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7" r:id="rId2"/>
    <p:sldId id="293" r:id="rId3"/>
    <p:sldId id="294" r:id="rId4"/>
    <p:sldId id="283" r:id="rId5"/>
    <p:sldId id="284" r:id="rId6"/>
    <p:sldId id="285" r:id="rId7"/>
    <p:sldId id="286" r:id="rId8"/>
    <p:sldId id="288" r:id="rId9"/>
    <p:sldId id="289" r:id="rId10"/>
    <p:sldId id="290" r:id="rId11"/>
    <p:sldId id="258" r:id="rId12"/>
    <p:sldId id="259" r:id="rId13"/>
    <p:sldId id="260" r:id="rId14"/>
    <p:sldId id="261" r:id="rId15"/>
    <p:sldId id="262" r:id="rId16"/>
    <p:sldId id="263" r:id="rId17"/>
    <p:sldId id="277" r:id="rId18"/>
    <p:sldId id="295" r:id="rId19"/>
    <p:sldId id="278" r:id="rId20"/>
    <p:sldId id="296" r:id="rId21"/>
    <p:sldId id="279" r:id="rId22"/>
    <p:sldId id="297" r:id="rId23"/>
    <p:sldId id="280" r:id="rId24"/>
    <p:sldId id="281" r:id="rId25"/>
    <p:sldId id="282" r:id="rId26"/>
    <p:sldId id="291" r:id="rId27"/>
    <p:sldId id="29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878"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7DA2E-FE6C-4378-84A5-5E526A63D02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A737232-1337-4C65-90A8-70A86D6A008C}">
      <dgm:prSet/>
      <dgm:spPr/>
      <dgm:t>
        <a:bodyPr/>
        <a:lstStyle/>
        <a:p>
          <a:r>
            <a:rPr lang="en-IN"/>
            <a:t>Import and Export data available for 12 major categories and the commodities under them along with the year (from 1988 to 2016). Trade amount (USD) &amp; quantity.</a:t>
          </a:r>
          <a:endParaRPr lang="en-US"/>
        </a:p>
      </dgm:t>
    </dgm:pt>
    <dgm:pt modelId="{94C1C4FC-A41B-4E56-984B-1778F09CA220}" type="parTrans" cxnId="{C6A64610-D748-4BC6-8DD4-1A1276413FDB}">
      <dgm:prSet/>
      <dgm:spPr/>
      <dgm:t>
        <a:bodyPr/>
        <a:lstStyle/>
        <a:p>
          <a:endParaRPr lang="en-US"/>
        </a:p>
      </dgm:t>
    </dgm:pt>
    <dgm:pt modelId="{7A455139-9964-47C3-9F11-447EEC527EF4}" type="sibTrans" cxnId="{C6A64610-D748-4BC6-8DD4-1A1276413FDB}">
      <dgm:prSet/>
      <dgm:spPr/>
      <dgm:t>
        <a:bodyPr/>
        <a:lstStyle/>
        <a:p>
          <a:endParaRPr lang="en-US"/>
        </a:p>
      </dgm:t>
    </dgm:pt>
    <dgm:pt modelId="{F32077E6-D970-4348-B6F0-6AA02CBF452B}">
      <dgm:prSet/>
      <dgm:spPr/>
      <dgm:t>
        <a:bodyPr/>
        <a:lstStyle/>
        <a:p>
          <a:r>
            <a:rPr lang="en-IN"/>
            <a:t>Looking for insights around potential commodities, trade amount, year, the quantity of that commodity, and countries.</a:t>
          </a:r>
          <a:endParaRPr lang="en-US"/>
        </a:p>
      </dgm:t>
    </dgm:pt>
    <dgm:pt modelId="{19007357-A73F-4512-A7E1-9FCAB0F472C7}" type="parTrans" cxnId="{AED21CCC-8042-4325-8106-88033BE0BD70}">
      <dgm:prSet/>
      <dgm:spPr/>
      <dgm:t>
        <a:bodyPr/>
        <a:lstStyle/>
        <a:p>
          <a:endParaRPr lang="en-US"/>
        </a:p>
      </dgm:t>
    </dgm:pt>
    <dgm:pt modelId="{2CA74883-CE97-4A50-8040-30D7E71A9FCC}" type="sibTrans" cxnId="{AED21CCC-8042-4325-8106-88033BE0BD70}">
      <dgm:prSet/>
      <dgm:spPr/>
      <dgm:t>
        <a:bodyPr/>
        <a:lstStyle/>
        <a:p>
          <a:endParaRPr lang="en-US"/>
        </a:p>
      </dgm:t>
    </dgm:pt>
    <dgm:pt modelId="{286223C3-1DF1-45AA-ACB9-3D9FB07FFACB}">
      <dgm:prSet/>
      <dgm:spPr/>
      <dgm:t>
        <a:bodyPr/>
        <a:lstStyle/>
        <a:p>
          <a:r>
            <a:rPr lang="en-IN"/>
            <a:t>Clean up the data for missing values, required computed fields and incorrect values.</a:t>
          </a:r>
          <a:endParaRPr lang="en-US"/>
        </a:p>
      </dgm:t>
    </dgm:pt>
    <dgm:pt modelId="{F98240B6-3711-4203-92EB-93DB2BA80620}" type="parTrans" cxnId="{9118460D-0F8A-445B-AB26-772570628109}">
      <dgm:prSet/>
      <dgm:spPr/>
      <dgm:t>
        <a:bodyPr/>
        <a:lstStyle/>
        <a:p>
          <a:endParaRPr lang="en-US"/>
        </a:p>
      </dgm:t>
    </dgm:pt>
    <dgm:pt modelId="{C6C2EAE1-62D6-4D9B-A155-969FA5DC78FD}" type="sibTrans" cxnId="{9118460D-0F8A-445B-AB26-772570628109}">
      <dgm:prSet/>
      <dgm:spPr/>
      <dgm:t>
        <a:bodyPr/>
        <a:lstStyle/>
        <a:p>
          <a:endParaRPr lang="en-US"/>
        </a:p>
      </dgm:t>
    </dgm:pt>
    <dgm:pt modelId="{C4AA36D1-AB5C-408A-8AE6-3C1D513FC3A4}">
      <dgm:prSet/>
      <dgm:spPr/>
      <dgm:t>
        <a:bodyPr/>
        <a:lstStyle/>
        <a:p>
          <a:r>
            <a:rPr lang="en-IN"/>
            <a:t>The visualizations should be innovative and interactive dashboards/story which allows the audience to better understand.</a:t>
          </a:r>
          <a:endParaRPr lang="en-US"/>
        </a:p>
      </dgm:t>
    </dgm:pt>
    <dgm:pt modelId="{61A109A9-9E66-42D9-BF58-9A796128DED4}" type="parTrans" cxnId="{401A691D-EA47-4E62-9FB1-B6F23860A61D}">
      <dgm:prSet/>
      <dgm:spPr/>
      <dgm:t>
        <a:bodyPr/>
        <a:lstStyle/>
        <a:p>
          <a:endParaRPr lang="en-US"/>
        </a:p>
      </dgm:t>
    </dgm:pt>
    <dgm:pt modelId="{FFF96AF4-C43B-40B4-A22D-EC9F24608C14}" type="sibTrans" cxnId="{401A691D-EA47-4E62-9FB1-B6F23860A61D}">
      <dgm:prSet/>
      <dgm:spPr/>
      <dgm:t>
        <a:bodyPr/>
        <a:lstStyle/>
        <a:p>
          <a:endParaRPr lang="en-US"/>
        </a:p>
      </dgm:t>
    </dgm:pt>
    <dgm:pt modelId="{8C69740D-FFA2-47EC-B08F-BF853ACB1197}" type="pres">
      <dgm:prSet presAssocID="{3147DA2E-FE6C-4378-84A5-5E526A63D02F}" presName="outerComposite" presStyleCnt="0">
        <dgm:presLayoutVars>
          <dgm:chMax val="5"/>
          <dgm:dir/>
          <dgm:resizeHandles val="exact"/>
        </dgm:presLayoutVars>
      </dgm:prSet>
      <dgm:spPr/>
    </dgm:pt>
    <dgm:pt modelId="{D5565EAE-C623-4B39-A5C7-DECCF8A4279B}" type="pres">
      <dgm:prSet presAssocID="{3147DA2E-FE6C-4378-84A5-5E526A63D02F}" presName="dummyMaxCanvas" presStyleCnt="0">
        <dgm:presLayoutVars/>
      </dgm:prSet>
      <dgm:spPr/>
    </dgm:pt>
    <dgm:pt modelId="{C6ACDA1A-5776-4D05-B44B-C2BB3E1101A1}" type="pres">
      <dgm:prSet presAssocID="{3147DA2E-FE6C-4378-84A5-5E526A63D02F}" presName="FourNodes_1" presStyleLbl="node1" presStyleIdx="0" presStyleCnt="4">
        <dgm:presLayoutVars>
          <dgm:bulletEnabled val="1"/>
        </dgm:presLayoutVars>
      </dgm:prSet>
      <dgm:spPr/>
    </dgm:pt>
    <dgm:pt modelId="{BF0E3F10-2898-4AE7-B073-F4C1699F8D4C}" type="pres">
      <dgm:prSet presAssocID="{3147DA2E-FE6C-4378-84A5-5E526A63D02F}" presName="FourNodes_2" presStyleLbl="node1" presStyleIdx="1" presStyleCnt="4">
        <dgm:presLayoutVars>
          <dgm:bulletEnabled val="1"/>
        </dgm:presLayoutVars>
      </dgm:prSet>
      <dgm:spPr/>
    </dgm:pt>
    <dgm:pt modelId="{A5F7515D-D9E8-4136-A196-0E301B460E36}" type="pres">
      <dgm:prSet presAssocID="{3147DA2E-FE6C-4378-84A5-5E526A63D02F}" presName="FourNodes_3" presStyleLbl="node1" presStyleIdx="2" presStyleCnt="4">
        <dgm:presLayoutVars>
          <dgm:bulletEnabled val="1"/>
        </dgm:presLayoutVars>
      </dgm:prSet>
      <dgm:spPr/>
    </dgm:pt>
    <dgm:pt modelId="{C429DC18-D9D9-4968-B87C-C0BFC1D95095}" type="pres">
      <dgm:prSet presAssocID="{3147DA2E-FE6C-4378-84A5-5E526A63D02F}" presName="FourNodes_4" presStyleLbl="node1" presStyleIdx="3" presStyleCnt="4">
        <dgm:presLayoutVars>
          <dgm:bulletEnabled val="1"/>
        </dgm:presLayoutVars>
      </dgm:prSet>
      <dgm:spPr/>
    </dgm:pt>
    <dgm:pt modelId="{7AD204D9-6F60-4BBE-8A6E-A8CEB0FDD252}" type="pres">
      <dgm:prSet presAssocID="{3147DA2E-FE6C-4378-84A5-5E526A63D02F}" presName="FourConn_1-2" presStyleLbl="fgAccFollowNode1" presStyleIdx="0" presStyleCnt="3">
        <dgm:presLayoutVars>
          <dgm:bulletEnabled val="1"/>
        </dgm:presLayoutVars>
      </dgm:prSet>
      <dgm:spPr/>
    </dgm:pt>
    <dgm:pt modelId="{C8833063-370E-47D0-BE2E-BC17E3030112}" type="pres">
      <dgm:prSet presAssocID="{3147DA2E-FE6C-4378-84A5-5E526A63D02F}" presName="FourConn_2-3" presStyleLbl="fgAccFollowNode1" presStyleIdx="1" presStyleCnt="3">
        <dgm:presLayoutVars>
          <dgm:bulletEnabled val="1"/>
        </dgm:presLayoutVars>
      </dgm:prSet>
      <dgm:spPr/>
    </dgm:pt>
    <dgm:pt modelId="{A842FEA7-2837-44D6-9154-4FDDC624D667}" type="pres">
      <dgm:prSet presAssocID="{3147DA2E-FE6C-4378-84A5-5E526A63D02F}" presName="FourConn_3-4" presStyleLbl="fgAccFollowNode1" presStyleIdx="2" presStyleCnt="3">
        <dgm:presLayoutVars>
          <dgm:bulletEnabled val="1"/>
        </dgm:presLayoutVars>
      </dgm:prSet>
      <dgm:spPr/>
    </dgm:pt>
    <dgm:pt modelId="{271740CD-8A57-4A51-8B22-19846B421EC1}" type="pres">
      <dgm:prSet presAssocID="{3147DA2E-FE6C-4378-84A5-5E526A63D02F}" presName="FourNodes_1_text" presStyleLbl="node1" presStyleIdx="3" presStyleCnt="4">
        <dgm:presLayoutVars>
          <dgm:bulletEnabled val="1"/>
        </dgm:presLayoutVars>
      </dgm:prSet>
      <dgm:spPr/>
    </dgm:pt>
    <dgm:pt modelId="{D56341EA-F6AA-484B-8868-213A13E4E8D6}" type="pres">
      <dgm:prSet presAssocID="{3147DA2E-FE6C-4378-84A5-5E526A63D02F}" presName="FourNodes_2_text" presStyleLbl="node1" presStyleIdx="3" presStyleCnt="4">
        <dgm:presLayoutVars>
          <dgm:bulletEnabled val="1"/>
        </dgm:presLayoutVars>
      </dgm:prSet>
      <dgm:spPr/>
    </dgm:pt>
    <dgm:pt modelId="{69A18927-13BF-4268-81CC-5726C933FE88}" type="pres">
      <dgm:prSet presAssocID="{3147DA2E-FE6C-4378-84A5-5E526A63D02F}" presName="FourNodes_3_text" presStyleLbl="node1" presStyleIdx="3" presStyleCnt="4">
        <dgm:presLayoutVars>
          <dgm:bulletEnabled val="1"/>
        </dgm:presLayoutVars>
      </dgm:prSet>
      <dgm:spPr/>
    </dgm:pt>
    <dgm:pt modelId="{A31E4BC8-5C16-47B3-9FCB-99FD4951981D}" type="pres">
      <dgm:prSet presAssocID="{3147DA2E-FE6C-4378-84A5-5E526A63D02F}" presName="FourNodes_4_text" presStyleLbl="node1" presStyleIdx="3" presStyleCnt="4">
        <dgm:presLayoutVars>
          <dgm:bulletEnabled val="1"/>
        </dgm:presLayoutVars>
      </dgm:prSet>
      <dgm:spPr/>
    </dgm:pt>
  </dgm:ptLst>
  <dgm:cxnLst>
    <dgm:cxn modelId="{B45D3801-174A-4749-B796-2FC416D3B098}" type="presOf" srcId="{F32077E6-D970-4348-B6F0-6AA02CBF452B}" destId="{BF0E3F10-2898-4AE7-B073-F4C1699F8D4C}" srcOrd="0" destOrd="0" presId="urn:microsoft.com/office/officeart/2005/8/layout/vProcess5"/>
    <dgm:cxn modelId="{77FBE804-961A-4B18-AC52-3E7857F0CB72}" type="presOf" srcId="{C6C2EAE1-62D6-4D9B-A155-969FA5DC78FD}" destId="{A842FEA7-2837-44D6-9154-4FDDC624D667}" srcOrd="0" destOrd="0" presId="urn:microsoft.com/office/officeart/2005/8/layout/vProcess5"/>
    <dgm:cxn modelId="{9118460D-0F8A-445B-AB26-772570628109}" srcId="{3147DA2E-FE6C-4378-84A5-5E526A63D02F}" destId="{286223C3-1DF1-45AA-ACB9-3D9FB07FFACB}" srcOrd="2" destOrd="0" parTransId="{F98240B6-3711-4203-92EB-93DB2BA80620}" sibTransId="{C6C2EAE1-62D6-4D9B-A155-969FA5DC78FD}"/>
    <dgm:cxn modelId="{C6A64610-D748-4BC6-8DD4-1A1276413FDB}" srcId="{3147DA2E-FE6C-4378-84A5-5E526A63D02F}" destId="{3A737232-1337-4C65-90A8-70A86D6A008C}" srcOrd="0" destOrd="0" parTransId="{94C1C4FC-A41B-4E56-984B-1778F09CA220}" sibTransId="{7A455139-9964-47C3-9F11-447EEC527EF4}"/>
    <dgm:cxn modelId="{7E104E15-21FF-4607-8916-ABB398BD95F0}" type="presOf" srcId="{3A737232-1337-4C65-90A8-70A86D6A008C}" destId="{271740CD-8A57-4A51-8B22-19846B421EC1}" srcOrd="1" destOrd="0" presId="urn:microsoft.com/office/officeart/2005/8/layout/vProcess5"/>
    <dgm:cxn modelId="{401A691D-EA47-4E62-9FB1-B6F23860A61D}" srcId="{3147DA2E-FE6C-4378-84A5-5E526A63D02F}" destId="{C4AA36D1-AB5C-408A-8AE6-3C1D513FC3A4}" srcOrd="3" destOrd="0" parTransId="{61A109A9-9E66-42D9-BF58-9A796128DED4}" sibTransId="{FFF96AF4-C43B-40B4-A22D-EC9F24608C14}"/>
    <dgm:cxn modelId="{8EBFC021-BA0F-41D7-AF1A-5358CDA654AE}" type="presOf" srcId="{2CA74883-CE97-4A50-8040-30D7E71A9FCC}" destId="{C8833063-370E-47D0-BE2E-BC17E3030112}" srcOrd="0" destOrd="0" presId="urn:microsoft.com/office/officeart/2005/8/layout/vProcess5"/>
    <dgm:cxn modelId="{9914F96A-77EE-454D-A77E-A57CD9C1D48A}" type="presOf" srcId="{286223C3-1DF1-45AA-ACB9-3D9FB07FFACB}" destId="{69A18927-13BF-4268-81CC-5726C933FE88}" srcOrd="1" destOrd="0" presId="urn:microsoft.com/office/officeart/2005/8/layout/vProcess5"/>
    <dgm:cxn modelId="{86FDFB77-D47D-4BB0-91AC-6DC1CBC26E0B}" type="presOf" srcId="{C4AA36D1-AB5C-408A-8AE6-3C1D513FC3A4}" destId="{C429DC18-D9D9-4968-B87C-C0BFC1D95095}" srcOrd="0" destOrd="0" presId="urn:microsoft.com/office/officeart/2005/8/layout/vProcess5"/>
    <dgm:cxn modelId="{1FA46F58-ED48-43E7-BFF9-17EE395A0C4C}" type="presOf" srcId="{F32077E6-D970-4348-B6F0-6AA02CBF452B}" destId="{D56341EA-F6AA-484B-8868-213A13E4E8D6}" srcOrd="1" destOrd="0" presId="urn:microsoft.com/office/officeart/2005/8/layout/vProcess5"/>
    <dgm:cxn modelId="{00684593-070B-482E-BCD7-BD463A26A5A8}" type="presOf" srcId="{C4AA36D1-AB5C-408A-8AE6-3C1D513FC3A4}" destId="{A31E4BC8-5C16-47B3-9FCB-99FD4951981D}" srcOrd="1" destOrd="0" presId="urn:microsoft.com/office/officeart/2005/8/layout/vProcess5"/>
    <dgm:cxn modelId="{C12EF79C-AA7C-45BB-804B-E08B553FC016}" type="presOf" srcId="{7A455139-9964-47C3-9F11-447EEC527EF4}" destId="{7AD204D9-6F60-4BBE-8A6E-A8CEB0FDD252}" srcOrd="0" destOrd="0" presId="urn:microsoft.com/office/officeart/2005/8/layout/vProcess5"/>
    <dgm:cxn modelId="{4E2659A2-8306-4AA8-B114-808AEF15BF7B}" type="presOf" srcId="{3147DA2E-FE6C-4378-84A5-5E526A63D02F}" destId="{8C69740D-FFA2-47EC-B08F-BF853ACB1197}" srcOrd="0" destOrd="0" presId="urn:microsoft.com/office/officeart/2005/8/layout/vProcess5"/>
    <dgm:cxn modelId="{E45C72A8-FBB4-42D9-9A1D-D276CC5DEFD1}" type="presOf" srcId="{286223C3-1DF1-45AA-ACB9-3D9FB07FFACB}" destId="{A5F7515D-D9E8-4136-A196-0E301B460E36}" srcOrd="0" destOrd="0" presId="urn:microsoft.com/office/officeart/2005/8/layout/vProcess5"/>
    <dgm:cxn modelId="{AED21CCC-8042-4325-8106-88033BE0BD70}" srcId="{3147DA2E-FE6C-4378-84A5-5E526A63D02F}" destId="{F32077E6-D970-4348-B6F0-6AA02CBF452B}" srcOrd="1" destOrd="0" parTransId="{19007357-A73F-4512-A7E1-9FCAB0F472C7}" sibTransId="{2CA74883-CE97-4A50-8040-30D7E71A9FCC}"/>
    <dgm:cxn modelId="{B5B295D4-AA63-4C2E-B3B4-CC8D3DB6FBDA}" type="presOf" srcId="{3A737232-1337-4C65-90A8-70A86D6A008C}" destId="{C6ACDA1A-5776-4D05-B44B-C2BB3E1101A1}" srcOrd="0" destOrd="0" presId="urn:microsoft.com/office/officeart/2005/8/layout/vProcess5"/>
    <dgm:cxn modelId="{37E546AA-2DFB-4C99-8B07-F613331B55FA}" type="presParOf" srcId="{8C69740D-FFA2-47EC-B08F-BF853ACB1197}" destId="{D5565EAE-C623-4B39-A5C7-DECCF8A4279B}" srcOrd="0" destOrd="0" presId="urn:microsoft.com/office/officeart/2005/8/layout/vProcess5"/>
    <dgm:cxn modelId="{945B7105-9449-4739-95E4-3764BF39BBE6}" type="presParOf" srcId="{8C69740D-FFA2-47EC-B08F-BF853ACB1197}" destId="{C6ACDA1A-5776-4D05-B44B-C2BB3E1101A1}" srcOrd="1" destOrd="0" presId="urn:microsoft.com/office/officeart/2005/8/layout/vProcess5"/>
    <dgm:cxn modelId="{6440FEE8-094F-4913-80AF-32F703D17E24}" type="presParOf" srcId="{8C69740D-FFA2-47EC-B08F-BF853ACB1197}" destId="{BF0E3F10-2898-4AE7-B073-F4C1699F8D4C}" srcOrd="2" destOrd="0" presId="urn:microsoft.com/office/officeart/2005/8/layout/vProcess5"/>
    <dgm:cxn modelId="{2DA13622-D329-48CE-8398-CA4D1746579A}" type="presParOf" srcId="{8C69740D-FFA2-47EC-B08F-BF853ACB1197}" destId="{A5F7515D-D9E8-4136-A196-0E301B460E36}" srcOrd="3" destOrd="0" presId="urn:microsoft.com/office/officeart/2005/8/layout/vProcess5"/>
    <dgm:cxn modelId="{2DE3BEEE-D939-46BE-B40F-01F3C5EB5EFA}" type="presParOf" srcId="{8C69740D-FFA2-47EC-B08F-BF853ACB1197}" destId="{C429DC18-D9D9-4968-B87C-C0BFC1D95095}" srcOrd="4" destOrd="0" presId="urn:microsoft.com/office/officeart/2005/8/layout/vProcess5"/>
    <dgm:cxn modelId="{8377548B-C5CE-4049-B208-492B0B01FC7B}" type="presParOf" srcId="{8C69740D-FFA2-47EC-B08F-BF853ACB1197}" destId="{7AD204D9-6F60-4BBE-8A6E-A8CEB0FDD252}" srcOrd="5" destOrd="0" presId="urn:microsoft.com/office/officeart/2005/8/layout/vProcess5"/>
    <dgm:cxn modelId="{824B3A3C-5E6F-4504-BA72-1E257E44F69E}" type="presParOf" srcId="{8C69740D-FFA2-47EC-B08F-BF853ACB1197}" destId="{C8833063-370E-47D0-BE2E-BC17E3030112}" srcOrd="6" destOrd="0" presId="urn:microsoft.com/office/officeart/2005/8/layout/vProcess5"/>
    <dgm:cxn modelId="{24C5F18B-7638-4D05-8D3D-C4BF0534D66C}" type="presParOf" srcId="{8C69740D-FFA2-47EC-B08F-BF853ACB1197}" destId="{A842FEA7-2837-44D6-9154-4FDDC624D667}" srcOrd="7" destOrd="0" presId="urn:microsoft.com/office/officeart/2005/8/layout/vProcess5"/>
    <dgm:cxn modelId="{BCC2A6AF-1B6D-4612-BDB1-41AD8A72BAA6}" type="presParOf" srcId="{8C69740D-FFA2-47EC-B08F-BF853ACB1197}" destId="{271740CD-8A57-4A51-8B22-19846B421EC1}" srcOrd="8" destOrd="0" presId="urn:microsoft.com/office/officeart/2005/8/layout/vProcess5"/>
    <dgm:cxn modelId="{3D0065AC-0D15-4DA2-A033-DC007AD7BE42}" type="presParOf" srcId="{8C69740D-FFA2-47EC-B08F-BF853ACB1197}" destId="{D56341EA-F6AA-484B-8868-213A13E4E8D6}" srcOrd="9" destOrd="0" presId="urn:microsoft.com/office/officeart/2005/8/layout/vProcess5"/>
    <dgm:cxn modelId="{1F20567C-587D-4062-BBCD-5B012D79295D}" type="presParOf" srcId="{8C69740D-FFA2-47EC-B08F-BF853ACB1197}" destId="{69A18927-13BF-4268-81CC-5726C933FE88}" srcOrd="10" destOrd="0" presId="urn:microsoft.com/office/officeart/2005/8/layout/vProcess5"/>
    <dgm:cxn modelId="{7D516CDE-09EF-4AB6-A931-15495551B352}" type="presParOf" srcId="{8C69740D-FFA2-47EC-B08F-BF853ACB1197}" destId="{A31E4BC8-5C16-47B3-9FCB-99FD4951981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C44544-24AE-4480-A62A-E51B2E7DC9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2079CCF-A43C-4776-951B-56795CFB45E0}">
      <dgm:prSet/>
      <dgm:spPr/>
      <dgm:t>
        <a:bodyPr/>
        <a:lstStyle/>
        <a:p>
          <a:r>
            <a:rPr lang="en-IN" b="0" i="0" baseline="0" dirty="0"/>
            <a:t>Source of Data:-</a:t>
          </a:r>
        </a:p>
        <a:p>
          <a:r>
            <a:rPr lang="en-IN" b="0" i="0" baseline="0" dirty="0"/>
            <a:t>Dataset obtained from Kaggle </a:t>
          </a:r>
          <a:endParaRPr lang="en-US" dirty="0"/>
        </a:p>
      </dgm:t>
    </dgm:pt>
    <dgm:pt modelId="{1300DC6D-3757-46BC-8DB4-58C905BAFDEC}" type="parTrans" cxnId="{7DDD29B6-BE70-418C-BF92-84F2E374A126}">
      <dgm:prSet/>
      <dgm:spPr/>
      <dgm:t>
        <a:bodyPr/>
        <a:lstStyle/>
        <a:p>
          <a:endParaRPr lang="en-US"/>
        </a:p>
      </dgm:t>
    </dgm:pt>
    <dgm:pt modelId="{33C5F0A6-BA09-47AC-AD44-AE241B02EA04}" type="sibTrans" cxnId="{7DDD29B6-BE70-418C-BF92-84F2E374A126}">
      <dgm:prSet/>
      <dgm:spPr/>
      <dgm:t>
        <a:bodyPr/>
        <a:lstStyle/>
        <a:p>
          <a:endParaRPr lang="en-US"/>
        </a:p>
      </dgm:t>
    </dgm:pt>
    <dgm:pt modelId="{6E765BFB-F338-48A2-B5EF-1C03E0FB3F60}">
      <dgm:prSet/>
      <dgm:spPr/>
      <dgm:t>
        <a:bodyPr/>
        <a:lstStyle/>
        <a:p>
          <a:r>
            <a:rPr lang="en-US" b="0" i="0" baseline="0" dirty="0"/>
            <a:t>Number Of Rows:-</a:t>
          </a:r>
        </a:p>
        <a:p>
          <a:r>
            <a:rPr lang="en-US" b="0" i="0" baseline="0" dirty="0"/>
            <a:t>The original dataset contains 10 columns and 8,225,871 rows, but we have sampled the data for 7 specific countries i.e., India, USA, UK, Canada, South Africa, Argentina, and Australia which counts to a total of 87570 rows. </a:t>
          </a:r>
          <a:endParaRPr lang="en-US" dirty="0"/>
        </a:p>
      </dgm:t>
    </dgm:pt>
    <dgm:pt modelId="{6AC8E6C6-CB79-4345-9238-6014F878BB2E}" type="parTrans" cxnId="{2FF23B31-ECBB-4448-A466-AE38E258A644}">
      <dgm:prSet/>
      <dgm:spPr/>
      <dgm:t>
        <a:bodyPr/>
        <a:lstStyle/>
        <a:p>
          <a:endParaRPr lang="en-US"/>
        </a:p>
      </dgm:t>
    </dgm:pt>
    <dgm:pt modelId="{9C722197-05C0-4EBA-AE82-40CFE6DC8929}" type="sibTrans" cxnId="{2FF23B31-ECBB-4448-A466-AE38E258A644}">
      <dgm:prSet/>
      <dgm:spPr/>
      <dgm:t>
        <a:bodyPr/>
        <a:lstStyle/>
        <a:p>
          <a:endParaRPr lang="en-US"/>
        </a:p>
      </dgm:t>
    </dgm:pt>
    <dgm:pt modelId="{5848AF08-90F0-4A33-8095-AAC4EF83FDF6}">
      <dgm:prSet/>
      <dgm:spPr/>
      <dgm:t>
        <a:bodyPr/>
        <a:lstStyle/>
        <a:p>
          <a:r>
            <a:rPr lang="en-US" b="0" i="0" baseline="0" dirty="0"/>
            <a:t>Columns Names:-</a:t>
          </a:r>
        </a:p>
        <a:p>
          <a:r>
            <a:rPr lang="en-US" b="0" i="0" baseline="0" dirty="0"/>
            <a:t> Country, Year, </a:t>
          </a:r>
          <a:r>
            <a:rPr lang="en-US" b="0" i="0" baseline="0" dirty="0" err="1"/>
            <a:t>comm_code</a:t>
          </a:r>
          <a:r>
            <a:rPr lang="en-US" b="0" i="0" baseline="0" dirty="0"/>
            <a:t>, Commodity, Flow, </a:t>
          </a:r>
          <a:r>
            <a:rPr lang="en-US" b="0" i="0" baseline="0" dirty="0" err="1"/>
            <a:t>Trade_Usd</a:t>
          </a:r>
          <a:r>
            <a:rPr lang="en-US" b="0" i="0" baseline="0" dirty="0"/>
            <a:t>, Weight(kg), Quantity, Category, </a:t>
          </a:r>
          <a:r>
            <a:rPr lang="en-US" b="0" i="0" baseline="0" dirty="0" err="1"/>
            <a:t>Quantity_name</a:t>
          </a:r>
          <a:r>
            <a:rPr lang="en-US" b="0" i="0" baseline="0" dirty="0"/>
            <a:t> </a:t>
          </a:r>
          <a:endParaRPr lang="en-US" dirty="0"/>
        </a:p>
      </dgm:t>
    </dgm:pt>
    <dgm:pt modelId="{370915B9-16AE-452A-84D8-4C2AD01E054B}" type="parTrans" cxnId="{CECFBDF0-7288-45D6-BD33-BE064401001C}">
      <dgm:prSet/>
      <dgm:spPr/>
      <dgm:t>
        <a:bodyPr/>
        <a:lstStyle/>
        <a:p>
          <a:endParaRPr lang="en-US"/>
        </a:p>
      </dgm:t>
    </dgm:pt>
    <dgm:pt modelId="{0F5D092F-94B4-41EC-A217-6786E5E6337B}" type="sibTrans" cxnId="{CECFBDF0-7288-45D6-BD33-BE064401001C}">
      <dgm:prSet/>
      <dgm:spPr/>
      <dgm:t>
        <a:bodyPr/>
        <a:lstStyle/>
        <a:p>
          <a:endParaRPr lang="en-US"/>
        </a:p>
      </dgm:t>
    </dgm:pt>
    <dgm:pt modelId="{C13973D3-E570-4540-8D4E-5BB98D0877A0}" type="pres">
      <dgm:prSet presAssocID="{9EC44544-24AE-4480-A62A-E51B2E7DC9AC}" presName="linear" presStyleCnt="0">
        <dgm:presLayoutVars>
          <dgm:animLvl val="lvl"/>
          <dgm:resizeHandles val="exact"/>
        </dgm:presLayoutVars>
      </dgm:prSet>
      <dgm:spPr/>
    </dgm:pt>
    <dgm:pt modelId="{1D87A543-D598-48B6-90B5-5BA384DE7599}" type="pres">
      <dgm:prSet presAssocID="{82079CCF-A43C-4776-951B-56795CFB45E0}" presName="parentText" presStyleLbl="node1" presStyleIdx="0" presStyleCnt="3">
        <dgm:presLayoutVars>
          <dgm:chMax val="0"/>
          <dgm:bulletEnabled val="1"/>
        </dgm:presLayoutVars>
      </dgm:prSet>
      <dgm:spPr/>
    </dgm:pt>
    <dgm:pt modelId="{AD2CD035-B71E-431D-ABA8-B1ABB61E584C}" type="pres">
      <dgm:prSet presAssocID="{33C5F0A6-BA09-47AC-AD44-AE241B02EA04}" presName="spacer" presStyleCnt="0"/>
      <dgm:spPr/>
    </dgm:pt>
    <dgm:pt modelId="{5676DDFC-B74E-41E1-89A3-F9F8BD847E9F}" type="pres">
      <dgm:prSet presAssocID="{6E765BFB-F338-48A2-B5EF-1C03E0FB3F60}" presName="parentText" presStyleLbl="node1" presStyleIdx="1" presStyleCnt="3">
        <dgm:presLayoutVars>
          <dgm:chMax val="0"/>
          <dgm:bulletEnabled val="1"/>
        </dgm:presLayoutVars>
      </dgm:prSet>
      <dgm:spPr/>
    </dgm:pt>
    <dgm:pt modelId="{CDD003F6-DCF0-4076-8EC5-E137D21DCFB7}" type="pres">
      <dgm:prSet presAssocID="{9C722197-05C0-4EBA-AE82-40CFE6DC8929}" presName="spacer" presStyleCnt="0"/>
      <dgm:spPr/>
    </dgm:pt>
    <dgm:pt modelId="{227448C2-05D5-4150-B7A8-975D7801A0EC}" type="pres">
      <dgm:prSet presAssocID="{5848AF08-90F0-4A33-8095-AAC4EF83FDF6}" presName="parentText" presStyleLbl="node1" presStyleIdx="2" presStyleCnt="3">
        <dgm:presLayoutVars>
          <dgm:chMax val="0"/>
          <dgm:bulletEnabled val="1"/>
        </dgm:presLayoutVars>
      </dgm:prSet>
      <dgm:spPr/>
    </dgm:pt>
  </dgm:ptLst>
  <dgm:cxnLst>
    <dgm:cxn modelId="{AAEDB919-F74A-4ADE-A496-A7C4983EB61B}" type="presOf" srcId="{6E765BFB-F338-48A2-B5EF-1C03E0FB3F60}" destId="{5676DDFC-B74E-41E1-89A3-F9F8BD847E9F}" srcOrd="0" destOrd="0" presId="urn:microsoft.com/office/officeart/2005/8/layout/vList2"/>
    <dgm:cxn modelId="{90C27230-C09C-42EE-85E9-F9C570F69746}" type="presOf" srcId="{82079CCF-A43C-4776-951B-56795CFB45E0}" destId="{1D87A543-D598-48B6-90B5-5BA384DE7599}" srcOrd="0" destOrd="0" presId="urn:microsoft.com/office/officeart/2005/8/layout/vList2"/>
    <dgm:cxn modelId="{2FF23B31-ECBB-4448-A466-AE38E258A644}" srcId="{9EC44544-24AE-4480-A62A-E51B2E7DC9AC}" destId="{6E765BFB-F338-48A2-B5EF-1C03E0FB3F60}" srcOrd="1" destOrd="0" parTransId="{6AC8E6C6-CB79-4345-9238-6014F878BB2E}" sibTransId="{9C722197-05C0-4EBA-AE82-40CFE6DC8929}"/>
    <dgm:cxn modelId="{7DDD29B6-BE70-418C-BF92-84F2E374A126}" srcId="{9EC44544-24AE-4480-A62A-E51B2E7DC9AC}" destId="{82079CCF-A43C-4776-951B-56795CFB45E0}" srcOrd="0" destOrd="0" parTransId="{1300DC6D-3757-46BC-8DB4-58C905BAFDEC}" sibTransId="{33C5F0A6-BA09-47AC-AD44-AE241B02EA04}"/>
    <dgm:cxn modelId="{10F70DC6-FBF3-46A3-BF90-E562A08F8D16}" type="presOf" srcId="{5848AF08-90F0-4A33-8095-AAC4EF83FDF6}" destId="{227448C2-05D5-4150-B7A8-975D7801A0EC}" srcOrd="0" destOrd="0" presId="urn:microsoft.com/office/officeart/2005/8/layout/vList2"/>
    <dgm:cxn modelId="{B00119CE-1773-42B8-925B-E17A0E64DDD4}" type="presOf" srcId="{9EC44544-24AE-4480-A62A-E51B2E7DC9AC}" destId="{C13973D3-E570-4540-8D4E-5BB98D0877A0}" srcOrd="0" destOrd="0" presId="urn:microsoft.com/office/officeart/2005/8/layout/vList2"/>
    <dgm:cxn modelId="{CECFBDF0-7288-45D6-BD33-BE064401001C}" srcId="{9EC44544-24AE-4480-A62A-E51B2E7DC9AC}" destId="{5848AF08-90F0-4A33-8095-AAC4EF83FDF6}" srcOrd="2" destOrd="0" parTransId="{370915B9-16AE-452A-84D8-4C2AD01E054B}" sibTransId="{0F5D092F-94B4-41EC-A217-6786E5E6337B}"/>
    <dgm:cxn modelId="{BC4AF661-4DBD-4088-BE30-6604C863CA6F}" type="presParOf" srcId="{C13973D3-E570-4540-8D4E-5BB98D0877A0}" destId="{1D87A543-D598-48B6-90B5-5BA384DE7599}" srcOrd="0" destOrd="0" presId="urn:microsoft.com/office/officeart/2005/8/layout/vList2"/>
    <dgm:cxn modelId="{14BCD62D-876D-44FC-A3ED-C6D2E32B0A07}" type="presParOf" srcId="{C13973D3-E570-4540-8D4E-5BB98D0877A0}" destId="{AD2CD035-B71E-431D-ABA8-B1ABB61E584C}" srcOrd="1" destOrd="0" presId="urn:microsoft.com/office/officeart/2005/8/layout/vList2"/>
    <dgm:cxn modelId="{BA27F3F1-9557-4FC1-B5CD-0051E3A04B04}" type="presParOf" srcId="{C13973D3-E570-4540-8D4E-5BB98D0877A0}" destId="{5676DDFC-B74E-41E1-89A3-F9F8BD847E9F}" srcOrd="2" destOrd="0" presId="urn:microsoft.com/office/officeart/2005/8/layout/vList2"/>
    <dgm:cxn modelId="{2460CDDB-42B3-4EB2-A1B2-0B2960902DC1}" type="presParOf" srcId="{C13973D3-E570-4540-8D4E-5BB98D0877A0}" destId="{CDD003F6-DCF0-4076-8EC5-E137D21DCFB7}" srcOrd="3" destOrd="0" presId="urn:microsoft.com/office/officeart/2005/8/layout/vList2"/>
    <dgm:cxn modelId="{32DB3456-0269-47EA-8006-3FF988A262C7}" type="presParOf" srcId="{C13973D3-E570-4540-8D4E-5BB98D0877A0}" destId="{227448C2-05D5-4150-B7A8-975D7801A0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4BCD63-C54E-4B42-A781-8535D527FBD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0034E89-C1E0-4B2E-8F0F-16228974EAD6}">
      <dgm:prSet/>
      <dgm:spPr/>
      <dgm:t>
        <a:bodyPr/>
        <a:lstStyle/>
        <a:p>
          <a:r>
            <a:rPr lang="en-US" dirty="0"/>
            <a:t>For Argentina, it’s the largest exporter for cereals whereas it imports high quantities of oil seeds</a:t>
          </a:r>
        </a:p>
      </dgm:t>
    </dgm:pt>
    <dgm:pt modelId="{0293B0D7-BEF0-4B05-ABF9-8A90A63C4BB3}" type="parTrans" cxnId="{F5E289E1-0BA4-4880-9A65-9AF7EE24593E}">
      <dgm:prSet/>
      <dgm:spPr/>
      <dgm:t>
        <a:bodyPr/>
        <a:lstStyle/>
        <a:p>
          <a:endParaRPr lang="en-US"/>
        </a:p>
      </dgm:t>
    </dgm:pt>
    <dgm:pt modelId="{4BCB5CAC-8874-4BA9-8E56-4E25933F880A}" type="sibTrans" cxnId="{F5E289E1-0BA4-4880-9A65-9AF7EE24593E}">
      <dgm:prSet/>
      <dgm:spPr/>
      <dgm:t>
        <a:bodyPr/>
        <a:lstStyle/>
        <a:p>
          <a:endParaRPr lang="en-US"/>
        </a:p>
      </dgm:t>
    </dgm:pt>
    <dgm:pt modelId="{98291926-0816-4D4A-836B-FC88DC1B1561}">
      <dgm:prSet/>
      <dgm:spPr/>
      <dgm:t>
        <a:bodyPr/>
        <a:lstStyle/>
        <a:p>
          <a:r>
            <a:rPr lang="en-US"/>
            <a:t>Canada imports higher quantities close to 57B edible fruits and exports cereal in high quantities</a:t>
          </a:r>
        </a:p>
      </dgm:t>
    </dgm:pt>
    <dgm:pt modelId="{0FCFC1D3-3B82-4A89-9C1C-1BD7366F6D20}" type="parTrans" cxnId="{0100697F-4028-4ACE-9636-5B518478E2D7}">
      <dgm:prSet/>
      <dgm:spPr/>
      <dgm:t>
        <a:bodyPr/>
        <a:lstStyle/>
        <a:p>
          <a:endParaRPr lang="en-US"/>
        </a:p>
      </dgm:t>
    </dgm:pt>
    <dgm:pt modelId="{91C09984-F8E2-4876-A1BD-1858689227AC}" type="sibTrans" cxnId="{0100697F-4028-4ACE-9636-5B518478E2D7}">
      <dgm:prSet/>
      <dgm:spPr/>
      <dgm:t>
        <a:bodyPr/>
        <a:lstStyle/>
        <a:p>
          <a:endParaRPr lang="en-US"/>
        </a:p>
      </dgm:t>
    </dgm:pt>
    <dgm:pt modelId="{8DD95ACD-3B6E-4DFB-8046-3FA98DFD196D}">
      <dgm:prSet/>
      <dgm:spPr/>
      <dgm:t>
        <a:bodyPr/>
        <a:lstStyle/>
        <a:p>
          <a:r>
            <a:rPr lang="en-US"/>
            <a:t>India also exports cereals in high quantities more than 185 Billion and imports cereal more compared to other categories of about 21 Billion.  Its Trade balance becomes 164 billion in case of cereals</a:t>
          </a:r>
        </a:p>
      </dgm:t>
    </dgm:pt>
    <dgm:pt modelId="{CE19C246-D522-49E9-A84F-56E51FC8B808}" type="parTrans" cxnId="{E3711214-67CD-4CAC-B5BE-D00DB5EDA5D7}">
      <dgm:prSet/>
      <dgm:spPr/>
      <dgm:t>
        <a:bodyPr/>
        <a:lstStyle/>
        <a:p>
          <a:endParaRPr lang="en-US"/>
        </a:p>
      </dgm:t>
    </dgm:pt>
    <dgm:pt modelId="{AACD5960-08ED-4825-8B8E-AA7AA718289F}" type="sibTrans" cxnId="{E3711214-67CD-4CAC-B5BE-D00DB5EDA5D7}">
      <dgm:prSet/>
      <dgm:spPr/>
      <dgm:t>
        <a:bodyPr/>
        <a:lstStyle/>
        <a:p>
          <a:endParaRPr lang="en-US"/>
        </a:p>
      </dgm:t>
    </dgm:pt>
    <dgm:pt modelId="{140638D4-98A1-46EA-93D7-4536CA889CEF}">
      <dgm:prSet/>
      <dgm:spPr/>
      <dgm:t>
        <a:bodyPr/>
        <a:lstStyle/>
        <a:p>
          <a:r>
            <a:rPr lang="en-US"/>
            <a:t>South Africa export higher quantities of cereals i.e about 28.5 Billion whereas imports 46 B of cereals . Its trade balance becomes negative i.e -17.5 B in case of cereals.</a:t>
          </a:r>
        </a:p>
      </dgm:t>
    </dgm:pt>
    <dgm:pt modelId="{7176F153-AE8C-4441-AE1A-061BF2F60FAD}" type="parTrans" cxnId="{02FA5F1F-7352-4E01-8295-1046998AA7B4}">
      <dgm:prSet/>
      <dgm:spPr/>
      <dgm:t>
        <a:bodyPr/>
        <a:lstStyle/>
        <a:p>
          <a:endParaRPr lang="en-US"/>
        </a:p>
      </dgm:t>
    </dgm:pt>
    <dgm:pt modelId="{E85D7417-D9ED-48D9-B701-5644B26B4B01}" type="sibTrans" cxnId="{02FA5F1F-7352-4E01-8295-1046998AA7B4}">
      <dgm:prSet/>
      <dgm:spPr/>
      <dgm:t>
        <a:bodyPr/>
        <a:lstStyle/>
        <a:p>
          <a:endParaRPr lang="en-US"/>
        </a:p>
      </dgm:t>
    </dgm:pt>
    <dgm:pt modelId="{74D4FB22-FBAB-4FFF-B5A8-70282CCAE237}">
      <dgm:prSet/>
      <dgm:spPr/>
      <dgm:t>
        <a:bodyPr/>
        <a:lstStyle/>
        <a:p>
          <a:r>
            <a:rPr lang="en-US" dirty="0"/>
            <a:t>UK also is major exporter of cereals </a:t>
          </a:r>
          <a:r>
            <a:rPr lang="en-US" dirty="0" err="1"/>
            <a:t>i.e</a:t>
          </a:r>
          <a:r>
            <a:rPr lang="en-US" dirty="0"/>
            <a:t> 94.6 B and imports 85 B of cereals making its trade balance as approximate 9 B</a:t>
          </a:r>
        </a:p>
      </dgm:t>
    </dgm:pt>
    <dgm:pt modelId="{96CE94F6-FE36-4125-AECB-92CD273947F1}" type="parTrans" cxnId="{33CDB558-82AD-4A1E-8EB9-416AA29CE6FB}">
      <dgm:prSet/>
      <dgm:spPr/>
      <dgm:t>
        <a:bodyPr/>
        <a:lstStyle/>
        <a:p>
          <a:endParaRPr lang="en-US"/>
        </a:p>
      </dgm:t>
    </dgm:pt>
    <dgm:pt modelId="{37803C33-107B-44F7-B416-346CDEB417A2}" type="sibTrans" cxnId="{33CDB558-82AD-4A1E-8EB9-416AA29CE6FB}">
      <dgm:prSet/>
      <dgm:spPr/>
      <dgm:t>
        <a:bodyPr/>
        <a:lstStyle/>
        <a:p>
          <a:endParaRPr lang="en-US"/>
        </a:p>
      </dgm:t>
    </dgm:pt>
    <dgm:pt modelId="{5DB78224-C507-474D-86EC-CA81C410AFD4}">
      <dgm:prSet/>
      <dgm:spPr/>
      <dgm:t>
        <a:bodyPr/>
        <a:lstStyle/>
        <a:p>
          <a:r>
            <a:rPr lang="en-US"/>
            <a:t>USA is the largest exporter for cereals with value close to 2200 Billion and import close to 870 B of cereals </a:t>
          </a:r>
        </a:p>
      </dgm:t>
    </dgm:pt>
    <dgm:pt modelId="{053ECD31-2BD6-40F0-9916-5CA1471B143D}" type="parTrans" cxnId="{84DAAF19-28E1-43E7-945A-3ABA70B70972}">
      <dgm:prSet/>
      <dgm:spPr/>
      <dgm:t>
        <a:bodyPr/>
        <a:lstStyle/>
        <a:p>
          <a:endParaRPr lang="en-US"/>
        </a:p>
      </dgm:t>
    </dgm:pt>
    <dgm:pt modelId="{4560BC06-8A0F-4DA9-9510-0BB5405CCDE3}" type="sibTrans" cxnId="{84DAAF19-28E1-43E7-945A-3ABA70B70972}">
      <dgm:prSet/>
      <dgm:spPr/>
      <dgm:t>
        <a:bodyPr/>
        <a:lstStyle/>
        <a:p>
          <a:endParaRPr lang="en-US"/>
        </a:p>
      </dgm:t>
    </dgm:pt>
    <dgm:pt modelId="{8ECF49E0-7C22-4E6C-897F-A0E164A32F68}" type="pres">
      <dgm:prSet presAssocID="{694BCD63-C54E-4B42-A781-8535D527FBDC}" presName="vert0" presStyleCnt="0">
        <dgm:presLayoutVars>
          <dgm:dir/>
          <dgm:animOne val="branch"/>
          <dgm:animLvl val="lvl"/>
        </dgm:presLayoutVars>
      </dgm:prSet>
      <dgm:spPr/>
    </dgm:pt>
    <dgm:pt modelId="{A1368A8E-1533-415C-8A4D-89200F4B9080}" type="pres">
      <dgm:prSet presAssocID="{C0034E89-C1E0-4B2E-8F0F-16228974EAD6}" presName="thickLine" presStyleLbl="alignNode1" presStyleIdx="0" presStyleCnt="6"/>
      <dgm:spPr/>
    </dgm:pt>
    <dgm:pt modelId="{E7DFF516-BCEC-424B-8FAA-F545868F03A5}" type="pres">
      <dgm:prSet presAssocID="{C0034E89-C1E0-4B2E-8F0F-16228974EAD6}" presName="horz1" presStyleCnt="0"/>
      <dgm:spPr/>
    </dgm:pt>
    <dgm:pt modelId="{C55E6D23-3A2E-424A-925F-5E807974B396}" type="pres">
      <dgm:prSet presAssocID="{C0034E89-C1E0-4B2E-8F0F-16228974EAD6}" presName="tx1" presStyleLbl="revTx" presStyleIdx="0" presStyleCnt="6"/>
      <dgm:spPr/>
    </dgm:pt>
    <dgm:pt modelId="{1F6F6D51-29A6-4435-B8EF-8CBCE865B9A6}" type="pres">
      <dgm:prSet presAssocID="{C0034E89-C1E0-4B2E-8F0F-16228974EAD6}" presName="vert1" presStyleCnt="0"/>
      <dgm:spPr/>
    </dgm:pt>
    <dgm:pt modelId="{906964E9-5C83-4880-A273-0E0D38350F25}" type="pres">
      <dgm:prSet presAssocID="{98291926-0816-4D4A-836B-FC88DC1B1561}" presName="thickLine" presStyleLbl="alignNode1" presStyleIdx="1" presStyleCnt="6"/>
      <dgm:spPr/>
    </dgm:pt>
    <dgm:pt modelId="{DA6A8A0E-0950-4A0D-8CB2-0C0BD6C1FF6E}" type="pres">
      <dgm:prSet presAssocID="{98291926-0816-4D4A-836B-FC88DC1B1561}" presName="horz1" presStyleCnt="0"/>
      <dgm:spPr/>
    </dgm:pt>
    <dgm:pt modelId="{52BD435C-C8D7-4E8C-ADAB-8E363DE8BC7B}" type="pres">
      <dgm:prSet presAssocID="{98291926-0816-4D4A-836B-FC88DC1B1561}" presName="tx1" presStyleLbl="revTx" presStyleIdx="1" presStyleCnt="6"/>
      <dgm:spPr/>
    </dgm:pt>
    <dgm:pt modelId="{A12BD710-974A-42C3-BF28-94B4DD89FA07}" type="pres">
      <dgm:prSet presAssocID="{98291926-0816-4D4A-836B-FC88DC1B1561}" presName="vert1" presStyleCnt="0"/>
      <dgm:spPr/>
    </dgm:pt>
    <dgm:pt modelId="{43712BC2-592F-4DE6-B2D1-C3C1E64E295B}" type="pres">
      <dgm:prSet presAssocID="{8DD95ACD-3B6E-4DFB-8046-3FA98DFD196D}" presName="thickLine" presStyleLbl="alignNode1" presStyleIdx="2" presStyleCnt="6"/>
      <dgm:spPr/>
    </dgm:pt>
    <dgm:pt modelId="{7471734A-813D-4EE3-88DD-A43CDC8F13D5}" type="pres">
      <dgm:prSet presAssocID="{8DD95ACD-3B6E-4DFB-8046-3FA98DFD196D}" presName="horz1" presStyleCnt="0"/>
      <dgm:spPr/>
    </dgm:pt>
    <dgm:pt modelId="{C58ED34A-6A6E-4E63-B014-D0E023612AE5}" type="pres">
      <dgm:prSet presAssocID="{8DD95ACD-3B6E-4DFB-8046-3FA98DFD196D}" presName="tx1" presStyleLbl="revTx" presStyleIdx="2" presStyleCnt="6"/>
      <dgm:spPr/>
    </dgm:pt>
    <dgm:pt modelId="{E014DB01-E392-4A36-814F-CE9543CA4940}" type="pres">
      <dgm:prSet presAssocID="{8DD95ACD-3B6E-4DFB-8046-3FA98DFD196D}" presName="vert1" presStyleCnt="0"/>
      <dgm:spPr/>
    </dgm:pt>
    <dgm:pt modelId="{C8F54FD1-A99F-4D42-A3AD-BF2E0637569B}" type="pres">
      <dgm:prSet presAssocID="{140638D4-98A1-46EA-93D7-4536CA889CEF}" presName="thickLine" presStyleLbl="alignNode1" presStyleIdx="3" presStyleCnt="6"/>
      <dgm:spPr/>
    </dgm:pt>
    <dgm:pt modelId="{8272BB29-8BD5-4A6A-BC51-5E80B3A921C0}" type="pres">
      <dgm:prSet presAssocID="{140638D4-98A1-46EA-93D7-4536CA889CEF}" presName="horz1" presStyleCnt="0"/>
      <dgm:spPr/>
    </dgm:pt>
    <dgm:pt modelId="{1CA6D25B-B5EA-42BB-B5FA-C6C19E9639B1}" type="pres">
      <dgm:prSet presAssocID="{140638D4-98A1-46EA-93D7-4536CA889CEF}" presName="tx1" presStyleLbl="revTx" presStyleIdx="3" presStyleCnt="6"/>
      <dgm:spPr/>
    </dgm:pt>
    <dgm:pt modelId="{C59112F5-A1A9-45E7-98D9-5A2B6E2DC5AB}" type="pres">
      <dgm:prSet presAssocID="{140638D4-98A1-46EA-93D7-4536CA889CEF}" presName="vert1" presStyleCnt="0"/>
      <dgm:spPr/>
    </dgm:pt>
    <dgm:pt modelId="{3A6C6695-4CB3-46A3-99A9-423F7F2C5C68}" type="pres">
      <dgm:prSet presAssocID="{74D4FB22-FBAB-4FFF-B5A8-70282CCAE237}" presName="thickLine" presStyleLbl="alignNode1" presStyleIdx="4" presStyleCnt="6"/>
      <dgm:spPr/>
    </dgm:pt>
    <dgm:pt modelId="{10A63B9B-843C-4688-AB59-17A7682C10FB}" type="pres">
      <dgm:prSet presAssocID="{74D4FB22-FBAB-4FFF-B5A8-70282CCAE237}" presName="horz1" presStyleCnt="0"/>
      <dgm:spPr/>
    </dgm:pt>
    <dgm:pt modelId="{214C0B6D-DC23-4502-A720-5447ACB1D7ED}" type="pres">
      <dgm:prSet presAssocID="{74D4FB22-FBAB-4FFF-B5A8-70282CCAE237}" presName="tx1" presStyleLbl="revTx" presStyleIdx="4" presStyleCnt="6"/>
      <dgm:spPr/>
    </dgm:pt>
    <dgm:pt modelId="{4E21AE17-782A-48F7-8D75-4CF79BB8746E}" type="pres">
      <dgm:prSet presAssocID="{74D4FB22-FBAB-4FFF-B5A8-70282CCAE237}" presName="vert1" presStyleCnt="0"/>
      <dgm:spPr/>
    </dgm:pt>
    <dgm:pt modelId="{DC947C7C-08B3-4A6D-8898-B31DEBCBC645}" type="pres">
      <dgm:prSet presAssocID="{5DB78224-C507-474D-86EC-CA81C410AFD4}" presName="thickLine" presStyleLbl="alignNode1" presStyleIdx="5" presStyleCnt="6"/>
      <dgm:spPr/>
    </dgm:pt>
    <dgm:pt modelId="{68D5647F-D2E3-4B3E-95A3-A9F0F37F2276}" type="pres">
      <dgm:prSet presAssocID="{5DB78224-C507-474D-86EC-CA81C410AFD4}" presName="horz1" presStyleCnt="0"/>
      <dgm:spPr/>
    </dgm:pt>
    <dgm:pt modelId="{D1298753-A560-450A-BDB4-4FBDB3D86365}" type="pres">
      <dgm:prSet presAssocID="{5DB78224-C507-474D-86EC-CA81C410AFD4}" presName="tx1" presStyleLbl="revTx" presStyleIdx="5" presStyleCnt="6"/>
      <dgm:spPr/>
    </dgm:pt>
    <dgm:pt modelId="{259040C9-988E-46CE-A956-0D0F21D28A54}" type="pres">
      <dgm:prSet presAssocID="{5DB78224-C507-474D-86EC-CA81C410AFD4}" presName="vert1" presStyleCnt="0"/>
      <dgm:spPr/>
    </dgm:pt>
  </dgm:ptLst>
  <dgm:cxnLst>
    <dgm:cxn modelId="{B9A62403-8B21-434D-8A2D-CDE48E06ECF9}" type="presOf" srcId="{C0034E89-C1E0-4B2E-8F0F-16228974EAD6}" destId="{C55E6D23-3A2E-424A-925F-5E807974B396}" srcOrd="0" destOrd="0" presId="urn:microsoft.com/office/officeart/2008/layout/LinedList"/>
    <dgm:cxn modelId="{E3711214-67CD-4CAC-B5BE-D00DB5EDA5D7}" srcId="{694BCD63-C54E-4B42-A781-8535D527FBDC}" destId="{8DD95ACD-3B6E-4DFB-8046-3FA98DFD196D}" srcOrd="2" destOrd="0" parTransId="{CE19C246-D522-49E9-A84F-56E51FC8B808}" sibTransId="{AACD5960-08ED-4825-8B8E-AA7AA718289F}"/>
    <dgm:cxn modelId="{84DAAF19-28E1-43E7-945A-3ABA70B70972}" srcId="{694BCD63-C54E-4B42-A781-8535D527FBDC}" destId="{5DB78224-C507-474D-86EC-CA81C410AFD4}" srcOrd="5" destOrd="0" parTransId="{053ECD31-2BD6-40F0-9916-5CA1471B143D}" sibTransId="{4560BC06-8A0F-4DA9-9510-0BB5405CCDE3}"/>
    <dgm:cxn modelId="{02FA5F1F-7352-4E01-8295-1046998AA7B4}" srcId="{694BCD63-C54E-4B42-A781-8535D527FBDC}" destId="{140638D4-98A1-46EA-93D7-4536CA889CEF}" srcOrd="3" destOrd="0" parTransId="{7176F153-AE8C-4441-AE1A-061BF2F60FAD}" sibTransId="{E85D7417-D9ED-48D9-B701-5644B26B4B01}"/>
    <dgm:cxn modelId="{82B5DB3D-1D38-41C3-AF73-FCEFD5CE2477}" type="presOf" srcId="{694BCD63-C54E-4B42-A781-8535D527FBDC}" destId="{8ECF49E0-7C22-4E6C-897F-A0E164A32F68}" srcOrd="0" destOrd="0" presId="urn:microsoft.com/office/officeart/2008/layout/LinedList"/>
    <dgm:cxn modelId="{33CDB558-82AD-4A1E-8EB9-416AA29CE6FB}" srcId="{694BCD63-C54E-4B42-A781-8535D527FBDC}" destId="{74D4FB22-FBAB-4FFF-B5A8-70282CCAE237}" srcOrd="4" destOrd="0" parTransId="{96CE94F6-FE36-4125-AECB-92CD273947F1}" sibTransId="{37803C33-107B-44F7-B416-346CDEB417A2}"/>
    <dgm:cxn modelId="{EE6A647F-095B-4EB3-881B-17AAB80295E6}" type="presOf" srcId="{140638D4-98A1-46EA-93D7-4536CA889CEF}" destId="{1CA6D25B-B5EA-42BB-B5FA-C6C19E9639B1}" srcOrd="0" destOrd="0" presId="urn:microsoft.com/office/officeart/2008/layout/LinedList"/>
    <dgm:cxn modelId="{0100697F-4028-4ACE-9636-5B518478E2D7}" srcId="{694BCD63-C54E-4B42-A781-8535D527FBDC}" destId="{98291926-0816-4D4A-836B-FC88DC1B1561}" srcOrd="1" destOrd="0" parTransId="{0FCFC1D3-3B82-4A89-9C1C-1BD7366F6D20}" sibTransId="{91C09984-F8E2-4876-A1BD-1858689227AC}"/>
    <dgm:cxn modelId="{3731B99C-B33B-4D11-8434-C24F15CB8B48}" type="presOf" srcId="{5DB78224-C507-474D-86EC-CA81C410AFD4}" destId="{D1298753-A560-450A-BDB4-4FBDB3D86365}" srcOrd="0" destOrd="0" presId="urn:microsoft.com/office/officeart/2008/layout/LinedList"/>
    <dgm:cxn modelId="{4A9468AF-02C0-465F-9208-BF7D4FDCA036}" type="presOf" srcId="{8DD95ACD-3B6E-4DFB-8046-3FA98DFD196D}" destId="{C58ED34A-6A6E-4E63-B014-D0E023612AE5}" srcOrd="0" destOrd="0" presId="urn:microsoft.com/office/officeart/2008/layout/LinedList"/>
    <dgm:cxn modelId="{F5E289E1-0BA4-4880-9A65-9AF7EE24593E}" srcId="{694BCD63-C54E-4B42-A781-8535D527FBDC}" destId="{C0034E89-C1E0-4B2E-8F0F-16228974EAD6}" srcOrd="0" destOrd="0" parTransId="{0293B0D7-BEF0-4B05-ABF9-8A90A63C4BB3}" sibTransId="{4BCB5CAC-8874-4BA9-8E56-4E25933F880A}"/>
    <dgm:cxn modelId="{3D6359F9-01C9-4808-BFAD-760D9A04EDB3}" type="presOf" srcId="{98291926-0816-4D4A-836B-FC88DC1B1561}" destId="{52BD435C-C8D7-4E8C-ADAB-8E363DE8BC7B}" srcOrd="0" destOrd="0" presId="urn:microsoft.com/office/officeart/2008/layout/LinedList"/>
    <dgm:cxn modelId="{EB681CFA-9A87-497F-8595-9EBC2CB82154}" type="presOf" srcId="{74D4FB22-FBAB-4FFF-B5A8-70282CCAE237}" destId="{214C0B6D-DC23-4502-A720-5447ACB1D7ED}" srcOrd="0" destOrd="0" presId="urn:microsoft.com/office/officeart/2008/layout/LinedList"/>
    <dgm:cxn modelId="{A706CB6E-C809-4D17-B298-8F05D0C70F26}" type="presParOf" srcId="{8ECF49E0-7C22-4E6C-897F-A0E164A32F68}" destId="{A1368A8E-1533-415C-8A4D-89200F4B9080}" srcOrd="0" destOrd="0" presId="urn:microsoft.com/office/officeart/2008/layout/LinedList"/>
    <dgm:cxn modelId="{1D1D0BD9-F36A-43A8-A26D-6EB2D36AEFEC}" type="presParOf" srcId="{8ECF49E0-7C22-4E6C-897F-A0E164A32F68}" destId="{E7DFF516-BCEC-424B-8FAA-F545868F03A5}" srcOrd="1" destOrd="0" presId="urn:microsoft.com/office/officeart/2008/layout/LinedList"/>
    <dgm:cxn modelId="{DD9A6B31-C3E0-46C3-BBB3-6E854F1F4A92}" type="presParOf" srcId="{E7DFF516-BCEC-424B-8FAA-F545868F03A5}" destId="{C55E6D23-3A2E-424A-925F-5E807974B396}" srcOrd="0" destOrd="0" presId="urn:microsoft.com/office/officeart/2008/layout/LinedList"/>
    <dgm:cxn modelId="{2ECFB5E7-66AE-4CD0-ABC5-40A59533CDA7}" type="presParOf" srcId="{E7DFF516-BCEC-424B-8FAA-F545868F03A5}" destId="{1F6F6D51-29A6-4435-B8EF-8CBCE865B9A6}" srcOrd="1" destOrd="0" presId="urn:microsoft.com/office/officeart/2008/layout/LinedList"/>
    <dgm:cxn modelId="{3E46BD42-83CF-4251-89EC-01E9112C1541}" type="presParOf" srcId="{8ECF49E0-7C22-4E6C-897F-A0E164A32F68}" destId="{906964E9-5C83-4880-A273-0E0D38350F25}" srcOrd="2" destOrd="0" presId="urn:microsoft.com/office/officeart/2008/layout/LinedList"/>
    <dgm:cxn modelId="{56F83C57-C1B7-47FC-B836-8949700043BE}" type="presParOf" srcId="{8ECF49E0-7C22-4E6C-897F-A0E164A32F68}" destId="{DA6A8A0E-0950-4A0D-8CB2-0C0BD6C1FF6E}" srcOrd="3" destOrd="0" presId="urn:microsoft.com/office/officeart/2008/layout/LinedList"/>
    <dgm:cxn modelId="{4CE0DC72-193D-4704-86CB-8856507300C4}" type="presParOf" srcId="{DA6A8A0E-0950-4A0D-8CB2-0C0BD6C1FF6E}" destId="{52BD435C-C8D7-4E8C-ADAB-8E363DE8BC7B}" srcOrd="0" destOrd="0" presId="urn:microsoft.com/office/officeart/2008/layout/LinedList"/>
    <dgm:cxn modelId="{5EF5BF15-D81E-4688-889C-96AD6F88B316}" type="presParOf" srcId="{DA6A8A0E-0950-4A0D-8CB2-0C0BD6C1FF6E}" destId="{A12BD710-974A-42C3-BF28-94B4DD89FA07}" srcOrd="1" destOrd="0" presId="urn:microsoft.com/office/officeart/2008/layout/LinedList"/>
    <dgm:cxn modelId="{5BB39B50-6B82-437B-B103-17E1E4F89D5B}" type="presParOf" srcId="{8ECF49E0-7C22-4E6C-897F-A0E164A32F68}" destId="{43712BC2-592F-4DE6-B2D1-C3C1E64E295B}" srcOrd="4" destOrd="0" presId="urn:microsoft.com/office/officeart/2008/layout/LinedList"/>
    <dgm:cxn modelId="{45BAF797-77BB-40C6-BF71-681E8C6AD32F}" type="presParOf" srcId="{8ECF49E0-7C22-4E6C-897F-A0E164A32F68}" destId="{7471734A-813D-4EE3-88DD-A43CDC8F13D5}" srcOrd="5" destOrd="0" presId="urn:microsoft.com/office/officeart/2008/layout/LinedList"/>
    <dgm:cxn modelId="{1DFD5BA0-C5CA-42F7-93E8-1B3E326B3126}" type="presParOf" srcId="{7471734A-813D-4EE3-88DD-A43CDC8F13D5}" destId="{C58ED34A-6A6E-4E63-B014-D0E023612AE5}" srcOrd="0" destOrd="0" presId="urn:microsoft.com/office/officeart/2008/layout/LinedList"/>
    <dgm:cxn modelId="{24A028CB-BA25-460D-ADBF-3ACC837C3FE0}" type="presParOf" srcId="{7471734A-813D-4EE3-88DD-A43CDC8F13D5}" destId="{E014DB01-E392-4A36-814F-CE9543CA4940}" srcOrd="1" destOrd="0" presId="urn:microsoft.com/office/officeart/2008/layout/LinedList"/>
    <dgm:cxn modelId="{B70D9216-2D9D-42E3-9214-4DDC4AF72B82}" type="presParOf" srcId="{8ECF49E0-7C22-4E6C-897F-A0E164A32F68}" destId="{C8F54FD1-A99F-4D42-A3AD-BF2E0637569B}" srcOrd="6" destOrd="0" presId="urn:microsoft.com/office/officeart/2008/layout/LinedList"/>
    <dgm:cxn modelId="{25DB3011-9EAA-432D-8CCE-8BFEFAD813C4}" type="presParOf" srcId="{8ECF49E0-7C22-4E6C-897F-A0E164A32F68}" destId="{8272BB29-8BD5-4A6A-BC51-5E80B3A921C0}" srcOrd="7" destOrd="0" presId="urn:microsoft.com/office/officeart/2008/layout/LinedList"/>
    <dgm:cxn modelId="{3EFB6DC3-020C-4520-9336-3170E9A213D8}" type="presParOf" srcId="{8272BB29-8BD5-4A6A-BC51-5E80B3A921C0}" destId="{1CA6D25B-B5EA-42BB-B5FA-C6C19E9639B1}" srcOrd="0" destOrd="0" presId="urn:microsoft.com/office/officeart/2008/layout/LinedList"/>
    <dgm:cxn modelId="{60454C9C-01AD-486F-8607-E51272A813E0}" type="presParOf" srcId="{8272BB29-8BD5-4A6A-BC51-5E80B3A921C0}" destId="{C59112F5-A1A9-45E7-98D9-5A2B6E2DC5AB}" srcOrd="1" destOrd="0" presId="urn:microsoft.com/office/officeart/2008/layout/LinedList"/>
    <dgm:cxn modelId="{A302C5CB-5829-4A9E-8918-87C649256C73}" type="presParOf" srcId="{8ECF49E0-7C22-4E6C-897F-A0E164A32F68}" destId="{3A6C6695-4CB3-46A3-99A9-423F7F2C5C68}" srcOrd="8" destOrd="0" presId="urn:microsoft.com/office/officeart/2008/layout/LinedList"/>
    <dgm:cxn modelId="{66680554-38CC-4290-AFE7-793CBB7008ED}" type="presParOf" srcId="{8ECF49E0-7C22-4E6C-897F-A0E164A32F68}" destId="{10A63B9B-843C-4688-AB59-17A7682C10FB}" srcOrd="9" destOrd="0" presId="urn:microsoft.com/office/officeart/2008/layout/LinedList"/>
    <dgm:cxn modelId="{68748DF7-D746-49BF-99BD-3F48373F30F0}" type="presParOf" srcId="{10A63B9B-843C-4688-AB59-17A7682C10FB}" destId="{214C0B6D-DC23-4502-A720-5447ACB1D7ED}" srcOrd="0" destOrd="0" presId="urn:microsoft.com/office/officeart/2008/layout/LinedList"/>
    <dgm:cxn modelId="{8A231364-1E12-44DC-8543-A9C56752961E}" type="presParOf" srcId="{10A63B9B-843C-4688-AB59-17A7682C10FB}" destId="{4E21AE17-782A-48F7-8D75-4CF79BB8746E}" srcOrd="1" destOrd="0" presId="urn:microsoft.com/office/officeart/2008/layout/LinedList"/>
    <dgm:cxn modelId="{42574B0C-8BDD-49F3-8739-6962699AC045}" type="presParOf" srcId="{8ECF49E0-7C22-4E6C-897F-A0E164A32F68}" destId="{DC947C7C-08B3-4A6D-8898-B31DEBCBC645}" srcOrd="10" destOrd="0" presId="urn:microsoft.com/office/officeart/2008/layout/LinedList"/>
    <dgm:cxn modelId="{217CFC8B-7299-4126-96AF-485AC037B08E}" type="presParOf" srcId="{8ECF49E0-7C22-4E6C-897F-A0E164A32F68}" destId="{68D5647F-D2E3-4B3E-95A3-A9F0F37F2276}" srcOrd="11" destOrd="0" presId="urn:microsoft.com/office/officeart/2008/layout/LinedList"/>
    <dgm:cxn modelId="{30442074-2623-4AF5-98F7-181613FBD54E}" type="presParOf" srcId="{68D5647F-D2E3-4B3E-95A3-A9F0F37F2276}" destId="{D1298753-A560-450A-BDB4-4FBDB3D86365}" srcOrd="0" destOrd="0" presId="urn:microsoft.com/office/officeart/2008/layout/LinedList"/>
    <dgm:cxn modelId="{6980049E-58EF-43ED-920E-F0CDD48308A2}" type="presParOf" srcId="{68D5647F-D2E3-4B3E-95A3-A9F0F37F2276}" destId="{259040C9-988E-46CE-A956-0D0F21D28A5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CDA1A-5776-4D05-B44B-C2BB3E1101A1}">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Import and Export data available for 12 major categories and the commodities under them along with the year (from 1988 to 2016). Trade amount (USD) &amp; quantity.</a:t>
          </a:r>
          <a:endParaRPr lang="en-US" sz="1700" kern="1200"/>
        </a:p>
      </dsp:txBody>
      <dsp:txXfrm>
        <a:off x="26377" y="26377"/>
        <a:ext cx="6646626" cy="847812"/>
      </dsp:txXfrm>
    </dsp:sp>
    <dsp:sp modelId="{BF0E3F10-2898-4AE7-B073-F4C1699F8D4C}">
      <dsp:nvSpPr>
        <dsp:cNvPr id="0" name=""/>
        <dsp:cNvSpPr/>
      </dsp:nvSpPr>
      <dsp:spPr>
        <a:xfrm>
          <a:off x="644414" y="1064305"/>
          <a:ext cx="7694506" cy="900566"/>
        </a:xfrm>
        <a:prstGeom prst="roundRect">
          <a:avLst>
            <a:gd name="adj" fmla="val 10000"/>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Looking for insights around potential commodities, trade amount, year, the quantity of that commodity, and countries.</a:t>
          </a:r>
          <a:endParaRPr lang="en-US" sz="1700" kern="1200"/>
        </a:p>
      </dsp:txBody>
      <dsp:txXfrm>
        <a:off x="670791" y="1090682"/>
        <a:ext cx="6411969" cy="847812"/>
      </dsp:txXfrm>
    </dsp:sp>
    <dsp:sp modelId="{A5F7515D-D9E8-4136-A196-0E301B460E36}">
      <dsp:nvSpPr>
        <dsp:cNvPr id="0" name=""/>
        <dsp:cNvSpPr/>
      </dsp:nvSpPr>
      <dsp:spPr>
        <a:xfrm>
          <a:off x="1279211" y="2128610"/>
          <a:ext cx="7694506" cy="900566"/>
        </a:xfrm>
        <a:prstGeom prst="roundRect">
          <a:avLst>
            <a:gd name="adj" fmla="val 10000"/>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Clean up the data for missing values, required computed fields and incorrect values.</a:t>
          </a:r>
          <a:endParaRPr lang="en-US" sz="1700" kern="1200"/>
        </a:p>
      </dsp:txBody>
      <dsp:txXfrm>
        <a:off x="1305588" y="2154987"/>
        <a:ext cx="6421587" cy="847812"/>
      </dsp:txXfrm>
    </dsp:sp>
    <dsp:sp modelId="{C429DC18-D9D9-4968-B87C-C0BFC1D95095}">
      <dsp:nvSpPr>
        <dsp:cNvPr id="0" name=""/>
        <dsp:cNvSpPr/>
      </dsp:nvSpPr>
      <dsp:spPr>
        <a:xfrm>
          <a:off x="1923626" y="3192915"/>
          <a:ext cx="7694506" cy="900566"/>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visualizations should be innovative and interactive dashboards/story which allows the audience to better understand.</a:t>
          </a:r>
          <a:endParaRPr lang="en-US" sz="1700" kern="1200"/>
        </a:p>
      </dsp:txBody>
      <dsp:txXfrm>
        <a:off x="1950003" y="3219292"/>
        <a:ext cx="6411969" cy="847812"/>
      </dsp:txXfrm>
    </dsp:sp>
    <dsp:sp modelId="{7AD204D9-6F60-4BBE-8A6E-A8CEB0FDD252}">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C8833063-370E-47D0-BE2E-BC17E3030112}">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A842FEA7-2837-44D6-9154-4FDDC624D667}">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A543-D598-48B6-90B5-5BA384DE7599}">
      <dsp:nvSpPr>
        <dsp:cNvPr id="0" name=""/>
        <dsp:cNvSpPr/>
      </dsp:nvSpPr>
      <dsp:spPr>
        <a:xfrm>
          <a:off x="0" y="95174"/>
          <a:ext cx="6692813" cy="15116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baseline="0" dirty="0"/>
            <a:t>Source of Data:-</a:t>
          </a:r>
        </a:p>
        <a:p>
          <a:pPr marL="0" lvl="0" indent="0" algn="l" defTabSz="755650">
            <a:lnSpc>
              <a:spcPct val="90000"/>
            </a:lnSpc>
            <a:spcBef>
              <a:spcPct val="0"/>
            </a:spcBef>
            <a:spcAft>
              <a:spcPct val="35000"/>
            </a:spcAft>
            <a:buNone/>
          </a:pPr>
          <a:r>
            <a:rPr lang="en-IN" sz="1700" b="0" i="0" kern="1200" baseline="0" dirty="0"/>
            <a:t>Dataset obtained from Kaggle </a:t>
          </a:r>
          <a:endParaRPr lang="en-US" sz="1700" kern="1200" dirty="0"/>
        </a:p>
      </dsp:txBody>
      <dsp:txXfrm>
        <a:off x="73792" y="168966"/>
        <a:ext cx="6545229" cy="1364056"/>
      </dsp:txXfrm>
    </dsp:sp>
    <dsp:sp modelId="{5676DDFC-B74E-41E1-89A3-F9F8BD847E9F}">
      <dsp:nvSpPr>
        <dsp:cNvPr id="0" name=""/>
        <dsp:cNvSpPr/>
      </dsp:nvSpPr>
      <dsp:spPr>
        <a:xfrm>
          <a:off x="0" y="1655775"/>
          <a:ext cx="6692813" cy="151164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Number Of Rows:-</a:t>
          </a:r>
        </a:p>
        <a:p>
          <a:pPr marL="0" lvl="0" indent="0" algn="l" defTabSz="755650">
            <a:lnSpc>
              <a:spcPct val="90000"/>
            </a:lnSpc>
            <a:spcBef>
              <a:spcPct val="0"/>
            </a:spcBef>
            <a:spcAft>
              <a:spcPct val="35000"/>
            </a:spcAft>
            <a:buNone/>
          </a:pPr>
          <a:r>
            <a:rPr lang="en-US" sz="1700" b="0" i="0" kern="1200" baseline="0" dirty="0"/>
            <a:t>The original dataset contains 10 columns and 8,225,871 rows, but we have sampled the data for 7 specific countries i.e., India, USA, UK, Canada, South Africa, Argentina, and Australia which counts to a total of 87570 rows. </a:t>
          </a:r>
          <a:endParaRPr lang="en-US" sz="1700" kern="1200" dirty="0"/>
        </a:p>
      </dsp:txBody>
      <dsp:txXfrm>
        <a:off x="73792" y="1729567"/>
        <a:ext cx="6545229" cy="1364056"/>
      </dsp:txXfrm>
    </dsp:sp>
    <dsp:sp modelId="{227448C2-05D5-4150-B7A8-975D7801A0EC}">
      <dsp:nvSpPr>
        <dsp:cNvPr id="0" name=""/>
        <dsp:cNvSpPr/>
      </dsp:nvSpPr>
      <dsp:spPr>
        <a:xfrm>
          <a:off x="0" y="3216375"/>
          <a:ext cx="6692813" cy="151164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Columns Names:-</a:t>
          </a:r>
        </a:p>
        <a:p>
          <a:pPr marL="0" lvl="0" indent="0" algn="l" defTabSz="755650">
            <a:lnSpc>
              <a:spcPct val="90000"/>
            </a:lnSpc>
            <a:spcBef>
              <a:spcPct val="0"/>
            </a:spcBef>
            <a:spcAft>
              <a:spcPct val="35000"/>
            </a:spcAft>
            <a:buNone/>
          </a:pPr>
          <a:r>
            <a:rPr lang="en-US" sz="1700" b="0" i="0" kern="1200" baseline="0" dirty="0"/>
            <a:t> Country, Year, </a:t>
          </a:r>
          <a:r>
            <a:rPr lang="en-US" sz="1700" b="0" i="0" kern="1200" baseline="0" dirty="0" err="1"/>
            <a:t>comm_code</a:t>
          </a:r>
          <a:r>
            <a:rPr lang="en-US" sz="1700" b="0" i="0" kern="1200" baseline="0" dirty="0"/>
            <a:t>, Commodity, Flow, </a:t>
          </a:r>
          <a:r>
            <a:rPr lang="en-US" sz="1700" b="0" i="0" kern="1200" baseline="0" dirty="0" err="1"/>
            <a:t>Trade_Usd</a:t>
          </a:r>
          <a:r>
            <a:rPr lang="en-US" sz="1700" b="0" i="0" kern="1200" baseline="0" dirty="0"/>
            <a:t>, Weight(kg), Quantity, Category, </a:t>
          </a:r>
          <a:r>
            <a:rPr lang="en-US" sz="1700" b="0" i="0" kern="1200" baseline="0" dirty="0" err="1"/>
            <a:t>Quantity_name</a:t>
          </a:r>
          <a:r>
            <a:rPr lang="en-US" sz="1700" b="0" i="0" kern="1200" baseline="0" dirty="0"/>
            <a:t> </a:t>
          </a:r>
          <a:endParaRPr lang="en-US" sz="1700" kern="1200" dirty="0"/>
        </a:p>
      </dsp:txBody>
      <dsp:txXfrm>
        <a:off x="73792" y="3290167"/>
        <a:ext cx="6545229" cy="1364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68A8E-1533-415C-8A4D-89200F4B9080}">
      <dsp:nvSpPr>
        <dsp:cNvPr id="0" name=""/>
        <dsp:cNvSpPr/>
      </dsp:nvSpPr>
      <dsp:spPr>
        <a:xfrm>
          <a:off x="0" y="2463"/>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E6D23-3A2E-424A-925F-5E807974B396}">
      <dsp:nvSpPr>
        <dsp:cNvPr id="0" name=""/>
        <dsp:cNvSpPr/>
      </dsp:nvSpPr>
      <dsp:spPr>
        <a:xfrm>
          <a:off x="0" y="2463"/>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For Argentina, it’s the largest exporter for cereals whereas it imports high quantities of oil seeds</a:t>
          </a:r>
        </a:p>
      </dsp:txBody>
      <dsp:txXfrm>
        <a:off x="0" y="2463"/>
        <a:ext cx="7104993" cy="840006"/>
      </dsp:txXfrm>
    </dsp:sp>
    <dsp:sp modelId="{906964E9-5C83-4880-A273-0E0D38350F25}">
      <dsp:nvSpPr>
        <dsp:cNvPr id="0" name=""/>
        <dsp:cNvSpPr/>
      </dsp:nvSpPr>
      <dsp:spPr>
        <a:xfrm>
          <a:off x="0" y="842469"/>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D435C-C8D7-4E8C-ADAB-8E363DE8BC7B}">
      <dsp:nvSpPr>
        <dsp:cNvPr id="0" name=""/>
        <dsp:cNvSpPr/>
      </dsp:nvSpPr>
      <dsp:spPr>
        <a:xfrm>
          <a:off x="0" y="842469"/>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Canada imports higher quantities close to 57B edible fruits and exports cereal in high quantities</a:t>
          </a:r>
        </a:p>
      </dsp:txBody>
      <dsp:txXfrm>
        <a:off x="0" y="842469"/>
        <a:ext cx="7104993" cy="840006"/>
      </dsp:txXfrm>
    </dsp:sp>
    <dsp:sp modelId="{43712BC2-592F-4DE6-B2D1-C3C1E64E295B}">
      <dsp:nvSpPr>
        <dsp:cNvPr id="0" name=""/>
        <dsp:cNvSpPr/>
      </dsp:nvSpPr>
      <dsp:spPr>
        <a:xfrm>
          <a:off x="0" y="1682476"/>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ED34A-6A6E-4E63-B014-D0E023612AE5}">
      <dsp:nvSpPr>
        <dsp:cNvPr id="0" name=""/>
        <dsp:cNvSpPr/>
      </dsp:nvSpPr>
      <dsp:spPr>
        <a:xfrm>
          <a:off x="0" y="1682476"/>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India also exports cereals in high quantities more than 185 Billion and imports cereal more compared to other categories of about 21 Billion.  Its Trade balance becomes 164 billion in case of cereals</a:t>
          </a:r>
        </a:p>
      </dsp:txBody>
      <dsp:txXfrm>
        <a:off x="0" y="1682476"/>
        <a:ext cx="7104993" cy="840006"/>
      </dsp:txXfrm>
    </dsp:sp>
    <dsp:sp modelId="{C8F54FD1-A99F-4D42-A3AD-BF2E0637569B}">
      <dsp:nvSpPr>
        <dsp:cNvPr id="0" name=""/>
        <dsp:cNvSpPr/>
      </dsp:nvSpPr>
      <dsp:spPr>
        <a:xfrm>
          <a:off x="0" y="2522482"/>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6D25B-B5EA-42BB-B5FA-C6C19E9639B1}">
      <dsp:nvSpPr>
        <dsp:cNvPr id="0" name=""/>
        <dsp:cNvSpPr/>
      </dsp:nvSpPr>
      <dsp:spPr>
        <a:xfrm>
          <a:off x="0" y="2522482"/>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South Africa export higher quantities of cereals i.e about 28.5 Billion whereas imports 46 B of cereals . Its trade balance becomes negative i.e -17.5 B in case of cereals.</a:t>
          </a:r>
        </a:p>
      </dsp:txBody>
      <dsp:txXfrm>
        <a:off x="0" y="2522482"/>
        <a:ext cx="7104993" cy="840006"/>
      </dsp:txXfrm>
    </dsp:sp>
    <dsp:sp modelId="{3A6C6695-4CB3-46A3-99A9-423F7F2C5C68}">
      <dsp:nvSpPr>
        <dsp:cNvPr id="0" name=""/>
        <dsp:cNvSpPr/>
      </dsp:nvSpPr>
      <dsp:spPr>
        <a:xfrm>
          <a:off x="0" y="3362488"/>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C0B6D-DC23-4502-A720-5447ACB1D7ED}">
      <dsp:nvSpPr>
        <dsp:cNvPr id="0" name=""/>
        <dsp:cNvSpPr/>
      </dsp:nvSpPr>
      <dsp:spPr>
        <a:xfrm>
          <a:off x="0" y="3362488"/>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UK also is major exporter of cereals </a:t>
          </a:r>
          <a:r>
            <a:rPr lang="en-US" sz="1700" kern="1200" dirty="0" err="1"/>
            <a:t>i.e</a:t>
          </a:r>
          <a:r>
            <a:rPr lang="en-US" sz="1700" kern="1200" dirty="0"/>
            <a:t> 94.6 B and imports 85 B of cereals making its trade balance as approximate 9 B</a:t>
          </a:r>
        </a:p>
      </dsp:txBody>
      <dsp:txXfrm>
        <a:off x="0" y="3362488"/>
        <a:ext cx="7104993" cy="840006"/>
      </dsp:txXfrm>
    </dsp:sp>
    <dsp:sp modelId="{DC947C7C-08B3-4A6D-8898-B31DEBCBC645}">
      <dsp:nvSpPr>
        <dsp:cNvPr id="0" name=""/>
        <dsp:cNvSpPr/>
      </dsp:nvSpPr>
      <dsp:spPr>
        <a:xfrm>
          <a:off x="0" y="4202495"/>
          <a:ext cx="710499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98753-A560-450A-BDB4-4FBDB3D86365}">
      <dsp:nvSpPr>
        <dsp:cNvPr id="0" name=""/>
        <dsp:cNvSpPr/>
      </dsp:nvSpPr>
      <dsp:spPr>
        <a:xfrm>
          <a:off x="0" y="4202495"/>
          <a:ext cx="7104993" cy="840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USA is the largest exporter for cereals with value close to 2200 Billion and import close to 870 B of cereals </a:t>
          </a:r>
        </a:p>
      </dsp:txBody>
      <dsp:txXfrm>
        <a:off x="0" y="4202495"/>
        <a:ext cx="7104993" cy="8400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968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69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462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842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0740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168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87458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91526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5105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82443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72575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69480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76173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8273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63791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4684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12/15/2022</a:t>
            </a:fld>
            <a:endParaRPr lang="en-US"/>
          </a:p>
        </p:txBody>
      </p:sp>
    </p:spTree>
    <p:extLst>
      <p:ext uri="{BB962C8B-B14F-4D97-AF65-F5344CB8AC3E}">
        <p14:creationId xmlns:p14="http://schemas.microsoft.com/office/powerpoint/2010/main" val="3654152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12/15/2022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79126187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s in 3D">
            <a:extLst>
              <a:ext uri="{FF2B5EF4-FFF2-40B4-BE49-F238E27FC236}">
                <a16:creationId xmlns:a16="http://schemas.microsoft.com/office/drawing/2014/main" id="{8D8C56D1-6628-BAAA-619F-C756481AD540}"/>
              </a:ext>
            </a:extLst>
          </p:cNvPr>
          <p:cNvPicPr>
            <a:picLocks noChangeAspect="1"/>
          </p:cNvPicPr>
          <p:nvPr/>
        </p:nvPicPr>
        <p:blipFill rotWithShape="1">
          <a:blip r:embed="rId2"/>
          <a:srcRect l="18350" t="9091" r="2" b="2"/>
          <a:stretch/>
        </p:blipFill>
        <p:spPr>
          <a:xfrm>
            <a:off x="4269854"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slide1">
            <a:extLst>
              <a:ext uri="{FF2B5EF4-FFF2-40B4-BE49-F238E27FC236}">
                <a16:creationId xmlns:a16="http://schemas.microsoft.com/office/drawing/2014/main" id="{755367D2-1753-47DC-93C7-C14ECFAB7CA9}"/>
              </a:ext>
            </a:extLst>
          </p:cNvPr>
          <p:cNvSpPr>
            <a:spLocks noGrp="1"/>
          </p:cNvSpPr>
          <p:nvPr>
            <p:ph type="ctrTitle"/>
          </p:nvPr>
        </p:nvSpPr>
        <p:spPr>
          <a:xfrm>
            <a:off x="420415" y="1927846"/>
            <a:ext cx="5274152" cy="821083"/>
          </a:xfrm>
        </p:spPr>
        <p:txBody>
          <a:bodyPr>
            <a:normAutofit/>
          </a:bodyPr>
          <a:lstStyle/>
          <a:p>
            <a:pPr algn="l"/>
            <a:r>
              <a:rPr lang="en-IN" sz="4000" b="1" dirty="0">
                <a:latin typeface="Times New Roman" panose="02020603050405020304" pitchFamily="18" charset="0"/>
                <a:cs typeface="Times New Roman" panose="02020603050405020304" pitchFamily="18" charset="0"/>
              </a:rPr>
              <a:t>Global Trade Analysis</a:t>
            </a:r>
          </a:p>
        </p:txBody>
      </p:sp>
      <p:sp>
        <p:nvSpPr>
          <p:cNvPr id="3" name="slide1">
            <a:extLst>
              <a:ext uri="{FF2B5EF4-FFF2-40B4-BE49-F238E27FC236}">
                <a16:creationId xmlns:a16="http://schemas.microsoft.com/office/drawing/2014/main" id="{2BEA1EDE-D10A-43BD-9917-76F33637956D}"/>
              </a:ext>
            </a:extLst>
          </p:cNvPr>
          <p:cNvSpPr>
            <a:spLocks noGrp="1"/>
          </p:cNvSpPr>
          <p:nvPr>
            <p:ph type="subTitle" idx="1"/>
          </p:nvPr>
        </p:nvSpPr>
        <p:spPr>
          <a:xfrm>
            <a:off x="227489" y="4316184"/>
            <a:ext cx="6961390" cy="1815497"/>
          </a:xfrm>
        </p:spPr>
        <p:txBody>
          <a:bodyPr>
            <a:normAutofit fontScale="92500" lnSpcReduction="10000"/>
          </a:bodyPr>
          <a:lstStyle/>
          <a:p>
            <a:pPr algn="l">
              <a:lnSpc>
                <a:spcPct val="90000"/>
              </a:lnSpc>
            </a:pPr>
            <a:r>
              <a:rPr lang="en-IN" sz="2900" b="1" dirty="0">
                <a:latin typeface="Times New Roman" panose="02020603050405020304" pitchFamily="18" charset="0"/>
                <a:cs typeface="Times New Roman" panose="02020603050405020304" pitchFamily="18" charset="0"/>
              </a:rPr>
              <a:t>Submitted By:-</a:t>
            </a:r>
          </a:p>
          <a:p>
            <a:pPr marL="457200" indent="-457200" algn="l">
              <a:lnSpc>
                <a:spcPct val="9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Anjali Dembla </a:t>
            </a:r>
          </a:p>
          <a:p>
            <a:pPr marL="457200" indent="-457200" algn="l">
              <a:lnSpc>
                <a:spcPct val="9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Namrata Rath</a:t>
            </a:r>
          </a:p>
          <a:p>
            <a:pPr marL="457200" indent="-457200" algn="l">
              <a:lnSpc>
                <a:spcPct val="90000"/>
              </a:lnSpc>
              <a:buFont typeface="Wingdings" panose="05000000000000000000" pitchFamily="2" charset="2"/>
              <a:buChar char="Ø"/>
            </a:pPr>
            <a:r>
              <a:rPr lang="en-IN" sz="2600" dirty="0" err="1">
                <a:latin typeface="Times New Roman" panose="02020603050405020304" pitchFamily="18" charset="0"/>
                <a:cs typeface="Times New Roman" panose="02020603050405020304" pitchFamily="18" charset="0"/>
              </a:rPr>
              <a:t>Shreyash</a:t>
            </a:r>
            <a:r>
              <a:rPr lang="en-IN" sz="2600">
                <a:latin typeface="Times New Roman" panose="02020603050405020304" pitchFamily="18" charset="0"/>
                <a:cs typeface="Times New Roman" panose="02020603050405020304" pitchFamily="18" charset="0"/>
              </a:rPr>
              <a:t> Mehta</a:t>
            </a:r>
            <a:endParaRPr lang="en-IN" sz="2600" dirty="0">
              <a:latin typeface="Times New Roman" panose="02020603050405020304" pitchFamily="18" charset="0"/>
              <a:cs typeface="Times New Roman" panose="02020603050405020304" pitchFamily="18" charset="0"/>
            </a:endParaRPr>
          </a:p>
          <a:p>
            <a:pPr>
              <a:lnSpc>
                <a:spcPct val="90000"/>
              </a:lnSpc>
            </a:pPr>
            <a:endParaRPr lang="en-IN" sz="2900" dirty="0">
              <a:latin typeface="Times New Roman" panose="02020603050405020304" pitchFamily="18" charset="0"/>
              <a:cs typeface="Times New Roman" panose="02020603050405020304" pitchFamily="18" charset="0"/>
            </a:endParaRPr>
          </a:p>
          <a:p>
            <a:pPr marL="457200" indent="-457200" algn="l">
              <a:lnSpc>
                <a:spcPct val="90000"/>
              </a:lnSpc>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a:p>
            <a:pPr marL="457200" indent="-457200" algn="l">
              <a:lnSpc>
                <a:spcPct val="90000"/>
              </a:lnSpc>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272D0895-0684-136D-7A71-29F6D99ABB80}"/>
              </a:ext>
            </a:extLst>
          </p:cNvPr>
          <p:cNvSpPr txBox="1"/>
          <p:nvPr/>
        </p:nvSpPr>
        <p:spPr>
          <a:xfrm>
            <a:off x="717933" y="404847"/>
            <a:ext cx="9533153" cy="1020829"/>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400" dirty="0">
                <a:solidFill>
                  <a:schemeClr val="accent1"/>
                </a:solidFill>
                <a:latin typeface="Times New Roman" panose="02020603050405020304" pitchFamily="18" charset="0"/>
                <a:ea typeface="+mj-ea"/>
                <a:cs typeface="Times New Roman" panose="02020603050405020304" pitchFamily="18" charset="0"/>
              </a:rPr>
              <a:t>Comparison of Different Countries Based on Market Size on the basis of </a:t>
            </a:r>
          </a:p>
          <a:p>
            <a:pPr>
              <a:lnSpc>
                <a:spcPct val="90000"/>
              </a:lnSpc>
              <a:spcBef>
                <a:spcPct val="0"/>
              </a:spcBef>
              <a:spcAft>
                <a:spcPts val="600"/>
              </a:spcAft>
            </a:pPr>
            <a:r>
              <a:rPr lang="en-US" sz="2400" dirty="0">
                <a:solidFill>
                  <a:schemeClr val="accent1"/>
                </a:solidFill>
                <a:latin typeface="Times New Roman" panose="02020603050405020304" pitchFamily="18" charset="0"/>
                <a:ea typeface="+mj-ea"/>
                <a:cs typeface="Times New Roman" panose="02020603050405020304" pitchFamily="18" charset="0"/>
              </a:rPr>
              <a:t>Quantity</a:t>
            </a:r>
          </a:p>
        </p:txBody>
      </p:sp>
      <p:sp>
        <p:nvSpPr>
          <p:cNvPr id="3" name="TextBox 2">
            <a:extLst>
              <a:ext uri="{FF2B5EF4-FFF2-40B4-BE49-F238E27FC236}">
                <a16:creationId xmlns:a16="http://schemas.microsoft.com/office/drawing/2014/main" id="{6F57B72C-7A4B-592D-8ADC-25DE9A4A7D59}"/>
              </a:ext>
            </a:extLst>
          </p:cNvPr>
          <p:cNvSpPr txBox="1"/>
          <p:nvPr/>
        </p:nvSpPr>
        <p:spPr>
          <a:xfrm>
            <a:off x="5393046" y="2219582"/>
            <a:ext cx="4064439" cy="3880773"/>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above graph </a:t>
            </a:r>
            <a:r>
              <a:rPr lang="en-US" dirty="0">
                <a:solidFill>
                  <a:schemeClr val="tx1">
                    <a:lumMod val="75000"/>
                    <a:lumOff val="25000"/>
                  </a:schemeClr>
                </a:solidFill>
              </a:rPr>
              <a:t>depicts the market size share </a:t>
            </a:r>
            <a:r>
              <a:rPr kumimoji="0" lang="en-US" b="0" i="0" u="none" strike="noStrike" cap="none" spc="0" normalizeH="0" baseline="0" noProof="0" dirty="0">
                <a:ln>
                  <a:noFill/>
                </a:ln>
                <a:solidFill>
                  <a:schemeClr val="tx1">
                    <a:lumMod val="75000"/>
                    <a:lumOff val="25000"/>
                  </a:schemeClr>
                </a:solidFill>
                <a:effectLst/>
                <a:uLnTx/>
                <a:uFillTx/>
              </a:rPr>
              <a:t>for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data can be filtered for the year and the flow(export/import)</a:t>
            </a:r>
          </a:p>
          <a:p>
            <a:pPr marL="285750" marR="0" lvl="0" indent="-285750" fontAlgn="auto">
              <a:spcBef>
                <a:spcPts val="1000"/>
              </a:spcBef>
              <a:buClr>
                <a:schemeClr val="accent1"/>
              </a:buClr>
              <a:buSzPct val="80000"/>
              <a:buFont typeface="Wingdings 3" charset="2"/>
              <a:buChar char=""/>
              <a:tabLst/>
              <a:defRPr/>
            </a:pPr>
            <a:r>
              <a:rPr lang="en-US" dirty="0">
                <a:solidFill>
                  <a:schemeClr val="tx1">
                    <a:lumMod val="75000"/>
                    <a:lumOff val="25000"/>
                  </a:schemeClr>
                </a:solidFill>
              </a:rPr>
              <a:t>USA has the largest market size based on the quantity</a:t>
            </a:r>
            <a:endParaRPr kumimoji="0" lang="en-US" b="0" i="0" u="none" strike="noStrike" cap="none" spc="0" normalizeH="0" baseline="0" noProof="0" dirty="0">
              <a:ln>
                <a:noFill/>
              </a:ln>
              <a:solidFill>
                <a:schemeClr val="tx1">
                  <a:lumMod val="75000"/>
                  <a:lumOff val="25000"/>
                </a:schemeClr>
              </a:solidFill>
              <a:effectLst/>
              <a:uLnTx/>
              <a:uFillTx/>
            </a:endParaRPr>
          </a:p>
          <a:p>
            <a:pPr marL="285750" marR="0" lvl="0" indent="-285750" fontAlgn="auto">
              <a:spcBef>
                <a:spcPts val="1000"/>
              </a:spcBef>
              <a:buClr>
                <a:schemeClr val="accent1"/>
              </a:buClr>
              <a:buSzPct val="80000"/>
              <a:buFont typeface="Wingdings 3" charset="2"/>
              <a:buChar char=""/>
              <a:tabLst/>
              <a:defRPr/>
            </a:pPr>
            <a:endParaRPr kumimoji="0" lang="en-US" b="0" i="0" u="none" strike="noStrike" cap="none" spc="0" normalizeH="0" baseline="0" noProof="0" dirty="0">
              <a:ln>
                <a:noFill/>
              </a:ln>
              <a:solidFill>
                <a:schemeClr val="tx1">
                  <a:lumMod val="75000"/>
                  <a:lumOff val="25000"/>
                </a:schemeClr>
              </a:solidFill>
              <a:effectLst/>
              <a:uLnTx/>
              <a:uFillTx/>
            </a:endParaRPr>
          </a:p>
        </p:txBody>
      </p:sp>
      <p:pic>
        <p:nvPicPr>
          <p:cNvPr id="2" name="slide2" descr="Pie chart">
            <a:extLst>
              <a:ext uri="{FF2B5EF4-FFF2-40B4-BE49-F238E27FC236}">
                <a16:creationId xmlns:a16="http://schemas.microsoft.com/office/drawing/2014/main" id="{AF858CAD-E36E-478E-ABD0-AC81F6FDA58B}"/>
              </a:ext>
            </a:extLst>
          </p:cNvPr>
          <p:cNvPicPr>
            <a:picLocks noChangeAspect="1"/>
          </p:cNvPicPr>
          <p:nvPr/>
        </p:nvPicPr>
        <p:blipFill rotWithShape="1">
          <a:blip r:embed="rId2">
            <a:extLst>
              <a:ext uri="{28A0092B-C50C-407E-A947-70E740481C1C}">
                <a14:useLocalDpi xmlns:a14="http://schemas.microsoft.com/office/drawing/2010/main" val="0"/>
              </a:ext>
            </a:extLst>
          </a:blip>
          <a:srcRect l="25565" r="34512" b="-1"/>
          <a:stretch/>
        </p:blipFill>
        <p:spPr>
          <a:xfrm>
            <a:off x="879109" y="1195123"/>
            <a:ext cx="3866294" cy="4645238"/>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2" name="Isosceles Triangle 2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1377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Line chart">
            <a:extLst>
              <a:ext uri="{FF2B5EF4-FFF2-40B4-BE49-F238E27FC236}">
                <a16:creationId xmlns:a16="http://schemas.microsoft.com/office/drawing/2014/main" id="{B9EACA97-DD49-4ADE-BE7A-4CA30F1A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3" y="630621"/>
            <a:ext cx="8104060" cy="4423979"/>
          </a:xfrm>
          <a:prstGeom prst="rect">
            <a:avLst/>
          </a:prstGeom>
        </p:spPr>
      </p:pic>
      <p:sp>
        <p:nvSpPr>
          <p:cNvPr id="2" name="TextBox 1">
            <a:extLst>
              <a:ext uri="{FF2B5EF4-FFF2-40B4-BE49-F238E27FC236}">
                <a16:creationId xmlns:a16="http://schemas.microsoft.com/office/drawing/2014/main" id="{D5F0B40B-00DF-4FB0-075E-ECFEF085AC5F}"/>
              </a:ext>
            </a:extLst>
          </p:cNvPr>
          <p:cNvSpPr txBox="1"/>
          <p:nvPr/>
        </p:nvSpPr>
        <p:spPr>
          <a:xfrm>
            <a:off x="767255" y="5129048"/>
            <a:ext cx="8613812" cy="203132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graph shows export quantities for different countries.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lines represent the trend over the years.</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per the chart, South Africa shows consistent quantities over the years, 2000 to 2016. On the other hand, USA shows varying trend in the year range of 1991 to 2016. The quantity is over 65B in the year 1991 and over 91B in the year 2016.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5" name="TextBox 4">
            <a:extLst>
              <a:ext uri="{FF2B5EF4-FFF2-40B4-BE49-F238E27FC236}">
                <a16:creationId xmlns:a16="http://schemas.microsoft.com/office/drawing/2014/main" id="{BA69755D-423D-E369-506D-6F1837156F46}"/>
              </a:ext>
            </a:extLst>
          </p:cNvPr>
          <p:cNvSpPr txBox="1"/>
          <p:nvPr/>
        </p:nvSpPr>
        <p:spPr>
          <a:xfrm>
            <a:off x="1917291" y="45846"/>
            <a:ext cx="7017627" cy="584775"/>
          </a:xfrm>
          <a:prstGeom prst="rect">
            <a:avLst/>
          </a:prstGeom>
          <a:noFill/>
        </p:spPr>
        <p:txBody>
          <a:bodyPr wrap="none" rtlCol="0">
            <a:spAutoFit/>
          </a:bodyPr>
          <a:lstStyle/>
          <a:p>
            <a:r>
              <a:rPr lang="en-US" sz="3200" dirty="0">
                <a:solidFill>
                  <a:schemeClr val="accent1">
                    <a:lumMod val="75000"/>
                  </a:schemeClr>
                </a:solidFill>
              </a:rPr>
              <a:t>Trade Market Analysis Over The Years</a:t>
            </a:r>
          </a:p>
        </p:txBody>
      </p:sp>
    </p:spTree>
    <p:extLst>
      <p:ext uri="{BB962C8B-B14F-4D97-AF65-F5344CB8AC3E}">
        <p14:creationId xmlns:p14="http://schemas.microsoft.com/office/powerpoint/2010/main" val="1101762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9C486-E973-D78E-62D8-87C6B3D904BD}"/>
              </a:ext>
            </a:extLst>
          </p:cNvPr>
          <p:cNvPicPr>
            <a:picLocks noChangeAspect="1"/>
          </p:cNvPicPr>
          <p:nvPr/>
        </p:nvPicPr>
        <p:blipFill>
          <a:blip r:embed="rId2"/>
          <a:stretch>
            <a:fillRect/>
          </a:stretch>
        </p:blipFill>
        <p:spPr>
          <a:xfrm>
            <a:off x="927250" y="943896"/>
            <a:ext cx="8507310" cy="4686857"/>
          </a:xfrm>
          <a:prstGeom prst="rect">
            <a:avLst/>
          </a:prstGeom>
        </p:spPr>
      </p:pic>
      <p:sp>
        <p:nvSpPr>
          <p:cNvPr id="5" name="TextBox 4">
            <a:extLst>
              <a:ext uri="{FF2B5EF4-FFF2-40B4-BE49-F238E27FC236}">
                <a16:creationId xmlns:a16="http://schemas.microsoft.com/office/drawing/2014/main" id="{513B7A8D-B8B3-342E-30F3-0EFBE9BA0622}"/>
              </a:ext>
            </a:extLst>
          </p:cNvPr>
          <p:cNvSpPr txBox="1"/>
          <p:nvPr/>
        </p:nvSpPr>
        <p:spPr>
          <a:xfrm>
            <a:off x="1036478" y="5771134"/>
            <a:ext cx="7315199" cy="92333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chart shows the Trade USD value for different countries.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can be filtered based on the flow and the year.</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EE0B6137-D4BF-7137-723B-6469984E5484}"/>
              </a:ext>
            </a:extLst>
          </p:cNvPr>
          <p:cNvSpPr txBox="1"/>
          <p:nvPr/>
        </p:nvSpPr>
        <p:spPr>
          <a:xfrm>
            <a:off x="1797489" y="28242"/>
            <a:ext cx="6135782" cy="584775"/>
          </a:xfrm>
          <a:prstGeom prst="rect">
            <a:avLst/>
          </a:prstGeom>
          <a:noFill/>
        </p:spPr>
        <p:txBody>
          <a:bodyPr wrap="none" rtlCol="0">
            <a:spAutoFit/>
          </a:body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Total Trade Value Depicted On Map</a:t>
            </a:r>
          </a:p>
        </p:txBody>
      </p:sp>
    </p:spTree>
    <p:extLst>
      <p:ext uri="{BB962C8B-B14F-4D97-AF65-F5344CB8AC3E}">
        <p14:creationId xmlns:p14="http://schemas.microsoft.com/office/powerpoint/2010/main" val="572522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B920FF05-558F-46EB-70E2-CFF364F274AE}"/>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300" dirty="0">
                <a:solidFill>
                  <a:schemeClr val="accent1"/>
                </a:solidFill>
                <a:latin typeface="+mj-lt"/>
                <a:ea typeface="+mj-ea"/>
                <a:cs typeface="+mj-cs"/>
              </a:rPr>
              <a:t>Analyzing quantity distribution of different categories with respect to every country</a:t>
            </a:r>
          </a:p>
        </p:txBody>
      </p:sp>
      <p:pic>
        <p:nvPicPr>
          <p:cNvPr id="3" name="Picture 2">
            <a:extLst>
              <a:ext uri="{FF2B5EF4-FFF2-40B4-BE49-F238E27FC236}">
                <a16:creationId xmlns:a16="http://schemas.microsoft.com/office/drawing/2014/main" id="{95FA0C2B-CC83-93F9-1338-93F318F3EA5B}"/>
              </a:ext>
            </a:extLst>
          </p:cNvPr>
          <p:cNvPicPr>
            <a:picLocks noChangeAspect="1"/>
          </p:cNvPicPr>
          <p:nvPr/>
        </p:nvPicPr>
        <p:blipFill>
          <a:blip r:embed="rId2"/>
          <a:stretch>
            <a:fillRect/>
          </a:stretch>
        </p:blipFill>
        <p:spPr>
          <a:xfrm>
            <a:off x="817474" y="1818968"/>
            <a:ext cx="8782794" cy="3264309"/>
          </a:xfrm>
          <a:prstGeom prst="rect">
            <a:avLst/>
          </a:prstGeom>
        </p:spPr>
      </p:pic>
      <p:sp>
        <p:nvSpPr>
          <p:cNvPr id="4" name="TextBox 3">
            <a:extLst>
              <a:ext uri="{FF2B5EF4-FFF2-40B4-BE49-F238E27FC236}">
                <a16:creationId xmlns:a16="http://schemas.microsoft.com/office/drawing/2014/main" id="{C6282A9F-1D75-2388-E182-B47E0AABAE02}"/>
              </a:ext>
            </a:extLst>
          </p:cNvPr>
          <p:cNvSpPr txBox="1"/>
          <p:nvPr/>
        </p:nvSpPr>
        <p:spPr>
          <a:xfrm>
            <a:off x="1316383" y="5223933"/>
            <a:ext cx="6285392" cy="1607014"/>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sz="1500" b="0" i="0" u="none" strike="noStrike" cap="none" spc="0" normalizeH="0" baseline="0" noProof="0" dirty="0">
                <a:ln>
                  <a:noFill/>
                </a:ln>
                <a:solidFill>
                  <a:schemeClr val="tx1">
                    <a:lumMod val="75000"/>
                    <a:lumOff val="25000"/>
                  </a:schemeClr>
                </a:solidFill>
                <a:effectLst/>
                <a:uLnTx/>
                <a:uFillTx/>
              </a:rPr>
              <a:t>The above horizontal bar chart shows the quantity distribution of different categories for different countries.</a:t>
            </a:r>
          </a:p>
          <a:p>
            <a:pPr marL="285750" marR="0" lvl="0" indent="-285750" fontAlgn="auto">
              <a:spcBef>
                <a:spcPts val="1000"/>
              </a:spcBef>
              <a:buClr>
                <a:schemeClr val="accent1"/>
              </a:buClr>
              <a:buSzPct val="80000"/>
              <a:buFont typeface="Wingdings 3" charset="2"/>
              <a:buChar char=""/>
              <a:tabLst/>
              <a:defRPr/>
            </a:pPr>
            <a:r>
              <a:rPr kumimoji="0" lang="en-US" sz="1500" b="0" i="0" u="none" strike="noStrike" cap="none" spc="0" normalizeH="0" baseline="0" noProof="0" dirty="0">
                <a:ln>
                  <a:noFill/>
                </a:ln>
                <a:solidFill>
                  <a:schemeClr val="tx1">
                    <a:lumMod val="75000"/>
                    <a:lumOff val="25000"/>
                  </a:schemeClr>
                </a:solidFill>
                <a:effectLst/>
                <a:uLnTx/>
                <a:uFillTx/>
              </a:rPr>
              <a:t>Filters can be applied based on the year, flow and category.</a:t>
            </a:r>
          </a:p>
        </p:txBody>
      </p:sp>
    </p:spTree>
    <p:extLst>
      <p:ext uri="{BB962C8B-B14F-4D97-AF65-F5344CB8AC3E}">
        <p14:creationId xmlns:p14="http://schemas.microsoft.com/office/powerpoint/2010/main" val="2553382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Line chart with forecast">
            <a:extLst>
              <a:ext uri="{FF2B5EF4-FFF2-40B4-BE49-F238E27FC236}">
                <a16:creationId xmlns:a16="http://schemas.microsoft.com/office/drawing/2014/main" id="{4C4DE418-6FCE-499B-841E-C6C554911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2" y="787394"/>
            <a:ext cx="8190271" cy="3920892"/>
          </a:xfrm>
          <a:prstGeom prst="rect">
            <a:avLst/>
          </a:prstGeom>
        </p:spPr>
      </p:pic>
      <p:sp>
        <p:nvSpPr>
          <p:cNvPr id="2" name="TextBox 1">
            <a:extLst>
              <a:ext uri="{FF2B5EF4-FFF2-40B4-BE49-F238E27FC236}">
                <a16:creationId xmlns:a16="http://schemas.microsoft.com/office/drawing/2014/main" id="{912E3EF1-A147-73C7-6E64-3D60CB03667F}"/>
              </a:ext>
            </a:extLst>
          </p:cNvPr>
          <p:cNvSpPr txBox="1"/>
          <p:nvPr/>
        </p:nvSpPr>
        <p:spPr>
          <a:xfrm>
            <a:off x="230103" y="4937667"/>
            <a:ext cx="10846892" cy="203132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line chart shows the forecast for the Unit Prices of Argentina and India for the next 5 years.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data can be filtered on the basis of country, commodity, and flow.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Also the graph above shows the unit price of commodities, Maize corn seed, Caraway seeds, Anise/badian seeds. This can be filtered too. As per the chart, the Unit Price is forecasted to be constant with the value, $14.46 for the next 5 years for Argentina. For India, the Unit price is estimated to be $10.15 in 2016, $10.44 in 2017, $10.72 in 2018 and $11 in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C2175C4E-64E3-1901-A64A-0D04BFDB554E}"/>
              </a:ext>
            </a:extLst>
          </p:cNvPr>
          <p:cNvSpPr txBox="1"/>
          <p:nvPr/>
        </p:nvSpPr>
        <p:spPr>
          <a:xfrm>
            <a:off x="924232" y="188681"/>
            <a:ext cx="7041362" cy="523220"/>
          </a:xfrm>
          <a:prstGeom prst="rect">
            <a:avLst/>
          </a:prstGeom>
          <a:noFill/>
        </p:spPr>
        <p:txBody>
          <a:bodyPr wrap="square" rtlCol="0">
            <a:spAutoFit/>
          </a:bodyPr>
          <a:lstStyle/>
          <a:p>
            <a:r>
              <a:rPr lang="en-US" sz="2800" dirty="0">
                <a:solidFill>
                  <a:schemeClr val="accent1">
                    <a:lumMod val="75000"/>
                  </a:schemeClr>
                </a:solidFill>
              </a:rPr>
              <a:t>Unit Price Of Commodity Over The </a:t>
            </a:r>
            <a:r>
              <a:rPr lang="en-US" sz="2800" dirty="0">
                <a:solidFill>
                  <a:schemeClr val="accent1">
                    <a:lumMod val="75000"/>
                  </a:schemeClr>
                </a:solidFill>
                <a:latin typeface="Times New Roman" panose="02020603050405020304" pitchFamily="18" charset="0"/>
                <a:cs typeface="Times New Roman" panose="02020603050405020304" pitchFamily="18" charset="0"/>
              </a:rPr>
              <a:t>Years</a:t>
            </a:r>
          </a:p>
        </p:txBody>
      </p:sp>
    </p:spTree>
    <p:extLst>
      <p:ext uri="{BB962C8B-B14F-4D97-AF65-F5344CB8AC3E}">
        <p14:creationId xmlns:p14="http://schemas.microsoft.com/office/powerpoint/2010/main" val="2325955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Correlation chart">
            <a:extLst>
              <a:ext uri="{FF2B5EF4-FFF2-40B4-BE49-F238E27FC236}">
                <a16:creationId xmlns:a16="http://schemas.microsoft.com/office/drawing/2014/main" id="{B21CCA05-C502-4DC0-960D-C5D584166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33" y="877621"/>
            <a:ext cx="8369519" cy="3718959"/>
          </a:xfrm>
          <a:prstGeom prst="rect">
            <a:avLst/>
          </a:prstGeom>
        </p:spPr>
      </p:pic>
      <p:sp>
        <p:nvSpPr>
          <p:cNvPr id="2" name="TextBox 1">
            <a:extLst>
              <a:ext uri="{FF2B5EF4-FFF2-40B4-BE49-F238E27FC236}">
                <a16:creationId xmlns:a16="http://schemas.microsoft.com/office/drawing/2014/main" id="{A4B7BB01-AED2-8E17-854B-0C3FDF0A0D65}"/>
              </a:ext>
            </a:extLst>
          </p:cNvPr>
          <p:cNvSpPr txBox="1"/>
          <p:nvPr/>
        </p:nvSpPr>
        <p:spPr>
          <a:xfrm>
            <a:off x="265472" y="4826217"/>
            <a:ext cx="10485557"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above correlation chart shows the trend of Trade USD value per country and category.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chart can be filtered based on category, year, and country.</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1988 to 2016, the USA has been the largest exporter and importer of commodities followed by Canada at 2</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position.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800" dirty="0">
                <a:effectLst/>
                <a:latin typeface="Times New Roman" panose="02020603050405020304" pitchFamily="18" charset="0"/>
                <a:ea typeface="Calibri" panose="020F0502020204030204" pitchFamily="34" charset="0"/>
              </a:rPr>
              <a:t>After identifying the potential commodities, we can observe their quantity and unit price over the past years and it is different for each country. Further, we can use forecasting techniques to get the estimate of the unit prices for future years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3478FCD8-AC59-917B-5CC8-FC5022436A23}"/>
              </a:ext>
            </a:extLst>
          </p:cNvPr>
          <p:cNvSpPr txBox="1"/>
          <p:nvPr/>
        </p:nvSpPr>
        <p:spPr>
          <a:xfrm>
            <a:off x="869021" y="186319"/>
            <a:ext cx="8455742" cy="461665"/>
          </a:xfrm>
          <a:prstGeom prst="rect">
            <a:avLst/>
          </a:prstGeom>
          <a:noFill/>
        </p:spPr>
        <p:txBody>
          <a:bodyPr wrap="square" rtlCol="0">
            <a:spAutoFit/>
          </a:bodyPr>
          <a:lstStyle/>
          <a:p>
            <a:r>
              <a:rPr lang="en-US" sz="2400" dirty="0">
                <a:solidFill>
                  <a:schemeClr val="accent1">
                    <a:lumMod val="75000"/>
                  </a:schemeClr>
                </a:solidFill>
              </a:rPr>
              <a:t>Trade Value with respect to country and categories</a:t>
            </a:r>
          </a:p>
        </p:txBody>
      </p:sp>
    </p:spTree>
    <p:extLst>
      <p:ext uri="{BB962C8B-B14F-4D97-AF65-F5344CB8AC3E}">
        <p14:creationId xmlns:p14="http://schemas.microsoft.com/office/powerpoint/2010/main" val="2409734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Heat map">
            <a:extLst>
              <a:ext uri="{FF2B5EF4-FFF2-40B4-BE49-F238E27FC236}">
                <a16:creationId xmlns:a16="http://schemas.microsoft.com/office/drawing/2014/main" id="{82601B4E-278F-4D0B-8AA8-2B17A6162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46" y="914400"/>
            <a:ext cx="8285057" cy="4241254"/>
          </a:xfrm>
          <a:prstGeom prst="rect">
            <a:avLst/>
          </a:prstGeom>
        </p:spPr>
      </p:pic>
      <p:sp>
        <p:nvSpPr>
          <p:cNvPr id="2" name="TextBox 1">
            <a:extLst>
              <a:ext uri="{FF2B5EF4-FFF2-40B4-BE49-F238E27FC236}">
                <a16:creationId xmlns:a16="http://schemas.microsoft.com/office/drawing/2014/main" id="{9ED4B2DA-F0E0-8555-D819-D35F0DC76BAF}"/>
              </a:ext>
            </a:extLst>
          </p:cNvPr>
          <p:cNvSpPr txBox="1"/>
          <p:nvPr/>
        </p:nvSpPr>
        <p:spPr>
          <a:xfrm>
            <a:off x="383458" y="5223388"/>
            <a:ext cx="8651841" cy="175432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heat map above shows the distribution of the number of commodities.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can be filtered on the country, flow, and year.</a:t>
            </a:r>
          </a:p>
          <a:p>
            <a:pPr marL="285750" indent="-285750">
              <a:buFont typeface="Wingdings" panose="05000000000000000000" pitchFamily="2" charset="2"/>
              <a:buChar char="Ø"/>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values depicted in the graph above, India has the highest exports of rice, semi milled or wholly milled. Mushroom spawn is not exported from India. Hence it has the quantity as zero.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4A49ECE-A6AB-AEB3-C381-AFFD233A2FDB}"/>
              </a:ext>
            </a:extLst>
          </p:cNvPr>
          <p:cNvSpPr txBox="1"/>
          <p:nvPr/>
        </p:nvSpPr>
        <p:spPr>
          <a:xfrm>
            <a:off x="963560" y="95703"/>
            <a:ext cx="8285057" cy="523220"/>
          </a:xfrm>
          <a:prstGeom prst="rect">
            <a:avLst/>
          </a:prstGeom>
          <a:noFill/>
        </p:spPr>
        <p:txBody>
          <a:bodyPr wrap="square" rtlCol="0">
            <a:sp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Distribution Of Commodities Based On Quantities</a:t>
            </a:r>
          </a:p>
        </p:txBody>
      </p:sp>
    </p:spTree>
    <p:extLst>
      <p:ext uri="{BB962C8B-B14F-4D97-AF65-F5344CB8AC3E}">
        <p14:creationId xmlns:p14="http://schemas.microsoft.com/office/powerpoint/2010/main" val="374756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7C8EA8A3-FA8B-F3EE-81C0-42A7B8753732}"/>
              </a:ext>
            </a:extLst>
          </p:cNvPr>
          <p:cNvSpPr txBox="1"/>
          <p:nvPr/>
        </p:nvSpPr>
        <p:spPr>
          <a:xfrm>
            <a:off x="677334" y="403149"/>
            <a:ext cx="9912878"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1"/>
                </a:solidFill>
                <a:latin typeface="+mj-lt"/>
                <a:ea typeface="+mj-ea"/>
                <a:cs typeface="+mj-cs"/>
              </a:rPr>
              <a:t>Analysis of Quantity Traded In Different Categories for Countries</a:t>
            </a:r>
          </a:p>
        </p:txBody>
      </p:sp>
      <p:sp>
        <p:nvSpPr>
          <p:cNvPr id="4" name="TextBox 3">
            <a:extLst>
              <a:ext uri="{FF2B5EF4-FFF2-40B4-BE49-F238E27FC236}">
                <a16:creationId xmlns:a16="http://schemas.microsoft.com/office/drawing/2014/main" id="{491B9E34-0CDF-76E8-F88E-431B99E07653}"/>
              </a:ext>
            </a:extLst>
          </p:cNvPr>
          <p:cNvSpPr txBox="1"/>
          <p:nvPr/>
        </p:nvSpPr>
        <p:spPr>
          <a:xfrm>
            <a:off x="7691035" y="1741025"/>
            <a:ext cx="2899177" cy="4575692"/>
          </a:xfrm>
          <a:prstGeom prst="rect">
            <a:avLst/>
          </a:prstGeom>
        </p:spPr>
        <p:txBody>
          <a:bodyPr vert="horz" lIns="91440" tIns="45720" rIns="91440" bIns="45720" rtlCol="0">
            <a:normAutofit/>
          </a:bodyPr>
          <a:lstStyle/>
          <a:p>
            <a:pPr marL="285750" marR="0" lvl="0" indent="-285750" fontAlgn="auto">
              <a:lnSpc>
                <a:spcPct val="90000"/>
              </a:lnSpc>
              <a:spcBef>
                <a:spcPts val="1000"/>
              </a:spcBef>
              <a:buClr>
                <a:schemeClr val="accent1"/>
              </a:buClr>
              <a:buSzPct val="80000"/>
              <a:buFont typeface="Wingdings 3" charset="2"/>
              <a:buChar char=""/>
              <a:tabLst/>
              <a:defRPr/>
            </a:pPr>
            <a:r>
              <a:rPr kumimoji="0" lang="en-US" sz="1700" b="0" i="0" u="none" strike="noStrike" cap="none" spc="0" normalizeH="0" baseline="0" noProof="0" dirty="0">
                <a:ln>
                  <a:noFill/>
                </a:ln>
                <a:solidFill>
                  <a:schemeClr val="tx1">
                    <a:lumMod val="75000"/>
                    <a:lumOff val="25000"/>
                  </a:schemeClr>
                </a:solidFill>
                <a:effectLst/>
                <a:uLnTx/>
                <a:uFillTx/>
              </a:rPr>
              <a:t>The chart shows the comparison of different categories based on quantity traded in export or import</a:t>
            </a:r>
          </a:p>
          <a:p>
            <a:pPr marL="285750" marR="0" lvl="0" indent="-285750" fontAlgn="auto">
              <a:lnSpc>
                <a:spcPct val="90000"/>
              </a:lnSpc>
              <a:spcBef>
                <a:spcPts val="1000"/>
              </a:spcBef>
              <a:buClr>
                <a:schemeClr val="accent1"/>
              </a:buClr>
              <a:buSzPct val="80000"/>
              <a:buFont typeface="Wingdings 3" charset="2"/>
              <a:buChar char=""/>
              <a:tabLst/>
              <a:defRPr/>
            </a:pPr>
            <a:r>
              <a:rPr lang="en-US" sz="1700" dirty="0">
                <a:solidFill>
                  <a:schemeClr val="tx1">
                    <a:lumMod val="75000"/>
                    <a:lumOff val="25000"/>
                  </a:schemeClr>
                </a:solidFill>
              </a:rPr>
              <a:t>In case of Australia, Edible Fruits is the Category  which is imported in large quantities whereas it’s the major exporter for Cereals.</a:t>
            </a:r>
            <a:endParaRPr kumimoji="0" lang="en-US" sz="1700" b="0" i="0" u="none" strike="noStrike" cap="none" spc="0" normalizeH="0" baseline="0" noProof="0" dirty="0">
              <a:ln>
                <a:noFill/>
              </a:ln>
              <a:solidFill>
                <a:schemeClr val="tx1">
                  <a:lumMod val="75000"/>
                  <a:lumOff val="25000"/>
                </a:schemeClr>
              </a:solidFill>
              <a:effectLst/>
              <a:uLnTx/>
              <a:uFillTx/>
            </a:endParaRPr>
          </a:p>
          <a:p>
            <a:pPr marL="285750" marR="0" lvl="0" indent="-285750" fontAlgn="auto">
              <a:lnSpc>
                <a:spcPct val="90000"/>
              </a:lnSpc>
              <a:spcBef>
                <a:spcPts val="1000"/>
              </a:spcBef>
              <a:buClr>
                <a:schemeClr val="accent1"/>
              </a:buClr>
              <a:buSzPct val="80000"/>
              <a:buFont typeface="Wingdings 3" charset="2"/>
              <a:buChar char=""/>
              <a:tabLst/>
              <a:defRPr/>
            </a:pPr>
            <a:r>
              <a:rPr kumimoji="0" lang="en-US" sz="1700" b="0" i="0" u="none" strike="noStrike" cap="none" spc="0" normalizeH="0" baseline="0" noProof="0" dirty="0">
                <a:ln>
                  <a:noFill/>
                </a:ln>
                <a:solidFill>
                  <a:schemeClr val="tx1">
                    <a:lumMod val="75000"/>
                    <a:lumOff val="25000"/>
                  </a:schemeClr>
                </a:solidFill>
                <a:effectLst/>
                <a:uLnTx/>
                <a:uFillTx/>
              </a:rPr>
              <a:t>This can be filtered for a specific country and type of flow.</a:t>
            </a:r>
          </a:p>
          <a:p>
            <a:pPr marL="0" marR="0" lvl="0" indent="0" fontAlgn="auto">
              <a:lnSpc>
                <a:spcPct val="90000"/>
              </a:lnSpc>
              <a:spcBef>
                <a:spcPts val="1000"/>
              </a:spcBef>
              <a:buClr>
                <a:schemeClr val="accent1"/>
              </a:buClr>
              <a:buSzPct val="80000"/>
              <a:buFont typeface="Wingdings 3" charset="2"/>
              <a:buChar char=""/>
              <a:tabLst/>
              <a:defRPr/>
            </a:pPr>
            <a:endParaRPr kumimoji="0" lang="en-US" sz="1700" b="0" i="0" u="none" strike="noStrike" cap="none" spc="0" normalizeH="0" baseline="0" noProof="0" dirty="0">
              <a:ln>
                <a:noFill/>
              </a:ln>
              <a:solidFill>
                <a:schemeClr val="tx1">
                  <a:lumMod val="75000"/>
                  <a:lumOff val="25000"/>
                </a:schemeClr>
              </a:solidFill>
              <a:effectLst/>
              <a:uLnTx/>
              <a:uFillTx/>
            </a:endParaRPr>
          </a:p>
        </p:txBody>
      </p:sp>
      <p:pic>
        <p:nvPicPr>
          <p:cNvPr id="3" name="Picture 2" descr="Chart&#10;&#10;Description automatically generated with medium confidence">
            <a:extLst>
              <a:ext uri="{FF2B5EF4-FFF2-40B4-BE49-F238E27FC236}">
                <a16:creationId xmlns:a16="http://schemas.microsoft.com/office/drawing/2014/main" id="{2CC52451-2E63-AFBD-C536-FF48F5FA963A}"/>
              </a:ext>
            </a:extLst>
          </p:cNvPr>
          <p:cNvPicPr>
            <a:picLocks noChangeAspect="1"/>
          </p:cNvPicPr>
          <p:nvPr/>
        </p:nvPicPr>
        <p:blipFill rotWithShape="1">
          <a:blip r:embed="rId2"/>
          <a:srcRect l="14406" r="13650" b="-2"/>
          <a:stretch/>
        </p:blipFill>
        <p:spPr>
          <a:xfrm>
            <a:off x="677334" y="1723950"/>
            <a:ext cx="6744759" cy="4707632"/>
          </a:xfrm>
          <a:prstGeom prst="rect">
            <a:avLst/>
          </a:prstGeom>
        </p:spPr>
      </p:pic>
    </p:spTree>
    <p:extLst>
      <p:ext uri="{BB962C8B-B14F-4D97-AF65-F5344CB8AC3E}">
        <p14:creationId xmlns:p14="http://schemas.microsoft.com/office/powerpoint/2010/main" val="2233457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lendar&#10;&#10;Description automatically generated">
            <a:extLst>
              <a:ext uri="{FF2B5EF4-FFF2-40B4-BE49-F238E27FC236}">
                <a16:creationId xmlns:a16="http://schemas.microsoft.com/office/drawing/2014/main" id="{248A8B32-C884-EF39-ED6A-795147B6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971" y="3899726"/>
            <a:ext cx="3591781" cy="2648219"/>
          </a:xfrm>
          <a:prstGeom prst="rect">
            <a:avLst/>
          </a:prstGeom>
        </p:spPr>
      </p:pic>
      <p:pic>
        <p:nvPicPr>
          <p:cNvPr id="6" name="Picture 5" descr="Icon&#10;&#10;Description automatically generated">
            <a:extLst>
              <a:ext uri="{FF2B5EF4-FFF2-40B4-BE49-F238E27FC236}">
                <a16:creationId xmlns:a16="http://schemas.microsoft.com/office/drawing/2014/main" id="{BE7F8843-8434-13D0-34C3-C21A57C56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7971" y="310055"/>
            <a:ext cx="3675863" cy="2558881"/>
          </a:xfrm>
          <a:prstGeom prst="rect">
            <a:avLst/>
          </a:prstGeom>
        </p:spPr>
      </p:pic>
      <p:graphicFrame>
        <p:nvGraphicFramePr>
          <p:cNvPr id="8" name="TextBox 1">
            <a:extLst>
              <a:ext uri="{FF2B5EF4-FFF2-40B4-BE49-F238E27FC236}">
                <a16:creationId xmlns:a16="http://schemas.microsoft.com/office/drawing/2014/main" id="{CB154246-7E7B-2AEE-F5E5-E2546DE287E9}"/>
              </a:ext>
            </a:extLst>
          </p:cNvPr>
          <p:cNvGraphicFramePr/>
          <p:nvPr>
            <p:extLst>
              <p:ext uri="{D42A27DB-BD31-4B8C-83A1-F6EECF244321}">
                <p14:modId xmlns:p14="http://schemas.microsoft.com/office/powerpoint/2010/main" val="320470222"/>
              </p:ext>
            </p:extLst>
          </p:nvPr>
        </p:nvGraphicFramePr>
        <p:xfrm>
          <a:off x="483476" y="840828"/>
          <a:ext cx="7104993" cy="50449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064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02C8AB5A-8ADA-1235-26DA-54BC29A70B2E}"/>
              </a:ext>
            </a:extLst>
          </p:cNvPr>
          <p:cNvSpPr txBox="1"/>
          <p:nvPr/>
        </p:nvSpPr>
        <p:spPr>
          <a:xfrm>
            <a:off x="690524" y="63062"/>
            <a:ext cx="9203709" cy="1320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chemeClr val="accent1"/>
                </a:solidFill>
                <a:latin typeface="+mj-lt"/>
                <a:ea typeface="+mj-ea"/>
                <a:cs typeface="+mj-cs"/>
              </a:rPr>
              <a:t>Category Wise Price Analysis for Different Commodities </a:t>
            </a:r>
          </a:p>
        </p:txBody>
      </p:sp>
      <p:sp>
        <p:nvSpPr>
          <p:cNvPr id="4" name="TextBox 3">
            <a:extLst>
              <a:ext uri="{FF2B5EF4-FFF2-40B4-BE49-F238E27FC236}">
                <a16:creationId xmlns:a16="http://schemas.microsoft.com/office/drawing/2014/main" id="{7BD5B04E-F005-22D8-D3A4-F0BE5953A9F4}"/>
              </a:ext>
            </a:extLst>
          </p:cNvPr>
          <p:cNvSpPr txBox="1"/>
          <p:nvPr/>
        </p:nvSpPr>
        <p:spPr>
          <a:xfrm>
            <a:off x="601757" y="5633545"/>
            <a:ext cx="10334067" cy="1224454"/>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waterfall chart shows the unit price for commodities with respect to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values are sorted in descending order of prices. </a:t>
            </a:r>
          </a:p>
        </p:txBody>
      </p:sp>
      <p:pic>
        <p:nvPicPr>
          <p:cNvPr id="3" name="Picture 2">
            <a:extLst>
              <a:ext uri="{FF2B5EF4-FFF2-40B4-BE49-F238E27FC236}">
                <a16:creationId xmlns:a16="http://schemas.microsoft.com/office/drawing/2014/main" id="{A9C7CFBE-BF36-1DD5-7CF6-21969283D7BF}"/>
              </a:ext>
            </a:extLst>
          </p:cNvPr>
          <p:cNvPicPr>
            <a:picLocks noChangeAspect="1"/>
          </p:cNvPicPr>
          <p:nvPr/>
        </p:nvPicPr>
        <p:blipFill>
          <a:blip r:embed="rId2"/>
          <a:stretch>
            <a:fillRect/>
          </a:stretch>
        </p:blipFill>
        <p:spPr>
          <a:xfrm>
            <a:off x="690524" y="1072054"/>
            <a:ext cx="8800317" cy="4340773"/>
          </a:xfrm>
          <a:prstGeom prst="rect">
            <a:avLst/>
          </a:prstGeom>
        </p:spPr>
      </p:pic>
    </p:spTree>
    <p:extLst>
      <p:ext uri="{BB962C8B-B14F-4D97-AF65-F5344CB8AC3E}">
        <p14:creationId xmlns:p14="http://schemas.microsoft.com/office/powerpoint/2010/main" val="2991719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oat&#10;&#10;Description automatically generated">
            <a:extLst>
              <a:ext uri="{FF2B5EF4-FFF2-40B4-BE49-F238E27FC236}">
                <a16:creationId xmlns:a16="http://schemas.microsoft.com/office/drawing/2014/main" id="{0709E436-0E3D-F6B6-DAC9-61C0909017B8}"/>
              </a:ext>
            </a:extLst>
          </p:cNvPr>
          <p:cNvPicPr>
            <a:picLocks noChangeAspect="1"/>
          </p:cNvPicPr>
          <p:nvPr/>
        </p:nvPicPr>
        <p:blipFill rotWithShape="1">
          <a:blip r:embed="rId2">
            <a:extLst>
              <a:ext uri="{28A0092B-C50C-407E-A947-70E740481C1C}">
                <a14:useLocalDpi xmlns:a14="http://schemas.microsoft.com/office/drawing/2010/main" val="0"/>
              </a:ext>
            </a:extLst>
          </a:blip>
          <a:srcRect l="13939" t="9091"/>
          <a:stretch/>
        </p:blipFill>
        <p:spPr>
          <a:xfrm>
            <a:off x="1" y="10"/>
            <a:ext cx="12191999" cy="6857990"/>
          </a:xfrm>
          <a:prstGeom prst="rect">
            <a:avLst/>
          </a:prstGeom>
        </p:spPr>
      </p:pic>
      <p:sp>
        <p:nvSpPr>
          <p:cNvPr id="41" name="Isosceles Triangle 9">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1">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454711-EB0E-C64D-F9DC-F67FD2FF0B1F}"/>
              </a:ext>
            </a:extLst>
          </p:cNvPr>
          <p:cNvSpPr>
            <a:spLocks noGrp="1"/>
          </p:cNvSpPr>
          <p:nvPr>
            <p:ph type="title"/>
          </p:nvPr>
        </p:nvSpPr>
        <p:spPr>
          <a:xfrm>
            <a:off x="2786047" y="609600"/>
            <a:ext cx="6487955" cy="1320800"/>
          </a:xfrm>
        </p:spPr>
        <p:txBody>
          <a:bodyPr anchor="t">
            <a:normAutofit/>
          </a:bodyPr>
          <a:lstStyle/>
          <a:p>
            <a:r>
              <a:rPr lang="en-US" dirty="0"/>
              <a:t>What is Global Trade?</a:t>
            </a:r>
          </a:p>
        </p:txBody>
      </p:sp>
      <p:sp>
        <p:nvSpPr>
          <p:cNvPr id="20"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329971-8501-4E22-E555-679E9EEF3421}"/>
              </a:ext>
            </a:extLst>
          </p:cNvPr>
          <p:cNvSpPr>
            <a:spLocks noGrp="1"/>
          </p:cNvSpPr>
          <p:nvPr>
            <p:ph idx="1"/>
          </p:nvPr>
        </p:nvSpPr>
        <p:spPr>
          <a:xfrm>
            <a:off x="2786047" y="2159000"/>
            <a:ext cx="6487955" cy="3882362"/>
          </a:xfrm>
        </p:spPr>
        <p:txBody>
          <a:bodyPr>
            <a:normAutofit/>
          </a:bodyPr>
          <a:lstStyle/>
          <a:p>
            <a:r>
              <a:rPr lang="en-US" dirty="0">
                <a:latin typeface="Open Sans" panose="020B0606030504020204" pitchFamily="34" charset="0"/>
              </a:rPr>
              <a:t>Global</a:t>
            </a:r>
            <a:r>
              <a:rPr lang="en-US" b="0" i="0" dirty="0">
                <a:effectLst/>
                <a:latin typeface="Open Sans" panose="020B0606030504020204" pitchFamily="34" charset="0"/>
              </a:rPr>
              <a:t> trade is the exchange of goods and services among nations.</a:t>
            </a:r>
          </a:p>
          <a:p>
            <a:r>
              <a:rPr lang="en-US" b="0" i="0" dirty="0">
                <a:effectLst/>
                <a:latin typeface="Open Sans" panose="020B0606030504020204" pitchFamily="34" charset="0"/>
              </a:rPr>
              <a:t>Imports are goods and services purchased from other countries.</a:t>
            </a:r>
          </a:p>
          <a:p>
            <a:r>
              <a:rPr lang="en-US" b="0" i="0" dirty="0">
                <a:effectLst/>
                <a:latin typeface="Open Sans" panose="020B0606030504020204" pitchFamily="34" charset="0"/>
              </a:rPr>
              <a:t>Exports are goods and services sold to other countries.</a:t>
            </a:r>
          </a:p>
          <a:p>
            <a:r>
              <a:rPr lang="en-US" b="0" i="0" dirty="0">
                <a:effectLst/>
                <a:latin typeface="Open Sans" panose="020B0606030504020204" pitchFamily="34" charset="0"/>
              </a:rPr>
              <a:t>The global marketplace exists because countries need to trade with one another. </a:t>
            </a:r>
          </a:p>
          <a:p>
            <a:r>
              <a:rPr lang="en-US" b="0" i="0" dirty="0">
                <a:effectLst/>
                <a:latin typeface="Open Sans" panose="020B0606030504020204" pitchFamily="34" charset="0"/>
              </a:rPr>
              <a:t>The new global marketplace makes all people and businesses in the world both potential customers and potential employees or employers.</a:t>
            </a:r>
          </a:p>
          <a:p>
            <a:pPr marL="0" indent="0">
              <a:buNone/>
            </a:pPr>
            <a:r>
              <a:rPr lang="en-US" b="0" i="0" dirty="0">
                <a:effectLst/>
                <a:latin typeface="Open Sans" panose="020B0606030504020204" pitchFamily="34" charset="0"/>
              </a:rPr>
              <a:t>.</a:t>
            </a:r>
            <a:endParaRPr lang="en-US" dirty="0"/>
          </a:p>
        </p:txBody>
      </p:sp>
      <p:sp>
        <p:nvSpPr>
          <p:cNvPr id="24"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0204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D76979B-5F8A-4DD7-968D-E03870FCFE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39CB0BD6-DA8B-4C62-A380-FBF254F22F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061DD5-19FF-4028-8EC6-35434F50A2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5D830324-2549-48FF-9DCE-52656C4B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4C93D8FA-C150-4198-81E0-67E60289B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9DB882D-4CF6-404F-AD94-2A39FED11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A7BECA28-3BC7-4E90-B46F-6AE6B1A37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21E725C-18EE-4BB1-9C48-421C51A4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F95C43BE-926A-4C9A-AB44-62E4D524B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26C3F00-2A9E-461A-A1A6-202CD0A2D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0E639C2-20E7-4880-BE5C-A1A247DCE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 name="Picture 9" descr="A picture containing food, indoor, filled, container&#10;&#10;Description automatically generated">
            <a:extLst>
              <a:ext uri="{FF2B5EF4-FFF2-40B4-BE49-F238E27FC236}">
                <a16:creationId xmlns:a16="http://schemas.microsoft.com/office/drawing/2014/main" id="{F2DD0D10-D2CE-5837-7369-38308325112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6589" r="19936" b="-3"/>
          <a:stretch/>
        </p:blipFill>
        <p:spPr>
          <a:xfrm>
            <a:off x="1" y="10"/>
            <a:ext cx="1943283" cy="1714490"/>
          </a:xfrm>
          <a:custGeom>
            <a:avLst/>
            <a:gdLst/>
            <a:ahLst/>
            <a:cxnLst/>
            <a:rect l="l" t="t" r="r" b="b"/>
            <a:pathLst>
              <a:path w="1943283" h="1714500">
                <a:moveTo>
                  <a:pt x="0" y="0"/>
                </a:moveTo>
                <a:lnTo>
                  <a:pt x="1676558" y="0"/>
                </a:lnTo>
                <a:lnTo>
                  <a:pt x="1943283" y="1714500"/>
                </a:lnTo>
                <a:lnTo>
                  <a:pt x="0" y="1714500"/>
                </a:lnTo>
                <a:close/>
              </a:path>
            </a:pathLst>
          </a:custGeom>
        </p:spPr>
      </p:pic>
      <p:pic>
        <p:nvPicPr>
          <p:cNvPr id="4" name="Picture 3" descr="A pile of strawberries&#10;&#10;Description automatically generated with medium confidence">
            <a:extLst>
              <a:ext uri="{FF2B5EF4-FFF2-40B4-BE49-F238E27FC236}">
                <a16:creationId xmlns:a16="http://schemas.microsoft.com/office/drawing/2014/main" id="{F9387152-F832-5ECB-4E50-2391ADA1B61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9558" r="8013" b="-3"/>
          <a:stretch/>
        </p:blipFill>
        <p:spPr>
          <a:xfrm>
            <a:off x="1" y="1714500"/>
            <a:ext cx="2210007" cy="1714498"/>
          </a:xfrm>
          <a:custGeom>
            <a:avLst/>
            <a:gdLst/>
            <a:ahLst/>
            <a:cxnLst/>
            <a:rect l="l" t="t" r="r" b="b"/>
            <a:pathLst>
              <a:path w="2210007" h="1714498">
                <a:moveTo>
                  <a:pt x="0" y="0"/>
                </a:moveTo>
                <a:lnTo>
                  <a:pt x="1943283" y="0"/>
                </a:lnTo>
                <a:lnTo>
                  <a:pt x="2210007" y="1714498"/>
                </a:lnTo>
                <a:lnTo>
                  <a:pt x="0" y="1714498"/>
                </a:lnTo>
                <a:close/>
              </a:path>
            </a:pathLst>
          </a:custGeom>
        </p:spPr>
      </p:pic>
      <p:cxnSp>
        <p:nvCxnSpPr>
          <p:cNvPr id="27" name="Straight Connector 26">
            <a:extLst>
              <a:ext uri="{FF2B5EF4-FFF2-40B4-BE49-F238E27FC236}">
                <a16:creationId xmlns:a16="http://schemas.microsoft.com/office/drawing/2014/main" id="{1F6FBBD5-8F13-4407-83AC-EAD7E29FB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714500"/>
            <a:ext cx="19432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indoor, close, eaten, vegetable&#10;&#10;Description automatically generated">
            <a:extLst>
              <a:ext uri="{FF2B5EF4-FFF2-40B4-BE49-F238E27FC236}">
                <a16:creationId xmlns:a16="http://schemas.microsoft.com/office/drawing/2014/main" id="{B91334BC-C362-C576-1FC4-3B00F64D766D}"/>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8033" r="1204" b="2"/>
          <a:stretch/>
        </p:blipFill>
        <p:spPr>
          <a:xfrm>
            <a:off x="1" y="3429001"/>
            <a:ext cx="2474319" cy="1698991"/>
          </a:xfrm>
          <a:custGeom>
            <a:avLst/>
            <a:gdLst/>
            <a:ahLst/>
            <a:cxnLst/>
            <a:rect l="l" t="t" r="r" b="b"/>
            <a:pathLst>
              <a:path w="2474319" h="1698991">
                <a:moveTo>
                  <a:pt x="0" y="0"/>
                </a:moveTo>
                <a:lnTo>
                  <a:pt x="2210007" y="0"/>
                </a:lnTo>
                <a:lnTo>
                  <a:pt x="2474319" y="1698991"/>
                </a:lnTo>
                <a:lnTo>
                  <a:pt x="188387" y="1698991"/>
                </a:lnTo>
                <a:lnTo>
                  <a:pt x="0" y="574652"/>
                </a:lnTo>
                <a:close/>
              </a:path>
            </a:pathLst>
          </a:custGeom>
        </p:spPr>
      </p:pic>
      <p:cxnSp>
        <p:nvCxnSpPr>
          <p:cNvPr id="29" name="Straight Connector 28">
            <a:extLst>
              <a:ext uri="{FF2B5EF4-FFF2-40B4-BE49-F238E27FC236}">
                <a16:creationId xmlns:a16="http://schemas.microsoft.com/office/drawing/2014/main" id="{552F9D40-CFB2-4CE5-A432-F95546181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8998"/>
            <a:ext cx="22100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 bunch, store, shelf&#10;&#10;Description automatically generated">
            <a:extLst>
              <a:ext uri="{FF2B5EF4-FFF2-40B4-BE49-F238E27FC236}">
                <a16:creationId xmlns:a16="http://schemas.microsoft.com/office/drawing/2014/main" id="{9F19C239-A9B9-BFF3-7FD5-5E852C0C74C5}"/>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r="-4" b="9613"/>
          <a:stretch/>
        </p:blipFill>
        <p:spPr>
          <a:xfrm>
            <a:off x="188388" y="5127992"/>
            <a:ext cx="2555404" cy="1730008"/>
          </a:xfrm>
          <a:custGeom>
            <a:avLst/>
            <a:gdLst/>
            <a:ahLst/>
            <a:cxnLst/>
            <a:rect l="l" t="t" r="r" b="b"/>
            <a:pathLst>
              <a:path w="2555404" h="1730008">
                <a:moveTo>
                  <a:pt x="0" y="0"/>
                </a:moveTo>
                <a:lnTo>
                  <a:pt x="2285932" y="0"/>
                </a:lnTo>
                <a:lnTo>
                  <a:pt x="2538174" y="1621404"/>
                </a:lnTo>
                <a:lnTo>
                  <a:pt x="2538508" y="1621404"/>
                </a:lnTo>
                <a:lnTo>
                  <a:pt x="2555404" y="1730008"/>
                </a:lnTo>
                <a:lnTo>
                  <a:pt x="289868" y="1730008"/>
                </a:lnTo>
                <a:close/>
              </a:path>
            </a:pathLst>
          </a:custGeom>
        </p:spPr>
      </p:pic>
      <p:sp>
        <p:nvSpPr>
          <p:cNvPr id="31" name="Isosceles Triangle 8">
            <a:extLst>
              <a:ext uri="{FF2B5EF4-FFF2-40B4-BE49-F238E27FC236}">
                <a16:creationId xmlns:a16="http://schemas.microsoft.com/office/drawing/2014/main" id="{3006EFBF-B5E7-44C6-8E5E-E1B76F3C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a16="http://schemas.microsoft.com/office/drawing/2014/main" id="{E1732C5A-3BCD-4534-9639-E9EC03BB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388" y="5127992"/>
            <a:ext cx="22859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77B273-77F5-122A-4253-0F15DD09A043}"/>
              </a:ext>
            </a:extLst>
          </p:cNvPr>
          <p:cNvSpPr txBox="1"/>
          <p:nvPr/>
        </p:nvSpPr>
        <p:spPr>
          <a:xfrm>
            <a:off x="2518527" y="1324303"/>
            <a:ext cx="7463458" cy="4698126"/>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case of cereals maize has the highest unit price whereas canary seeds  has the lowest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For category of coffee tea and spices saffron has the highest unit price whereas coffee husks are the lowest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case of dairy products bird eggs had the highest unit price , whereas egg yolks and milk were the lowest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edible vegetables category mushroom had the highest unit price followed by  potatoes</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In fruits and nuts categories, edible nuts have the highest unit price followed by Pistachios and Cranberries whereas Strawberries have the lowest  unit price</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For trees, fruit trees is the commodity having highest unit price followed by roses whereas mushroom the lowest</a:t>
            </a:r>
          </a:p>
        </p:txBody>
      </p:sp>
    </p:spTree>
    <p:extLst>
      <p:ext uri="{BB962C8B-B14F-4D97-AF65-F5344CB8AC3E}">
        <p14:creationId xmlns:p14="http://schemas.microsoft.com/office/powerpoint/2010/main" val="233759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38597761-4A2C-A34A-5F07-E8DD83FC63F0}"/>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solidFill>
                  <a:schemeClr val="bg1"/>
                </a:solidFill>
                <a:latin typeface="+mj-lt"/>
                <a:ea typeface="+mj-ea"/>
                <a:cs typeface="+mj-cs"/>
              </a:rPr>
              <a:t>Ranking Of Different Countries Based On Trade Flow</a:t>
            </a:r>
          </a:p>
        </p:txBody>
      </p:sp>
      <p:sp>
        <p:nvSpPr>
          <p:cNvPr id="2" name="TextBox 1">
            <a:extLst>
              <a:ext uri="{FF2B5EF4-FFF2-40B4-BE49-F238E27FC236}">
                <a16:creationId xmlns:a16="http://schemas.microsoft.com/office/drawing/2014/main" id="{802FC69B-2351-398C-0156-919A5B4B270B}"/>
              </a:ext>
            </a:extLst>
          </p:cNvPr>
          <p:cNvSpPr txBox="1"/>
          <p:nvPr/>
        </p:nvSpPr>
        <p:spPr>
          <a:xfrm>
            <a:off x="673754" y="2459420"/>
            <a:ext cx="3973943" cy="3141279"/>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bump chart shows the ranking of different countries based on the import and export trade value. </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It help us to compare different countries based on Trade Value</a:t>
            </a:r>
          </a:p>
        </p:txBody>
      </p:sp>
      <p:pic>
        <p:nvPicPr>
          <p:cNvPr id="24" name="slide24" descr="Bump chart">
            <a:extLst>
              <a:ext uri="{FF2B5EF4-FFF2-40B4-BE49-F238E27FC236}">
                <a16:creationId xmlns:a16="http://schemas.microsoft.com/office/drawing/2014/main" id="{47C925DF-FF7F-4EFE-8B02-7CF636B30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481" y="1331271"/>
            <a:ext cx="6337852" cy="4026188"/>
          </a:xfrm>
          <a:prstGeom prst="rect">
            <a:avLst/>
          </a:prstGeom>
        </p:spPr>
      </p:pic>
      <p:sp>
        <p:nvSpPr>
          <p:cNvPr id="47" name="Isosceles Triangle 4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64291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24">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3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Shape 5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shape&#10;&#10;Description automatically generated">
            <a:extLst>
              <a:ext uri="{FF2B5EF4-FFF2-40B4-BE49-F238E27FC236}">
                <a16:creationId xmlns:a16="http://schemas.microsoft.com/office/drawing/2014/main" id="{955D108A-1A65-DEE5-64D7-9B45C6FA3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1956655"/>
            <a:ext cx="3856774" cy="3033589"/>
          </a:xfrm>
          <a:prstGeom prst="rect">
            <a:avLst/>
          </a:prstGeom>
        </p:spPr>
      </p:pic>
      <p:sp>
        <p:nvSpPr>
          <p:cNvPr id="3" name="TextBox 2">
            <a:extLst>
              <a:ext uri="{FF2B5EF4-FFF2-40B4-BE49-F238E27FC236}">
                <a16:creationId xmlns:a16="http://schemas.microsoft.com/office/drawing/2014/main" id="{1D10423B-E362-7CEE-6B76-E64FDB8ACF92}"/>
              </a:ext>
            </a:extLst>
          </p:cNvPr>
          <p:cNvSpPr txBox="1"/>
          <p:nvPr/>
        </p:nvSpPr>
        <p:spPr>
          <a:xfrm>
            <a:off x="6042372" y="672953"/>
            <a:ext cx="5323931" cy="5503626"/>
          </a:xfrm>
          <a:prstGeom prst="rect">
            <a:avLst/>
          </a:prstGeom>
        </p:spPr>
        <p:txBody>
          <a:bodyPr vert="horz" lIns="91440" tIns="45720" rIns="91440" bIns="45720" rtlCol="0" anchor="t">
            <a:normAutofit/>
          </a:bodyPr>
          <a:lstStyle/>
          <a:p>
            <a:pPr marL="285750" indent="-285750">
              <a:lnSpc>
                <a:spcPct val="90000"/>
              </a:lnSpc>
              <a:spcBef>
                <a:spcPts val="1000"/>
              </a:spcBef>
              <a:buClr>
                <a:schemeClr val="accent1"/>
              </a:buClr>
              <a:buSzPct val="80000"/>
              <a:buFont typeface="Wingdings 3" charset="2"/>
              <a:buChar char=""/>
            </a:pPr>
            <a:r>
              <a:rPr lang="en-US" sz="2400" dirty="0">
                <a:solidFill>
                  <a:srgbClr val="FFFFFF"/>
                </a:solidFill>
                <a:latin typeface="Times New Roman" panose="02020603050405020304" pitchFamily="18" charset="0"/>
                <a:cs typeface="Times New Roman" panose="02020603050405020304" pitchFamily="18" charset="0"/>
              </a:rPr>
              <a:t>Export:-</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In the year 1988, Australia has the highest value for trade </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In the year 1989 and 1990 Canada became the lead</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For the next consecutive 5 years USA was the highest exporter whereas in the 20</a:t>
            </a:r>
            <a:r>
              <a:rPr lang="en-US" baseline="30000" dirty="0">
                <a:solidFill>
                  <a:srgbClr val="FFFFFF"/>
                </a:solidFill>
                <a:latin typeface="Times New Roman" panose="02020603050405020304" pitchFamily="18" charset="0"/>
                <a:cs typeface="Times New Roman" panose="02020603050405020304" pitchFamily="18" charset="0"/>
              </a:rPr>
              <a:t>th</a:t>
            </a:r>
            <a:r>
              <a:rPr lang="en-US" dirty="0">
                <a:solidFill>
                  <a:srgbClr val="FFFFFF"/>
                </a:solidFill>
                <a:latin typeface="Times New Roman" panose="02020603050405020304" pitchFamily="18" charset="0"/>
                <a:cs typeface="Times New Roman" panose="02020603050405020304" pitchFamily="18" charset="0"/>
              </a:rPr>
              <a:t> century for next decade Canada had been dominant</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South Africa has been at the lowest level in terms of trade value</a:t>
            </a:r>
          </a:p>
          <a:p>
            <a:pPr>
              <a:lnSpc>
                <a:spcPct val="90000"/>
              </a:lnSpc>
              <a:spcBef>
                <a:spcPts val="1000"/>
              </a:spcBef>
              <a:buClr>
                <a:schemeClr val="accent1"/>
              </a:buClr>
              <a:buSzPct val="80000"/>
              <a:buFont typeface="Wingdings 3" charset="2"/>
              <a:buChar char=""/>
            </a:pPr>
            <a:endParaRPr lang="en-US" dirty="0">
              <a:solidFill>
                <a:srgbClr val="FFFFFF"/>
              </a:solidFill>
              <a:latin typeface="Times New Roman" panose="02020603050405020304" pitchFamily="18" charset="0"/>
              <a:cs typeface="Times New Roman" panose="02020603050405020304" pitchFamily="18" charset="0"/>
            </a:endParaRPr>
          </a:p>
          <a:p>
            <a:pPr marL="285750" indent="-285750">
              <a:lnSpc>
                <a:spcPct val="90000"/>
              </a:lnSpc>
              <a:spcBef>
                <a:spcPts val="1000"/>
              </a:spcBef>
              <a:buClr>
                <a:schemeClr val="accent1"/>
              </a:buClr>
              <a:buSzPct val="80000"/>
              <a:buFont typeface="Wingdings 3" charset="2"/>
              <a:buChar char=""/>
            </a:pPr>
            <a:r>
              <a:rPr lang="en-US" sz="2400" dirty="0">
                <a:solidFill>
                  <a:srgbClr val="FFFFFF"/>
                </a:solidFill>
                <a:latin typeface="Times New Roman" panose="02020603050405020304" pitchFamily="18" charset="0"/>
                <a:cs typeface="Times New Roman" panose="02020603050405020304" pitchFamily="18" charset="0"/>
              </a:rPr>
              <a:t>Import:-</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Australia was initially the highest importer of goods then Canada became dominant. USA has the second place</a:t>
            </a:r>
          </a:p>
          <a:p>
            <a:pPr marL="285750" indent="-285750">
              <a:lnSpc>
                <a:spcPct val="90000"/>
              </a:lnSpc>
              <a:spcBef>
                <a:spcPts val="1000"/>
              </a:spcBef>
              <a:buClr>
                <a:schemeClr val="accent1"/>
              </a:buClr>
              <a:buSzPct val="80000"/>
              <a:buFont typeface="Wingdings 3" charset="2"/>
              <a:buChar char=""/>
            </a:pPr>
            <a:r>
              <a:rPr lang="en-US" dirty="0">
                <a:solidFill>
                  <a:srgbClr val="FFFFFF"/>
                </a:solidFill>
                <a:latin typeface="Times New Roman" panose="02020603050405020304" pitchFamily="18" charset="0"/>
                <a:cs typeface="Times New Roman" panose="02020603050405020304" pitchFamily="18" charset="0"/>
              </a:rPr>
              <a:t>India was the lowest importer beginning year 2000, then from 2010 Argentina had the lowest trade import value</a:t>
            </a:r>
          </a:p>
          <a:p>
            <a:pPr marL="285750" indent="-285750">
              <a:lnSpc>
                <a:spcPct val="90000"/>
              </a:lnSpc>
              <a:spcBef>
                <a:spcPts val="1000"/>
              </a:spcBef>
              <a:buClr>
                <a:schemeClr val="accent1"/>
              </a:buClr>
              <a:buSzPct val="80000"/>
              <a:buFont typeface="Wingdings 3" charset="2"/>
              <a:buChar char=""/>
            </a:pPr>
            <a:endParaRPr lang="en-US" sz="1100" dirty="0">
              <a:solidFill>
                <a:srgbClr val="FFFFFF"/>
              </a:solidFill>
            </a:endParaRPr>
          </a:p>
          <a:p>
            <a:pPr marL="285750" indent="-285750">
              <a:lnSpc>
                <a:spcPct val="90000"/>
              </a:lnSpc>
              <a:spcBef>
                <a:spcPts val="1000"/>
              </a:spcBef>
              <a:buClr>
                <a:schemeClr val="accent1"/>
              </a:buClr>
              <a:buSzPct val="80000"/>
              <a:buFont typeface="Wingdings 3" charset="2"/>
              <a:buChar char=""/>
            </a:pPr>
            <a:endParaRPr lang="en-US" sz="1100" dirty="0">
              <a:solidFill>
                <a:srgbClr val="FFFFFF"/>
              </a:solidFill>
            </a:endParaRPr>
          </a:p>
        </p:txBody>
      </p:sp>
    </p:spTree>
    <p:extLst>
      <p:ext uri="{BB962C8B-B14F-4D97-AF65-F5344CB8AC3E}">
        <p14:creationId xmlns:p14="http://schemas.microsoft.com/office/powerpoint/2010/main" val="565082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2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5" name="slide25" descr="Donut chart">
            <a:extLst>
              <a:ext uri="{FF2B5EF4-FFF2-40B4-BE49-F238E27FC236}">
                <a16:creationId xmlns:a16="http://schemas.microsoft.com/office/drawing/2014/main" id="{E127BD50-E04C-4783-A0D9-92C8398F5420}"/>
              </a:ext>
            </a:extLst>
          </p:cNvPr>
          <p:cNvPicPr>
            <a:picLocks noChangeAspect="1"/>
          </p:cNvPicPr>
          <p:nvPr/>
        </p:nvPicPr>
        <p:blipFill rotWithShape="1">
          <a:blip r:embed="rId2">
            <a:extLst>
              <a:ext uri="{28A0092B-C50C-407E-A947-70E740481C1C}">
                <a14:useLocalDpi xmlns:a14="http://schemas.microsoft.com/office/drawing/2010/main" val="0"/>
              </a:ext>
            </a:extLst>
          </a:blip>
          <a:srcRect l="11808" t="6835" r="21166" b="14840"/>
          <a:stretch/>
        </p:blipFill>
        <p:spPr>
          <a:xfrm>
            <a:off x="3838720" y="482894"/>
            <a:ext cx="7649651" cy="5387385"/>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extBox 2">
            <a:extLst>
              <a:ext uri="{FF2B5EF4-FFF2-40B4-BE49-F238E27FC236}">
                <a16:creationId xmlns:a16="http://schemas.microsoft.com/office/drawing/2014/main" id="{7BF4CA8B-DDAC-3E8C-8AAE-41D33F25789C}"/>
              </a:ext>
            </a:extLst>
          </p:cNvPr>
          <p:cNvSpPr txBox="1"/>
          <p:nvPr/>
        </p:nvSpPr>
        <p:spPr>
          <a:xfrm>
            <a:off x="677333" y="609600"/>
            <a:ext cx="8251950" cy="1320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dirty="0">
                <a:solidFill>
                  <a:schemeClr val="accent1"/>
                </a:solidFill>
                <a:latin typeface="+mj-lt"/>
                <a:ea typeface="+mj-ea"/>
                <a:cs typeface="+mj-cs"/>
              </a:rPr>
              <a:t>Country Wise distribution Of Global Trade Value</a:t>
            </a:r>
          </a:p>
        </p:txBody>
      </p:sp>
      <p:sp>
        <p:nvSpPr>
          <p:cNvPr id="2" name="TextBox 1">
            <a:extLst>
              <a:ext uri="{FF2B5EF4-FFF2-40B4-BE49-F238E27FC236}">
                <a16:creationId xmlns:a16="http://schemas.microsoft.com/office/drawing/2014/main" id="{8FB3B523-2433-4816-C797-8E68264FC2A9}"/>
              </a:ext>
            </a:extLst>
          </p:cNvPr>
          <p:cNvSpPr txBox="1"/>
          <p:nvPr/>
        </p:nvSpPr>
        <p:spPr>
          <a:xfrm>
            <a:off x="677334" y="2160589"/>
            <a:ext cx="3851122" cy="3880773"/>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The above chart shows the percentage distribution of trade value for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Sum of total trade value is represented </a:t>
            </a:r>
            <a:r>
              <a:rPr lang="en-US" dirty="0">
                <a:solidFill>
                  <a:schemeClr val="tx1">
                    <a:lumMod val="75000"/>
                    <a:lumOff val="25000"/>
                  </a:schemeClr>
                </a:solidFill>
              </a:rPr>
              <a:t>at</a:t>
            </a:r>
            <a:r>
              <a:rPr kumimoji="0" lang="en-US" b="0" i="0" u="none" strike="noStrike" cap="none" spc="0" normalizeH="0" baseline="0" noProof="0" dirty="0">
                <a:ln>
                  <a:noFill/>
                </a:ln>
                <a:solidFill>
                  <a:schemeClr val="tx1">
                    <a:lumMod val="75000"/>
                    <a:lumOff val="25000"/>
                  </a:schemeClr>
                </a:solidFill>
                <a:effectLst/>
                <a:uLnTx/>
                <a:uFillTx/>
              </a:rPr>
              <a:t> the </a:t>
            </a:r>
            <a:r>
              <a:rPr lang="en-US" dirty="0">
                <a:solidFill>
                  <a:schemeClr val="tx1">
                    <a:lumMod val="75000"/>
                    <a:lumOff val="25000"/>
                  </a:schemeClr>
                </a:solidFill>
              </a:rPr>
              <a:t>C</a:t>
            </a:r>
            <a:r>
              <a:rPr kumimoji="0" lang="en-US" b="0" i="0" u="none" strike="noStrike" cap="none" spc="0" normalizeH="0" baseline="0" noProof="0" dirty="0">
                <a:ln>
                  <a:noFill/>
                </a:ln>
                <a:solidFill>
                  <a:schemeClr val="tx1">
                    <a:lumMod val="75000"/>
                    <a:lumOff val="25000"/>
                  </a:schemeClr>
                </a:solidFill>
                <a:effectLst/>
                <a:uLnTx/>
                <a:uFillTx/>
              </a:rPr>
              <a:t>enter. </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tx1">
                    <a:lumMod val="75000"/>
                    <a:lumOff val="25000"/>
                  </a:schemeClr>
                </a:solidFill>
                <a:effectLst/>
                <a:uLnTx/>
                <a:uFillTx/>
              </a:rPr>
              <a:t>Canada has the highest share in trade value</a:t>
            </a:r>
            <a:r>
              <a:rPr lang="en-US" dirty="0">
                <a:solidFill>
                  <a:schemeClr val="tx1">
                    <a:lumMod val="75000"/>
                    <a:lumOff val="25000"/>
                  </a:schemeClr>
                </a:solidFill>
              </a:rPr>
              <a:t> </a:t>
            </a:r>
            <a:r>
              <a:rPr lang="en-US" dirty="0" err="1">
                <a:solidFill>
                  <a:schemeClr val="tx1">
                    <a:lumMod val="75000"/>
                    <a:lumOff val="25000"/>
                  </a:schemeClr>
                </a:solidFill>
              </a:rPr>
              <a:t>i.e</a:t>
            </a:r>
            <a:r>
              <a:rPr lang="en-US" dirty="0">
                <a:solidFill>
                  <a:schemeClr val="tx1">
                    <a:lumMod val="75000"/>
                    <a:lumOff val="25000"/>
                  </a:schemeClr>
                </a:solidFill>
              </a:rPr>
              <a:t>  31.42 %</a:t>
            </a:r>
            <a:endParaRPr kumimoji="0" lang="en-US" b="0" i="0" u="none" strike="noStrike" cap="none" spc="0" normalizeH="0" baseline="0" noProof="0" dirty="0">
              <a:ln>
                <a:noFill/>
              </a:ln>
              <a:solidFill>
                <a:schemeClr val="tx1">
                  <a:lumMod val="75000"/>
                  <a:lumOff val="25000"/>
                </a:schemeClr>
              </a:solidFill>
              <a:effectLst/>
              <a:uLnTx/>
              <a:uFillTx/>
            </a:endParaRPr>
          </a:p>
          <a:p>
            <a:pPr marL="285750" marR="0" lvl="0" indent="-285750" fontAlgn="auto">
              <a:spcBef>
                <a:spcPts val="1000"/>
              </a:spcBef>
              <a:buClr>
                <a:schemeClr val="accent1"/>
              </a:buClr>
              <a:buSzPct val="80000"/>
              <a:buFont typeface="Wingdings 3" charset="2"/>
              <a:buChar char=""/>
              <a:tabLst/>
              <a:defRPr/>
            </a:pPr>
            <a:r>
              <a:rPr lang="en-US" dirty="0">
                <a:solidFill>
                  <a:schemeClr val="tx1">
                    <a:lumMod val="75000"/>
                    <a:lumOff val="25000"/>
                  </a:schemeClr>
                </a:solidFill>
              </a:rPr>
              <a:t>Lowest Nation being South Africa only 0.96% of the total </a:t>
            </a:r>
            <a:endParaRPr kumimoji="0" lang="en-US" b="0" i="0" u="none" strike="noStrike" cap="none" spc="0" normalizeH="0" baseline="0" noProof="0" dirty="0">
              <a:ln>
                <a:noFill/>
              </a:ln>
              <a:solidFill>
                <a:schemeClr val="tx1">
                  <a:lumMod val="75000"/>
                  <a:lumOff val="25000"/>
                </a:schemeClr>
              </a:solidFill>
              <a:effectLst/>
              <a:uLnTx/>
              <a:uFillTx/>
            </a:endParaRPr>
          </a:p>
        </p:txBody>
      </p:sp>
      <p:cxnSp>
        <p:nvCxnSpPr>
          <p:cNvPr id="47" name="Straight Connector 4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595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5192F036-EEB7-AAD5-09A4-36A6DCBFA6FD}"/>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500">
                <a:solidFill>
                  <a:schemeClr val="bg1"/>
                </a:solidFill>
                <a:latin typeface="+mj-lt"/>
                <a:ea typeface="+mj-ea"/>
                <a:cs typeface="+mj-cs"/>
              </a:rPr>
              <a:t>Distribution Of Trade Value Of Various categories For Different Countries </a:t>
            </a:r>
          </a:p>
        </p:txBody>
      </p:sp>
      <p:sp>
        <p:nvSpPr>
          <p:cNvPr id="4" name="TextBox 3">
            <a:extLst>
              <a:ext uri="{FF2B5EF4-FFF2-40B4-BE49-F238E27FC236}">
                <a16:creationId xmlns:a16="http://schemas.microsoft.com/office/drawing/2014/main" id="{6E627B06-7679-6F06-7D3C-3E02D0F09697}"/>
              </a:ext>
            </a:extLst>
          </p:cNvPr>
          <p:cNvSpPr txBox="1"/>
          <p:nvPr/>
        </p:nvSpPr>
        <p:spPr>
          <a:xfrm>
            <a:off x="673754" y="2160590"/>
            <a:ext cx="3973943" cy="3440110"/>
          </a:xfrm>
          <a:prstGeom prst="rect">
            <a:avLst/>
          </a:prstGeom>
        </p:spPr>
        <p:txBody>
          <a:bodyPr vert="horz" lIns="91440" tIns="45720" rIns="91440" bIns="45720" rtlCol="0">
            <a:normAutofit/>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a:ln>
                  <a:noFill/>
                </a:ln>
                <a:solidFill>
                  <a:schemeClr val="bg1"/>
                </a:solidFill>
                <a:effectLst/>
                <a:uLnTx/>
                <a:uFillTx/>
              </a:rPr>
              <a:t>The above chart shows the distribution of trade value of different categories based on different countries.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a:ln>
                  <a:noFill/>
                </a:ln>
                <a:solidFill>
                  <a:schemeClr val="bg1"/>
                </a:solidFill>
                <a:effectLst/>
                <a:uLnTx/>
                <a:uFillTx/>
              </a:rPr>
              <a:t>Filters can be applied for category, flow and country. </a:t>
            </a:r>
          </a:p>
        </p:txBody>
      </p:sp>
      <p:pic>
        <p:nvPicPr>
          <p:cNvPr id="3" name="Picture 2" descr="A screenshot of a computer&#10;&#10;Description automatically generated with medium confidence">
            <a:extLst>
              <a:ext uri="{FF2B5EF4-FFF2-40B4-BE49-F238E27FC236}">
                <a16:creationId xmlns:a16="http://schemas.microsoft.com/office/drawing/2014/main" id="{C157FF0D-594A-94A8-7797-9B7292D24D1D}"/>
              </a:ext>
            </a:extLst>
          </p:cNvPr>
          <p:cNvPicPr>
            <a:picLocks noChangeAspect="1"/>
          </p:cNvPicPr>
          <p:nvPr/>
        </p:nvPicPr>
        <p:blipFill>
          <a:blip r:embed="rId2"/>
          <a:stretch>
            <a:fillRect/>
          </a:stretch>
        </p:blipFill>
        <p:spPr>
          <a:xfrm>
            <a:off x="5645023" y="950457"/>
            <a:ext cx="6448015" cy="4698124"/>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6217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E666FFAA-22B8-3813-9159-05F2C21925AB}"/>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solidFill>
                  <a:schemeClr val="bg1"/>
                </a:solidFill>
                <a:latin typeface="+mj-lt"/>
                <a:ea typeface="+mj-ea"/>
                <a:cs typeface="+mj-cs"/>
              </a:rPr>
              <a:t>Change in Trade Value of Flow Over the Years</a:t>
            </a:r>
          </a:p>
        </p:txBody>
      </p:sp>
      <p:sp>
        <p:nvSpPr>
          <p:cNvPr id="2" name="TextBox 1">
            <a:extLst>
              <a:ext uri="{FF2B5EF4-FFF2-40B4-BE49-F238E27FC236}">
                <a16:creationId xmlns:a16="http://schemas.microsoft.com/office/drawing/2014/main" id="{52811235-EDEC-2731-1EBA-54139F36F1E1}"/>
              </a:ext>
            </a:extLst>
          </p:cNvPr>
          <p:cNvSpPr txBox="1"/>
          <p:nvPr/>
        </p:nvSpPr>
        <p:spPr>
          <a:xfrm>
            <a:off x="673754" y="2160590"/>
            <a:ext cx="3973943" cy="3440110"/>
          </a:xfrm>
          <a:prstGeom prst="rect">
            <a:avLst/>
          </a:prstGeom>
        </p:spPr>
        <p:txBody>
          <a:bodyPr vert="horz" lIns="91440" tIns="45720" rIns="91440" bIns="45720" rtlCol="0">
            <a:normAutofit fontScale="85000" lnSpcReduction="10000"/>
          </a:bodyPr>
          <a:lstStyle/>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above chart shows the change that has occurred in the import and export values over the years</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above chart has a live feature and hence the moving changes can be seen.</a:t>
            </a:r>
          </a:p>
          <a:p>
            <a:pPr marL="285750" marR="0" lvl="0" indent="-285750" fontAlgn="auto">
              <a:spcBef>
                <a:spcPts val="1000"/>
              </a:spcBef>
              <a:buClr>
                <a:schemeClr val="accent1"/>
              </a:buClr>
              <a:buSzPct val="80000"/>
              <a:buFont typeface="Wingdings 3" charset="2"/>
              <a:buChar char=""/>
              <a:tabLst/>
              <a:defRPr/>
            </a:pPr>
            <a:r>
              <a:rPr kumimoji="0" lang="en-US" b="0" i="0" u="none" strike="noStrike" cap="none" spc="0" normalizeH="0" baseline="0" noProof="0" dirty="0">
                <a:ln>
                  <a:noFill/>
                </a:ln>
                <a:solidFill>
                  <a:schemeClr val="bg1"/>
                </a:solidFill>
                <a:effectLst/>
                <a:uLnTx/>
                <a:uFillTx/>
              </a:rPr>
              <a:t>The Chart above shows the change that has occurred in the import and export values over the years. The time period can be selected as required. This chart has a live feature hence the changes can be seen as and when it happens. For </a:t>
            </a:r>
            <a:r>
              <a:rPr kumimoji="0" lang="en-US" b="0" i="0" u="none" strike="noStrike" cap="none" spc="0" normalizeH="0" baseline="0" noProof="0" dirty="0" err="1">
                <a:ln>
                  <a:noFill/>
                </a:ln>
                <a:solidFill>
                  <a:schemeClr val="bg1"/>
                </a:solidFill>
                <a:effectLst/>
                <a:uLnTx/>
                <a:uFillTx/>
              </a:rPr>
              <a:t>eg</a:t>
            </a:r>
            <a:r>
              <a:rPr kumimoji="0" lang="en-US" b="0" i="0" u="none" strike="noStrike" cap="none" spc="0" normalizeH="0" baseline="0" noProof="0" dirty="0">
                <a:ln>
                  <a:noFill/>
                </a:ln>
                <a:solidFill>
                  <a:schemeClr val="bg1"/>
                </a:solidFill>
                <a:effectLst/>
                <a:uLnTx/>
                <a:uFillTx/>
              </a:rPr>
              <a:t>: In the year 2016, USA has export value of $20B and import value of $7B.</a:t>
            </a:r>
          </a:p>
        </p:txBody>
      </p:sp>
      <p:pic>
        <p:nvPicPr>
          <p:cNvPr id="4" name="Picture 3">
            <a:extLst>
              <a:ext uri="{FF2B5EF4-FFF2-40B4-BE49-F238E27FC236}">
                <a16:creationId xmlns:a16="http://schemas.microsoft.com/office/drawing/2014/main" id="{88B37B63-8DE2-8610-9581-9FF824892139}"/>
              </a:ext>
            </a:extLst>
          </p:cNvPr>
          <p:cNvPicPr>
            <a:picLocks noChangeAspect="1"/>
          </p:cNvPicPr>
          <p:nvPr/>
        </p:nvPicPr>
        <p:blipFill>
          <a:blip r:embed="rId2"/>
          <a:stretch>
            <a:fillRect/>
          </a:stretch>
        </p:blipFill>
        <p:spPr>
          <a:xfrm>
            <a:off x="5985814" y="1468502"/>
            <a:ext cx="5905620" cy="3755431"/>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0982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48530E-AE82-1D33-B8A1-DF4CB8C81A2D}"/>
              </a:ext>
            </a:extLst>
          </p:cNvPr>
          <p:cNvSpPr>
            <a:spLocks noGrp="1"/>
          </p:cNvSpPr>
          <p:nvPr>
            <p:ph type="ctrTitle"/>
          </p:nvPr>
        </p:nvSpPr>
        <p:spPr>
          <a:xfrm>
            <a:off x="677334" y="609599"/>
            <a:ext cx="3843375" cy="5545667"/>
          </a:xfrm>
        </p:spPr>
        <p:txBody>
          <a:bodyPr vert="horz" lIns="91440" tIns="45720" rIns="91440" bIns="45720" rtlCol="0" anchor="ctr">
            <a:normAutofit/>
          </a:bodyPr>
          <a:lstStyle/>
          <a:p>
            <a:pPr algn="l"/>
            <a:r>
              <a:rPr lang="en-US" sz="3600" b="1" dirty="0">
                <a:solidFill>
                  <a:schemeClr val="tx1">
                    <a:lumMod val="85000"/>
                    <a:lumOff val="15000"/>
                  </a:schemeClr>
                </a:solidFill>
              </a:rPr>
              <a:t>Summary Of Insights Derived</a:t>
            </a:r>
          </a:p>
        </p:txBody>
      </p:sp>
      <p:sp>
        <p:nvSpPr>
          <p:cNvPr id="3" name="Subtitle 2">
            <a:extLst>
              <a:ext uri="{FF2B5EF4-FFF2-40B4-BE49-F238E27FC236}">
                <a16:creationId xmlns:a16="http://schemas.microsoft.com/office/drawing/2014/main" id="{96DF11D9-AC41-4A30-F4E7-B56B98263FC8}"/>
              </a:ext>
            </a:extLst>
          </p:cNvPr>
          <p:cNvSpPr>
            <a:spLocks noGrp="1"/>
          </p:cNvSpPr>
          <p:nvPr>
            <p:ph type="subTitle" idx="1"/>
          </p:nvPr>
        </p:nvSpPr>
        <p:spPr>
          <a:xfrm>
            <a:off x="5534975" y="712564"/>
            <a:ext cx="6164225" cy="6155268"/>
          </a:xfrm>
        </p:spPr>
        <p:txBody>
          <a:bodyPr vert="horz" lIns="91440" tIns="45720" rIns="91440" bIns="45720" rtlCol="0" anchor="ctr">
            <a:normAutofit/>
          </a:bodyPr>
          <a:lstStyle/>
          <a:p>
            <a:pPr marL="285750" indent="-285750" algn="l">
              <a:buFont typeface="Wingdings 3" charset="2"/>
              <a:buChar char=""/>
            </a:pPr>
            <a:r>
              <a:rPr lang="en-US" sz="1700" dirty="0">
                <a:solidFill>
                  <a:srgbClr val="FFFFFF"/>
                </a:solidFill>
              </a:rPr>
              <a:t>From 1988 to 2016, the USA has been the largest exporter and importer of quantity of commodities followed by Canada at 2</a:t>
            </a:r>
            <a:r>
              <a:rPr lang="en-US" sz="1700" baseline="30000" dirty="0">
                <a:solidFill>
                  <a:srgbClr val="FFFFFF"/>
                </a:solidFill>
              </a:rPr>
              <a:t>nd</a:t>
            </a:r>
            <a:r>
              <a:rPr lang="en-US" sz="1700" dirty="0">
                <a:solidFill>
                  <a:srgbClr val="FFFFFF"/>
                </a:solidFill>
              </a:rPr>
              <a:t> position.</a:t>
            </a:r>
          </a:p>
          <a:p>
            <a:pPr marL="285750" indent="-285750" algn="l">
              <a:buFont typeface="Wingdings 3" charset="2"/>
              <a:buChar char=""/>
            </a:pPr>
            <a:r>
              <a:rPr lang="en-US" sz="1700" dirty="0">
                <a:solidFill>
                  <a:srgbClr val="FFFFFF"/>
                </a:solidFill>
              </a:rPr>
              <a:t>Canada has the largest share of Trade value whereas South Africa is the lowest</a:t>
            </a:r>
          </a:p>
          <a:p>
            <a:pPr marL="285750" indent="-285750" algn="l">
              <a:buFont typeface="Wingdings 3" charset="2"/>
              <a:buChar char=""/>
            </a:pPr>
            <a:r>
              <a:rPr lang="en-US" sz="1700" dirty="0">
                <a:solidFill>
                  <a:srgbClr val="FFFFFF"/>
                </a:solidFill>
              </a:rPr>
              <a:t>Top categories were identified for each country. Cereals being the top most category in Trade</a:t>
            </a:r>
          </a:p>
          <a:p>
            <a:pPr marL="285750" indent="-285750" algn="l">
              <a:buFont typeface="Wingdings 3" charset="2"/>
              <a:buChar char=""/>
            </a:pPr>
            <a:r>
              <a:rPr lang="en-US" sz="1700" dirty="0">
                <a:solidFill>
                  <a:srgbClr val="FFFFFF"/>
                </a:solidFill>
              </a:rPr>
              <a:t>Top commodities were identified based on their quantity traded via export and import.</a:t>
            </a:r>
          </a:p>
          <a:p>
            <a:pPr marL="285750" indent="-285750" algn="l">
              <a:buFont typeface="Wingdings 3" charset="2"/>
              <a:buChar char=""/>
            </a:pPr>
            <a:r>
              <a:rPr lang="en-US" sz="1700" dirty="0">
                <a:solidFill>
                  <a:srgbClr val="FFFFFF"/>
                </a:solidFill>
              </a:rPr>
              <a:t>After identifying the potential commodities, we can observe their quantity and unit price over the past years and it is different for each country. Further, we can use forecasting techniques to get the estimate of the unit prices for future years.</a:t>
            </a:r>
          </a:p>
          <a:p>
            <a:pPr marL="285750" indent="-285750" algn="l">
              <a:buFont typeface="Wingdings 3" charset="2"/>
              <a:buChar char=""/>
            </a:pPr>
            <a:endParaRPr lang="en-US" sz="1700" dirty="0">
              <a:solidFill>
                <a:srgbClr val="FFFFFF"/>
              </a:solidFill>
            </a:endParaRPr>
          </a:p>
          <a:p>
            <a:pPr marL="285750" indent="-285750" algn="l">
              <a:buFont typeface="Wingdings 3" charset="2"/>
              <a:buChar char=""/>
            </a:pPr>
            <a:endParaRPr lang="en-US" sz="1700" dirty="0">
              <a:solidFill>
                <a:srgbClr val="FFFFFF"/>
              </a:solidFill>
            </a:endParaRPr>
          </a:p>
          <a:p>
            <a:pPr marL="285750" indent="-285750" algn="l">
              <a:buFont typeface="Wingdings 3" charset="2"/>
              <a:buChar char=""/>
            </a:pPr>
            <a:endParaRPr lang="en-US" sz="1700" dirty="0">
              <a:solidFill>
                <a:srgbClr val="FFFFFF"/>
              </a:solidFill>
            </a:endParaRPr>
          </a:p>
        </p:txBody>
      </p:sp>
    </p:spTree>
    <p:extLst>
      <p:ext uri="{BB962C8B-B14F-4D97-AF65-F5344CB8AC3E}">
        <p14:creationId xmlns:p14="http://schemas.microsoft.com/office/powerpoint/2010/main" val="1941101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6"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C11DF-EEA5-3869-D6C0-474935990852}"/>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b="1" dirty="0"/>
              <a:t>Thank You</a:t>
            </a:r>
          </a:p>
        </p:txBody>
      </p:sp>
      <p:sp>
        <p:nvSpPr>
          <p:cNvPr id="47"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21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F5B113D-9DE0-7F4E-F790-B7FB7C54F8F6}"/>
              </a:ext>
            </a:extLst>
          </p:cNvPr>
          <p:cNvPicPr>
            <a:picLocks noChangeAspect="1"/>
          </p:cNvPicPr>
          <p:nvPr/>
        </p:nvPicPr>
        <p:blipFill rotWithShape="1">
          <a:blip r:embed="rId2">
            <a:extLst>
              <a:ext uri="{28A0092B-C50C-407E-A947-70E740481C1C}">
                <a14:useLocalDpi xmlns:a14="http://schemas.microsoft.com/office/drawing/2010/main" val="0"/>
              </a:ext>
            </a:extLst>
          </a:blip>
          <a:srcRect l="19823" r="19819" b="-1"/>
          <a:stretch/>
        </p:blipFill>
        <p:spPr>
          <a:xfrm>
            <a:off x="7006682" y="-94594"/>
            <a:ext cx="5185318"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009ED2E-DC41-DFE6-53E5-D4902C14D58B}"/>
              </a:ext>
            </a:extLst>
          </p:cNvPr>
          <p:cNvSpPr>
            <a:spLocks noGrp="1"/>
          </p:cNvSpPr>
          <p:nvPr>
            <p:ph type="title"/>
          </p:nvPr>
        </p:nvSpPr>
        <p:spPr>
          <a:xfrm>
            <a:off x="509168" y="262050"/>
            <a:ext cx="6329349" cy="835570"/>
          </a:xfrm>
        </p:spPr>
        <p:txBody>
          <a:bodyPr>
            <a:normAutofit/>
          </a:bodyPr>
          <a:lstStyle/>
          <a:p>
            <a:r>
              <a:rPr lang="en-US" sz="3300" dirty="0"/>
              <a:t>Benefits Of Global Trade</a:t>
            </a:r>
          </a:p>
        </p:txBody>
      </p:sp>
      <p:sp>
        <p:nvSpPr>
          <p:cNvPr id="3" name="Content Placeholder 2">
            <a:extLst>
              <a:ext uri="{FF2B5EF4-FFF2-40B4-BE49-F238E27FC236}">
                <a16:creationId xmlns:a16="http://schemas.microsoft.com/office/drawing/2014/main" id="{6B9A1A83-C6C6-1FC4-5B69-2C7FD27EBDEC}"/>
              </a:ext>
            </a:extLst>
          </p:cNvPr>
          <p:cNvSpPr>
            <a:spLocks noGrp="1"/>
          </p:cNvSpPr>
          <p:nvPr>
            <p:ph idx="1"/>
          </p:nvPr>
        </p:nvSpPr>
        <p:spPr>
          <a:xfrm>
            <a:off x="341002" y="1454263"/>
            <a:ext cx="7184405" cy="4454300"/>
          </a:xfrm>
        </p:spPr>
        <p:txBody>
          <a:bodyPr>
            <a:noAutofit/>
          </a:bodyPr>
          <a:lstStyle/>
          <a:p>
            <a:pPr>
              <a:lnSpc>
                <a:spcPct val="90000"/>
              </a:lnSpc>
            </a:pPr>
            <a:r>
              <a:rPr lang="en-US" b="0" i="0" dirty="0">
                <a:effectLst/>
                <a:latin typeface="Times New Roman" panose="02020603050405020304" pitchFamily="18" charset="0"/>
                <a:cs typeface="Times New Roman" panose="02020603050405020304" pitchFamily="18" charset="0"/>
              </a:rPr>
              <a:t>Consumers, producers, workers, and nations benefit from international trade in different ways.</a:t>
            </a:r>
          </a:p>
          <a:p>
            <a:pPr>
              <a:lnSpc>
                <a:spcPct val="90000"/>
              </a:lnSpc>
            </a:pPr>
            <a:r>
              <a:rPr lang="en-US" b="1" i="0" dirty="0">
                <a:effectLst/>
                <a:latin typeface="Times New Roman" panose="02020603050405020304" pitchFamily="18" charset="0"/>
                <a:cs typeface="Times New Roman" panose="02020603050405020304" pitchFamily="18" charset="0"/>
              </a:rPr>
              <a:t>Consumers</a:t>
            </a:r>
            <a:r>
              <a:rPr lang="en-US" b="0" i="0" dirty="0">
                <a:effectLst/>
                <a:latin typeface="Times New Roman" panose="02020603050405020304" pitchFamily="18" charset="0"/>
                <a:cs typeface="Times New Roman" panose="02020603050405020304" pitchFamily="18" charset="0"/>
              </a:rPr>
              <a:t> benefit from the competition that the foreign companies offer. This competition encourages the production of high quality goods with lower prices. The variety of goods increases as more producers market their goods in other countries. Individuals have more options when making purchasing decisions</a:t>
            </a:r>
          </a:p>
          <a:p>
            <a:pPr>
              <a:lnSpc>
                <a:spcPct val="90000"/>
              </a:lnSpc>
            </a:pPr>
            <a:r>
              <a:rPr lang="en-US" b="0" i="0" dirty="0">
                <a:effectLst/>
                <a:latin typeface="Times New Roman" panose="02020603050405020304" pitchFamily="18" charset="0"/>
                <a:cs typeface="Times New Roman" panose="02020603050405020304" pitchFamily="18" charset="0"/>
              </a:rPr>
              <a:t>Many</a:t>
            </a:r>
            <a:r>
              <a:rPr lang="en-US" b="1" i="0" dirty="0">
                <a:effectLst/>
                <a:latin typeface="Times New Roman" panose="02020603050405020304" pitchFamily="18" charset="0"/>
                <a:cs typeface="Times New Roman" panose="02020603050405020304" pitchFamily="18" charset="0"/>
              </a:rPr>
              <a:t> Producers </a:t>
            </a:r>
            <a:r>
              <a:rPr lang="en-US" b="0" i="0" dirty="0">
                <a:effectLst/>
                <a:latin typeface="Times New Roman" panose="02020603050405020304" pitchFamily="18" charset="0"/>
                <a:cs typeface="Times New Roman" panose="02020603050405020304" pitchFamily="18" charset="0"/>
              </a:rPr>
              <a:t>expand business by conducting operations in other countries. About 1/3 of the profits of US businesses come from international trade and foreign investment</a:t>
            </a:r>
          </a:p>
          <a:p>
            <a:pPr>
              <a:lnSpc>
                <a:spcPct val="90000"/>
              </a:lnSpc>
            </a:pPr>
            <a:r>
              <a:rPr lang="en-US" b="1" i="0" dirty="0">
                <a:effectLst/>
                <a:latin typeface="Times New Roman" panose="02020603050405020304" pitchFamily="18" charset="0"/>
                <a:cs typeface="Times New Roman" panose="02020603050405020304" pitchFamily="18" charset="0"/>
              </a:rPr>
              <a:t>Workers</a:t>
            </a:r>
            <a:r>
              <a:rPr lang="en-US" b="0" i="0" dirty="0">
                <a:effectLst/>
                <a:latin typeface="Times New Roman" panose="02020603050405020304" pitchFamily="18" charset="0"/>
                <a:cs typeface="Times New Roman" panose="02020603050405020304" pitchFamily="18" charset="0"/>
              </a:rPr>
              <a:t> also benefit from international trade. Increased trade can lead to higher employment rates both at home and abroad. For example, according to the US Chamber of Commerce, Toyota, a Japanese company, has generated 500,000 jobs in the United States. </a:t>
            </a:r>
          </a:p>
          <a:p>
            <a:pPr>
              <a:lnSpc>
                <a:spcPct val="90000"/>
              </a:lnSpc>
            </a:pPr>
            <a:r>
              <a:rPr lang="en-US" b="1" i="0" dirty="0">
                <a:effectLst/>
                <a:latin typeface="Times New Roman" panose="02020603050405020304" pitchFamily="18" charset="0"/>
                <a:cs typeface="Times New Roman" panose="02020603050405020304" pitchFamily="18" charset="0"/>
              </a:rPr>
              <a:t>Nations</a:t>
            </a:r>
            <a:r>
              <a:rPr lang="en-US" b="0" i="0" dirty="0">
                <a:effectLst/>
                <a:latin typeface="Times New Roman" panose="02020603050405020304" pitchFamily="18" charset="0"/>
                <a:cs typeface="Times New Roman" panose="02020603050405020304" pitchFamily="18" charset="0"/>
              </a:rPr>
              <a:t> as a whole benefit from international trade. Increased foreign investment in a country often improves the standard of living for that country’s people</a:t>
            </a:r>
            <a:endParaRPr lang="en-US"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7210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FFA39-A5B0-BC63-F459-132EE3E595CE}"/>
              </a:ext>
            </a:extLst>
          </p:cNvPr>
          <p:cNvPicPr>
            <a:picLocks noChangeAspect="1"/>
          </p:cNvPicPr>
          <p:nvPr/>
        </p:nvPicPr>
        <p:blipFill rotWithShape="1">
          <a:blip r:embed="rId2"/>
          <a:srcRect l="1396" r="14276"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529EA4E-8AF7-FF6D-15F4-6CB05A3E5899}"/>
              </a:ext>
            </a:extLst>
          </p:cNvPr>
          <p:cNvSpPr>
            <a:spLocks noGrp="1"/>
          </p:cNvSpPr>
          <p:nvPr>
            <p:ph type="ctrTitle"/>
          </p:nvPr>
        </p:nvSpPr>
        <p:spPr>
          <a:xfrm>
            <a:off x="879074" y="1883979"/>
            <a:ext cx="4088190" cy="618759"/>
          </a:xfrm>
        </p:spPr>
        <p:txBody>
          <a:bodyPr>
            <a:normAutofit fontScale="90000"/>
          </a:bodyPr>
          <a:lstStyle/>
          <a:p>
            <a:pPr algn="ctr"/>
            <a:r>
              <a:rPr lang="en-IN" sz="4800"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9FB58EA9-26AE-556D-D6BE-5AF4636E8599}"/>
              </a:ext>
            </a:extLst>
          </p:cNvPr>
          <p:cNvSpPr>
            <a:spLocks noGrp="1"/>
          </p:cNvSpPr>
          <p:nvPr>
            <p:ph type="subTitle" idx="1"/>
          </p:nvPr>
        </p:nvSpPr>
        <p:spPr>
          <a:xfrm>
            <a:off x="658042" y="3117216"/>
            <a:ext cx="4079721" cy="2476093"/>
          </a:xfrm>
        </p:spPr>
        <p:txBody>
          <a:bodyPr>
            <a:noAutofit/>
          </a:bodyPr>
          <a:lstStyle/>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Problem statement</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description</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preparation</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Visuals screenshots</a:t>
            </a:r>
          </a:p>
          <a:p>
            <a:pPr marL="457200" indent="-457200" algn="l">
              <a:lnSpc>
                <a:spcPct val="9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Insights derived</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0206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4E6BA-BCCE-1BE6-B627-686B0B560AD5}"/>
              </a:ext>
            </a:extLst>
          </p:cNvPr>
          <p:cNvSpPr>
            <a:spLocks noGrp="1"/>
          </p:cNvSpPr>
          <p:nvPr>
            <p:ph type="title"/>
          </p:nvPr>
        </p:nvSpPr>
        <p:spPr>
          <a:xfrm>
            <a:off x="1286933" y="609600"/>
            <a:ext cx="10197494" cy="1099457"/>
          </a:xfrm>
        </p:spPr>
        <p:txBody>
          <a:bodyPr>
            <a:normAutofit/>
          </a:bodyPr>
          <a:lstStyle/>
          <a:p>
            <a:r>
              <a:rPr lang="en-IN" b="1">
                <a:latin typeface="Times New Roman" panose="02020603050405020304" pitchFamily="18" charset="0"/>
                <a:cs typeface="Times New Roman" panose="02020603050405020304" pitchFamily="18" charset="0"/>
              </a:rPr>
              <a:t>Problem Statement	</a:t>
            </a:r>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ED09E7E-B838-51BE-873E-CDB0D4A08028}"/>
              </a:ext>
            </a:extLst>
          </p:cNvPr>
          <p:cNvGraphicFramePr>
            <a:graphicFrameLocks noGrp="1"/>
          </p:cNvGraphicFramePr>
          <p:nvPr>
            <p:ph idx="1"/>
            <p:extLst>
              <p:ext uri="{D42A27DB-BD31-4B8C-83A1-F6EECF244321}">
                <p14:modId xmlns:p14="http://schemas.microsoft.com/office/powerpoint/2010/main" val="36520821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272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5258949-F3EF-37E4-7C04-F99A484F982E}"/>
              </a:ext>
            </a:extLst>
          </p:cNvPr>
          <p:cNvSpPr>
            <a:spLocks noGrp="1"/>
          </p:cNvSpPr>
          <p:nvPr>
            <p:ph type="title"/>
          </p:nvPr>
        </p:nvSpPr>
        <p:spPr>
          <a:xfrm>
            <a:off x="652481" y="1382486"/>
            <a:ext cx="3547581" cy="4093028"/>
          </a:xfrm>
        </p:spPr>
        <p:txBody>
          <a:bodyPr anchor="ctr">
            <a:normAutofit/>
          </a:bodyPr>
          <a:lstStyle/>
          <a:p>
            <a:r>
              <a:rPr lang="en-IN" sz="4400" b="1">
                <a:solidFill>
                  <a:schemeClr val="accent1">
                    <a:lumMod val="75000"/>
                  </a:schemeClr>
                </a:solidFill>
                <a:latin typeface="Times New Roman" panose="02020603050405020304" pitchFamily="18" charset="0"/>
                <a:cs typeface="Times New Roman" panose="02020603050405020304" pitchFamily="18" charset="0"/>
              </a:rPr>
              <a:t>Data Description</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5B3A2C-2DEE-086B-A949-8DCB79B09781}"/>
              </a:ext>
            </a:extLst>
          </p:cNvPr>
          <p:cNvGraphicFramePr>
            <a:graphicFrameLocks noGrp="1"/>
          </p:cNvGraphicFramePr>
          <p:nvPr>
            <p:ph idx="1"/>
            <p:extLst>
              <p:ext uri="{D42A27DB-BD31-4B8C-83A1-F6EECF244321}">
                <p14:modId xmlns:p14="http://schemas.microsoft.com/office/powerpoint/2010/main" val="177370647"/>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335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6ED640-82DE-3EFB-4F5A-247ECDE09A30}"/>
              </a:ext>
            </a:extLst>
          </p:cNvPr>
          <p:cNvSpPr>
            <a:spLocks noGrp="1"/>
          </p:cNvSpPr>
          <p:nvPr>
            <p:ph type="title"/>
          </p:nvPr>
        </p:nvSpPr>
        <p:spPr>
          <a:xfrm>
            <a:off x="673754" y="643467"/>
            <a:ext cx="4203045" cy="1375608"/>
          </a:xfrm>
        </p:spPr>
        <p:txBody>
          <a:bodyPr anchor="ctr">
            <a:normAutofit/>
          </a:bodyPr>
          <a:lstStyle/>
          <a:p>
            <a:r>
              <a:rPr lang="en-IN" b="1">
                <a:solidFill>
                  <a:schemeClr val="bg1"/>
                </a:solidFill>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26467926-1C20-B97A-163F-B2D4BDD2A367}"/>
              </a:ext>
            </a:extLst>
          </p:cNvPr>
          <p:cNvSpPr>
            <a:spLocks noGrp="1"/>
          </p:cNvSpPr>
          <p:nvPr>
            <p:ph idx="1"/>
          </p:nvPr>
        </p:nvSpPr>
        <p:spPr>
          <a:xfrm>
            <a:off x="673754" y="2160589"/>
            <a:ext cx="3973943" cy="4053943"/>
          </a:xfrm>
        </p:spPr>
        <p:txBody>
          <a:bodyPr>
            <a:normAutofit fontScale="92500" lnSpcReduction="10000"/>
          </a:bodyPr>
          <a:lstStyle/>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The data was cleaned using Python programming language and variable names were edited for better reading.</a:t>
            </a:r>
          </a:p>
          <a:p>
            <a:pPr>
              <a:lnSpc>
                <a:spcPct val="90000"/>
              </a:lnSpc>
              <a:buFont typeface="Wingdings" panose="05000000000000000000" pitchFamily="2" charset="2"/>
              <a:buChar char="Ø"/>
            </a:pPr>
            <a:endParaRPr lang="en-IN" sz="1700" dirty="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Excel skills were used to add new calculated fields. </a:t>
            </a:r>
          </a:p>
          <a:p>
            <a:pPr>
              <a:lnSpc>
                <a:spcPct val="90000"/>
              </a:lnSpc>
              <a:buFont typeface="Wingdings" panose="05000000000000000000" pitchFamily="2" charset="2"/>
              <a:buChar char="Ø"/>
            </a:pPr>
            <a:endParaRPr lang="en-IN" sz="1700" dirty="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Unit Price is calculated using the Trade value and quantity columns.</a:t>
            </a:r>
          </a:p>
          <a:p>
            <a:pPr marL="0" indent="0">
              <a:lnSpc>
                <a:spcPct val="90000"/>
              </a:lnSpc>
              <a:buNone/>
            </a:pPr>
            <a:r>
              <a:rPr lang="en-IN" sz="1700" dirty="0">
                <a:solidFill>
                  <a:schemeClr val="bg1"/>
                </a:solidFill>
                <a:latin typeface="Times New Roman" panose="02020603050405020304" pitchFamily="18" charset="0"/>
                <a:cs typeface="Times New Roman" panose="02020603050405020304" pitchFamily="18" charset="0"/>
              </a:rPr>
              <a:t>       Unit price= Trade/quantity </a:t>
            </a:r>
          </a:p>
          <a:p>
            <a:pPr marL="0" indent="0">
              <a:lnSpc>
                <a:spcPct val="90000"/>
              </a:lnSpc>
              <a:buNone/>
            </a:pPr>
            <a:endParaRPr lang="en-IN" sz="1700" dirty="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IN" sz="1700" dirty="0">
                <a:solidFill>
                  <a:schemeClr val="bg1"/>
                </a:solidFill>
                <a:latin typeface="Times New Roman" panose="02020603050405020304" pitchFamily="18" charset="0"/>
                <a:cs typeface="Times New Roman" panose="02020603050405020304" pitchFamily="18" charset="0"/>
              </a:rPr>
              <a:t>The Yellow horizontal lines means </a:t>
            </a:r>
          </a:p>
          <a:p>
            <a:pPr marL="0" indent="0">
              <a:lnSpc>
                <a:spcPct val="90000"/>
              </a:lnSpc>
              <a:buNone/>
            </a:pPr>
            <a:r>
              <a:rPr lang="en-IN" sz="1700" dirty="0">
                <a:solidFill>
                  <a:schemeClr val="bg1"/>
                </a:solidFill>
                <a:latin typeface="Times New Roman" panose="02020603050405020304" pitchFamily="18" charset="0"/>
                <a:cs typeface="Times New Roman" panose="02020603050405020304" pitchFamily="18" charset="0"/>
              </a:rPr>
              <a:t>      there are some missing values in </a:t>
            </a:r>
          </a:p>
          <a:p>
            <a:pPr marL="0" indent="0">
              <a:lnSpc>
                <a:spcPct val="90000"/>
              </a:lnSpc>
              <a:buNone/>
            </a:pPr>
            <a:r>
              <a:rPr lang="en-IN" sz="1700" dirty="0">
                <a:solidFill>
                  <a:schemeClr val="bg1"/>
                </a:solidFill>
                <a:latin typeface="Times New Roman" panose="02020603050405020304" pitchFamily="18" charset="0"/>
                <a:cs typeface="Times New Roman" panose="02020603050405020304" pitchFamily="18" charset="0"/>
              </a:rPr>
              <a:t>      those columns.</a:t>
            </a:r>
          </a:p>
          <a:p>
            <a:pPr marL="0" indent="0">
              <a:lnSpc>
                <a:spcPct val="90000"/>
              </a:lnSpc>
              <a:buNone/>
            </a:pPr>
            <a:endParaRPr lang="en-IN" sz="1100" dirty="0">
              <a:solidFill>
                <a:schemeClr val="bg1"/>
              </a:solidFill>
              <a:latin typeface="Times New Roman" panose="02020603050405020304" pitchFamily="18" charset="0"/>
              <a:cs typeface="Times New Roman" panose="02020603050405020304" pitchFamily="18" charset="0"/>
            </a:endParaRPr>
          </a:p>
          <a:p>
            <a:pPr marL="0" indent="0">
              <a:lnSpc>
                <a:spcPct val="90000"/>
              </a:lnSpc>
              <a:buNone/>
            </a:pPr>
            <a:endParaRPr lang="en-IN" sz="11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834817-9761-F77E-D178-7991D1C31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737" y="1198179"/>
            <a:ext cx="6461632" cy="471964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14320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25">
            <a:extLst>
              <a:ext uri="{FF2B5EF4-FFF2-40B4-BE49-F238E27FC236}">
                <a16:creationId xmlns:a16="http://schemas.microsoft.com/office/drawing/2014/main" id="{ABA25A55-2C70-4BF4-84B3-DAB0B6A0F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7" name="Freeform 14">
              <a:extLst>
                <a:ext uri="{FF2B5EF4-FFF2-40B4-BE49-F238E27FC236}">
                  <a16:creationId xmlns:a16="http://schemas.microsoft.com/office/drawing/2014/main" id="{34DDEB77-23C4-4B9F-A228-97B5599B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D58851FF-DCF2-43C7-8970-B7045ED75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06852C5-306E-46FB-844A-7632E6D390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F40C9C1B-A82E-4755-816B-C827A271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8E7D1B95-1664-47D2-9F1E-5AE3B8F8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3FECDE-6D49-477E-896A-AEFD1909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42502F9E-0DC0-454C-8CBC-937053820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4139BD5-2F4F-48E5-930B-BF6BCAF6E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12DD939-5D79-4EC3-A014-5385FA549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E730207-4624-4450-B869-9F04E05BF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EF168C9B-4B6D-3DBF-04A3-F0AE40F03A43}"/>
              </a:ext>
            </a:extLst>
          </p:cNvPr>
          <p:cNvSpPr txBox="1"/>
          <p:nvPr/>
        </p:nvSpPr>
        <p:spPr>
          <a:xfrm>
            <a:off x="2608426" y="113943"/>
            <a:ext cx="5321191" cy="713551"/>
          </a:xfrm>
          <a:prstGeom prst="rect">
            <a:avLst/>
          </a:prstGeom>
        </p:spPr>
        <p:txBody>
          <a:bodyPr vert="horz" lIns="91440" tIns="45720" rIns="91440" bIns="45720" rtlCol="0" anchor="b">
            <a:normAutofit lnSpcReduction="10000"/>
          </a:bodyPr>
          <a:lstStyle/>
          <a:p>
            <a:pPr>
              <a:spcBef>
                <a:spcPct val="0"/>
              </a:spcBef>
              <a:spcAft>
                <a:spcPts val="600"/>
              </a:spcAft>
            </a:pPr>
            <a:r>
              <a:rPr lang="en-US" sz="4400" dirty="0">
                <a:solidFill>
                  <a:schemeClr val="accent1"/>
                </a:solidFill>
                <a:latin typeface="+mj-lt"/>
                <a:ea typeface="+mj-ea"/>
                <a:cs typeface="+mj-cs"/>
              </a:rPr>
              <a:t>Understanding Data</a:t>
            </a:r>
          </a:p>
        </p:txBody>
      </p:sp>
      <p:pic>
        <p:nvPicPr>
          <p:cNvPr id="3" name="Picture 2">
            <a:extLst>
              <a:ext uri="{FF2B5EF4-FFF2-40B4-BE49-F238E27FC236}">
                <a16:creationId xmlns:a16="http://schemas.microsoft.com/office/drawing/2014/main" id="{793B3CA0-ED93-39F9-B6A3-E68C9B9AC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683" y="907315"/>
            <a:ext cx="5108338" cy="2629946"/>
          </a:xfrm>
          <a:prstGeom prst="rect">
            <a:avLst/>
          </a:prstGeom>
        </p:spPr>
      </p:pic>
      <p:pic>
        <p:nvPicPr>
          <p:cNvPr id="5" name="Picture 4">
            <a:extLst>
              <a:ext uri="{FF2B5EF4-FFF2-40B4-BE49-F238E27FC236}">
                <a16:creationId xmlns:a16="http://schemas.microsoft.com/office/drawing/2014/main" id="{2C52AD78-F830-2099-7372-050BD9B87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63" y="4035083"/>
            <a:ext cx="4453821" cy="2629946"/>
          </a:xfrm>
          <a:prstGeom prst="rect">
            <a:avLst/>
          </a:prstGeom>
        </p:spPr>
      </p:pic>
      <p:pic>
        <p:nvPicPr>
          <p:cNvPr id="7" name="Picture 6">
            <a:extLst>
              <a:ext uri="{FF2B5EF4-FFF2-40B4-BE49-F238E27FC236}">
                <a16:creationId xmlns:a16="http://schemas.microsoft.com/office/drawing/2014/main" id="{CD9341C3-710E-EF35-2E25-B6B63D7C6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27" y="1020253"/>
            <a:ext cx="4202368" cy="2404069"/>
          </a:xfrm>
          <a:prstGeom prst="rect">
            <a:avLst/>
          </a:prstGeom>
        </p:spPr>
      </p:pic>
      <p:sp>
        <p:nvSpPr>
          <p:cNvPr id="8" name="Arrow: Bent 7">
            <a:extLst>
              <a:ext uri="{FF2B5EF4-FFF2-40B4-BE49-F238E27FC236}">
                <a16:creationId xmlns:a16="http://schemas.microsoft.com/office/drawing/2014/main" id="{BCCB8577-E998-54B5-54C5-6DD5E25A73B7}"/>
              </a:ext>
            </a:extLst>
          </p:cNvPr>
          <p:cNvSpPr/>
          <p:nvPr/>
        </p:nvSpPr>
        <p:spPr>
          <a:xfrm flipV="1">
            <a:off x="988208" y="4452436"/>
            <a:ext cx="1887803" cy="11416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Bent 8">
            <a:extLst>
              <a:ext uri="{FF2B5EF4-FFF2-40B4-BE49-F238E27FC236}">
                <a16:creationId xmlns:a16="http://schemas.microsoft.com/office/drawing/2014/main" id="{454708B0-EF3A-A78A-40B2-A860550598C9}"/>
              </a:ext>
            </a:extLst>
          </p:cNvPr>
          <p:cNvSpPr/>
          <p:nvPr/>
        </p:nvSpPr>
        <p:spPr>
          <a:xfrm rot="16200000" flipV="1">
            <a:off x="7980747" y="4135833"/>
            <a:ext cx="1887803" cy="12822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2260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56"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32A106D-34F5-32E8-C363-FA4F801E3B86}"/>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000" b="1"/>
              <a:t>Visualizations</a:t>
            </a:r>
          </a:p>
        </p:txBody>
      </p:sp>
      <p:pic>
        <p:nvPicPr>
          <p:cNvPr id="35" name="Graphic 34" descr="BI Dashboard">
            <a:extLst>
              <a:ext uri="{FF2B5EF4-FFF2-40B4-BE49-F238E27FC236}">
                <a16:creationId xmlns:a16="http://schemas.microsoft.com/office/drawing/2014/main" id="{404D147E-2007-FBF5-508F-F752FA6EA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2891857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381</TotalTime>
  <Words>1833</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Open Sans</vt:lpstr>
      <vt:lpstr>Times New Roman</vt:lpstr>
      <vt:lpstr>Trebuchet MS</vt:lpstr>
      <vt:lpstr>Wingdings</vt:lpstr>
      <vt:lpstr>Wingdings 3</vt:lpstr>
      <vt:lpstr>Facet</vt:lpstr>
      <vt:lpstr>Global Trade Analysis</vt:lpstr>
      <vt:lpstr>What is Global Trade?</vt:lpstr>
      <vt:lpstr>Benefits Of Global Trade</vt:lpstr>
      <vt:lpstr>Contents</vt:lpstr>
      <vt:lpstr>Problem Statement </vt:lpstr>
      <vt:lpstr>Data Description</vt:lpstr>
      <vt:lpstr>Data Preparation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Insights Derived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Navin Dembla</dc:creator>
  <cp:lastModifiedBy>Navin Dembla</cp:lastModifiedBy>
  <cp:revision>12</cp:revision>
  <dcterms:created xsi:type="dcterms:W3CDTF">2022-12-15T16:01:11Z</dcterms:created>
  <dcterms:modified xsi:type="dcterms:W3CDTF">2022-12-15T22:23:07Z</dcterms:modified>
</cp:coreProperties>
</file>