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1B14C7-5091-4687-A08F-FE6A91CDB6C7}" v="31" dt="2025-01-28T05:18:52.7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ali Dogra" userId="5e4b0f3dd115bdad" providerId="LiveId" clId="{151B14C7-5091-4687-A08F-FE6A91CDB6C7}"/>
    <pc:docChg chg="undo custSel addSld modSld">
      <pc:chgData name="Anjali Dogra" userId="5e4b0f3dd115bdad" providerId="LiveId" clId="{151B14C7-5091-4687-A08F-FE6A91CDB6C7}" dt="2025-01-28T07:04:08.234" v="346" actId="255"/>
      <pc:docMkLst>
        <pc:docMk/>
      </pc:docMkLst>
      <pc:sldChg chg="addSp delSp modSp mod">
        <pc:chgData name="Anjali Dogra" userId="5e4b0f3dd115bdad" providerId="LiveId" clId="{151B14C7-5091-4687-A08F-FE6A91CDB6C7}" dt="2025-01-28T06:52:12.978" v="341"/>
        <pc:sldMkLst>
          <pc:docMk/>
          <pc:sldMk cId="1696569459" sldId="256"/>
        </pc:sldMkLst>
        <pc:spChg chg="mod">
          <ac:chgData name="Anjali Dogra" userId="5e4b0f3dd115bdad" providerId="LiveId" clId="{151B14C7-5091-4687-A08F-FE6A91CDB6C7}" dt="2025-01-28T05:19:20.231" v="331" actId="1076"/>
          <ac:spMkLst>
            <pc:docMk/>
            <pc:sldMk cId="1696569459" sldId="256"/>
            <ac:spMk id="2" creationId="{ADAEB4A8-843C-A6A1-C467-E367280DDD82}"/>
          </ac:spMkLst>
        </pc:spChg>
        <pc:spChg chg="mod">
          <ac:chgData name="Anjali Dogra" userId="5e4b0f3dd115bdad" providerId="LiveId" clId="{151B14C7-5091-4687-A08F-FE6A91CDB6C7}" dt="2025-01-28T05:19:16.641" v="330" actId="313"/>
          <ac:spMkLst>
            <pc:docMk/>
            <pc:sldMk cId="1696569459" sldId="256"/>
            <ac:spMk id="3" creationId="{6D5A10AA-C9B3-7D41-7926-8C962CADAD4D}"/>
          </ac:spMkLst>
        </pc:spChg>
        <pc:spChg chg="add del mod">
          <ac:chgData name="Anjali Dogra" userId="5e4b0f3dd115bdad" providerId="LiveId" clId="{151B14C7-5091-4687-A08F-FE6A91CDB6C7}" dt="2025-01-28T04:48:30.666" v="3" actId="478"/>
          <ac:spMkLst>
            <pc:docMk/>
            <pc:sldMk cId="1696569459" sldId="256"/>
            <ac:spMk id="6" creationId="{8A2DBF21-7069-82CA-689B-DA1A4FAD84D9}"/>
          </ac:spMkLst>
        </pc:spChg>
        <pc:spChg chg="add del mod">
          <ac:chgData name="Anjali Dogra" userId="5e4b0f3dd115bdad" providerId="LiveId" clId="{151B14C7-5091-4687-A08F-FE6A91CDB6C7}" dt="2025-01-28T06:52:12.978" v="341"/>
          <ac:spMkLst>
            <pc:docMk/>
            <pc:sldMk cId="1696569459" sldId="256"/>
            <ac:spMk id="10" creationId="{FD568D13-6111-9175-E87B-C4D3A80D6C17}"/>
          </ac:spMkLst>
        </pc:spChg>
        <pc:picChg chg="add del mod">
          <ac:chgData name="Anjali Dogra" userId="5e4b0f3dd115bdad" providerId="LiveId" clId="{151B14C7-5091-4687-A08F-FE6A91CDB6C7}" dt="2025-01-28T04:48:30.666" v="3" actId="478"/>
          <ac:picMkLst>
            <pc:docMk/>
            <pc:sldMk cId="1696569459" sldId="256"/>
            <ac:picMk id="5" creationId="{33CBBCE2-77C6-D35A-962F-DB341F7E60F9}"/>
          </ac:picMkLst>
        </pc:picChg>
        <pc:picChg chg="del">
          <ac:chgData name="Anjali Dogra" userId="5e4b0f3dd115bdad" providerId="LiveId" clId="{151B14C7-5091-4687-A08F-FE6A91CDB6C7}" dt="2025-01-28T04:48:54.345" v="6" actId="478"/>
          <ac:picMkLst>
            <pc:docMk/>
            <pc:sldMk cId="1696569459" sldId="256"/>
            <ac:picMk id="8" creationId="{5FE4E41D-A0F9-5CBE-9D27-B4BFE9B3B9FC}"/>
          </ac:picMkLst>
        </pc:picChg>
        <pc:picChg chg="add mod">
          <ac:chgData name="Anjali Dogra" userId="5e4b0f3dd115bdad" providerId="LiveId" clId="{151B14C7-5091-4687-A08F-FE6A91CDB6C7}" dt="2025-01-28T04:49:00.765" v="9" actId="1076"/>
          <ac:picMkLst>
            <pc:docMk/>
            <pc:sldMk cId="1696569459" sldId="256"/>
            <ac:picMk id="9" creationId="{66E0CB2C-ACDE-E24A-DDF3-193238EF1FDE}"/>
          </ac:picMkLst>
        </pc:picChg>
      </pc:sldChg>
      <pc:sldChg chg="modSp mod">
        <pc:chgData name="Anjali Dogra" userId="5e4b0f3dd115bdad" providerId="LiveId" clId="{151B14C7-5091-4687-A08F-FE6A91CDB6C7}" dt="2025-01-28T05:02:39.637" v="70" actId="207"/>
        <pc:sldMkLst>
          <pc:docMk/>
          <pc:sldMk cId="790675042" sldId="269"/>
        </pc:sldMkLst>
        <pc:spChg chg="mod">
          <ac:chgData name="Anjali Dogra" userId="5e4b0f3dd115bdad" providerId="LiveId" clId="{151B14C7-5091-4687-A08F-FE6A91CDB6C7}" dt="2025-01-28T05:02:36.583" v="69" actId="207"/>
          <ac:spMkLst>
            <pc:docMk/>
            <pc:sldMk cId="790675042" sldId="269"/>
            <ac:spMk id="5" creationId="{1D6DFCAA-AADE-1364-3D92-4F36C808CF7D}"/>
          </ac:spMkLst>
        </pc:spChg>
        <pc:spChg chg="mod">
          <ac:chgData name="Anjali Dogra" userId="5e4b0f3dd115bdad" providerId="LiveId" clId="{151B14C7-5091-4687-A08F-FE6A91CDB6C7}" dt="2025-01-28T05:02:39.637" v="70" actId="207"/>
          <ac:spMkLst>
            <pc:docMk/>
            <pc:sldMk cId="790675042" sldId="269"/>
            <ac:spMk id="6" creationId="{C17560A5-F6BF-6041-531F-919B8613D7B8}"/>
          </ac:spMkLst>
        </pc:spChg>
      </pc:sldChg>
      <pc:sldChg chg="modSp mod">
        <pc:chgData name="Anjali Dogra" userId="5e4b0f3dd115bdad" providerId="LiveId" clId="{151B14C7-5091-4687-A08F-FE6A91CDB6C7}" dt="2025-01-28T05:01:33.909" v="60" actId="20577"/>
        <pc:sldMkLst>
          <pc:docMk/>
          <pc:sldMk cId="3589733248" sldId="270"/>
        </pc:sldMkLst>
        <pc:spChg chg="mod">
          <ac:chgData name="Anjali Dogra" userId="5e4b0f3dd115bdad" providerId="LiveId" clId="{151B14C7-5091-4687-A08F-FE6A91CDB6C7}" dt="2025-01-28T05:01:33.909" v="60" actId="20577"/>
          <ac:spMkLst>
            <pc:docMk/>
            <pc:sldMk cId="3589733248" sldId="270"/>
            <ac:spMk id="5" creationId="{DE7CA832-5853-4374-6A60-95584F73E22E}"/>
          </ac:spMkLst>
        </pc:spChg>
      </pc:sldChg>
      <pc:sldChg chg="addSp modSp mod">
        <pc:chgData name="Anjali Dogra" userId="5e4b0f3dd115bdad" providerId="LiveId" clId="{151B14C7-5091-4687-A08F-FE6A91CDB6C7}" dt="2025-01-28T05:01:24.382" v="57" actId="2711"/>
        <pc:sldMkLst>
          <pc:docMk/>
          <pc:sldMk cId="3267903226" sldId="271"/>
        </pc:sldMkLst>
        <pc:spChg chg="add mod">
          <ac:chgData name="Anjali Dogra" userId="5e4b0f3dd115bdad" providerId="LiveId" clId="{151B14C7-5091-4687-A08F-FE6A91CDB6C7}" dt="2025-01-28T05:01:24.382" v="57" actId="2711"/>
          <ac:spMkLst>
            <pc:docMk/>
            <pc:sldMk cId="3267903226" sldId="271"/>
            <ac:spMk id="3" creationId="{41ED9973-2303-446A-D96F-E1B96103446D}"/>
          </ac:spMkLst>
        </pc:spChg>
      </pc:sldChg>
      <pc:sldChg chg="addSp modSp new mod">
        <pc:chgData name="Anjali Dogra" userId="5e4b0f3dd115bdad" providerId="LiveId" clId="{151B14C7-5091-4687-A08F-FE6A91CDB6C7}" dt="2025-01-28T05:01:17.268" v="56" actId="2711"/>
        <pc:sldMkLst>
          <pc:docMk/>
          <pc:sldMk cId="564711433" sldId="272"/>
        </pc:sldMkLst>
        <pc:spChg chg="mod">
          <ac:chgData name="Anjali Dogra" userId="5e4b0f3dd115bdad" providerId="LiveId" clId="{151B14C7-5091-4687-A08F-FE6A91CDB6C7}" dt="2025-01-28T04:53:04.724" v="42"/>
          <ac:spMkLst>
            <pc:docMk/>
            <pc:sldMk cId="564711433" sldId="272"/>
            <ac:spMk id="2" creationId="{B3E537BE-8F9F-A455-AC93-48F11586BD01}"/>
          </ac:spMkLst>
        </pc:spChg>
        <pc:spChg chg="add mod">
          <ac:chgData name="Anjali Dogra" userId="5e4b0f3dd115bdad" providerId="LiveId" clId="{151B14C7-5091-4687-A08F-FE6A91CDB6C7}" dt="2025-01-28T05:01:17.268" v="56" actId="2711"/>
          <ac:spMkLst>
            <pc:docMk/>
            <pc:sldMk cId="564711433" sldId="272"/>
            <ac:spMk id="5" creationId="{90B04AF1-2F34-D263-52D4-B9AE4FB21FE3}"/>
          </ac:spMkLst>
        </pc:spChg>
        <pc:picChg chg="add mod">
          <ac:chgData name="Anjali Dogra" userId="5e4b0f3dd115bdad" providerId="LiveId" clId="{151B14C7-5091-4687-A08F-FE6A91CDB6C7}" dt="2025-01-28T04:53:45.730" v="47" actId="1076"/>
          <ac:picMkLst>
            <pc:docMk/>
            <pc:sldMk cId="564711433" sldId="272"/>
            <ac:picMk id="4" creationId="{9A29D672-6396-C067-1130-B350F85B99A6}"/>
          </ac:picMkLst>
        </pc:picChg>
      </pc:sldChg>
      <pc:sldChg chg="addSp delSp modSp new mod">
        <pc:chgData name="Anjali Dogra" userId="5e4b0f3dd115bdad" providerId="LiveId" clId="{151B14C7-5091-4687-A08F-FE6A91CDB6C7}" dt="2025-01-28T05:08:10.013" v="148" actId="20577"/>
        <pc:sldMkLst>
          <pc:docMk/>
          <pc:sldMk cId="3870812239" sldId="273"/>
        </pc:sldMkLst>
        <pc:spChg chg="mod">
          <ac:chgData name="Anjali Dogra" userId="5e4b0f3dd115bdad" providerId="LiveId" clId="{151B14C7-5091-4687-A08F-FE6A91CDB6C7}" dt="2025-01-28T05:07:56.964" v="143" actId="1076"/>
          <ac:spMkLst>
            <pc:docMk/>
            <pc:sldMk cId="3870812239" sldId="273"/>
            <ac:spMk id="2" creationId="{075B71BF-A6A7-DB4A-923A-8B42E8955505}"/>
          </ac:spMkLst>
        </pc:spChg>
        <pc:spChg chg="add">
          <ac:chgData name="Anjali Dogra" userId="5e4b0f3dd115bdad" providerId="LiveId" clId="{151B14C7-5091-4687-A08F-FE6A91CDB6C7}" dt="2025-01-28T05:04:23.918" v="97"/>
          <ac:spMkLst>
            <pc:docMk/>
            <pc:sldMk cId="3870812239" sldId="273"/>
            <ac:spMk id="3" creationId="{2405E57A-C112-C674-70DF-A84E55A57EF7}"/>
          </ac:spMkLst>
        </pc:spChg>
        <pc:spChg chg="add del mod">
          <ac:chgData name="Anjali Dogra" userId="5e4b0f3dd115bdad" providerId="LiveId" clId="{151B14C7-5091-4687-A08F-FE6A91CDB6C7}" dt="2025-01-28T05:05:31.225" v="125" actId="478"/>
          <ac:spMkLst>
            <pc:docMk/>
            <pc:sldMk cId="3870812239" sldId="273"/>
            <ac:spMk id="4" creationId="{5CA386F3-0D60-9D7E-FC46-E8E4BB73BAE1}"/>
          </ac:spMkLst>
        </pc:spChg>
        <pc:spChg chg="add">
          <ac:chgData name="Anjali Dogra" userId="5e4b0f3dd115bdad" providerId="LiveId" clId="{151B14C7-5091-4687-A08F-FE6A91CDB6C7}" dt="2025-01-28T05:04:31.490" v="99"/>
          <ac:spMkLst>
            <pc:docMk/>
            <pc:sldMk cId="3870812239" sldId="273"/>
            <ac:spMk id="5" creationId="{E4F9AD9C-F37D-92B7-D1F2-069C39CA68EF}"/>
          </ac:spMkLst>
        </pc:spChg>
        <pc:spChg chg="add del mod">
          <ac:chgData name="Anjali Dogra" userId="5e4b0f3dd115bdad" providerId="LiveId" clId="{151B14C7-5091-4687-A08F-FE6A91CDB6C7}" dt="2025-01-28T05:05:20.290" v="113"/>
          <ac:spMkLst>
            <pc:docMk/>
            <pc:sldMk cId="3870812239" sldId="273"/>
            <ac:spMk id="6" creationId="{5F7871B4-7C97-661A-B6CF-590BBC4484BF}"/>
          </ac:spMkLst>
        </pc:spChg>
        <pc:spChg chg="add">
          <ac:chgData name="Anjali Dogra" userId="5e4b0f3dd115bdad" providerId="LiveId" clId="{151B14C7-5091-4687-A08F-FE6A91CDB6C7}" dt="2025-01-28T05:05:03.928" v="107"/>
          <ac:spMkLst>
            <pc:docMk/>
            <pc:sldMk cId="3870812239" sldId="273"/>
            <ac:spMk id="7" creationId="{2EF2B2D0-5B88-6D50-58C7-1132A966FCF0}"/>
          </ac:spMkLst>
        </pc:spChg>
        <pc:spChg chg="add mod">
          <ac:chgData name="Anjali Dogra" userId="5e4b0f3dd115bdad" providerId="LiveId" clId="{151B14C7-5091-4687-A08F-FE6A91CDB6C7}" dt="2025-01-28T05:05:11.284" v="109"/>
          <ac:spMkLst>
            <pc:docMk/>
            <pc:sldMk cId="3870812239" sldId="273"/>
            <ac:spMk id="8" creationId="{F0E492B4-BF49-902E-59D3-A05556B55C98}"/>
          </ac:spMkLst>
        </pc:spChg>
        <pc:spChg chg="add">
          <ac:chgData name="Anjali Dogra" userId="5e4b0f3dd115bdad" providerId="LiveId" clId="{151B14C7-5091-4687-A08F-FE6A91CDB6C7}" dt="2025-01-28T05:05:24.121" v="118"/>
          <ac:spMkLst>
            <pc:docMk/>
            <pc:sldMk cId="3870812239" sldId="273"/>
            <ac:spMk id="9" creationId="{965E9DC4-6776-3864-902D-C8A82ECD0DD6}"/>
          </ac:spMkLst>
        </pc:spChg>
        <pc:spChg chg="add del mod">
          <ac:chgData name="Anjali Dogra" userId="5e4b0f3dd115bdad" providerId="LiveId" clId="{151B14C7-5091-4687-A08F-FE6A91CDB6C7}" dt="2025-01-28T05:07:45.302" v="140"/>
          <ac:spMkLst>
            <pc:docMk/>
            <pc:sldMk cId="3870812239" sldId="273"/>
            <ac:spMk id="10" creationId="{C05B33D2-55B1-8BF0-CE42-647F5499D5ED}"/>
          </ac:spMkLst>
        </pc:spChg>
        <pc:spChg chg="add mod">
          <ac:chgData name="Anjali Dogra" userId="5e4b0f3dd115bdad" providerId="LiveId" clId="{151B14C7-5091-4687-A08F-FE6A91CDB6C7}" dt="2025-01-28T05:08:10.013" v="148" actId="20577"/>
          <ac:spMkLst>
            <pc:docMk/>
            <pc:sldMk cId="3870812239" sldId="273"/>
            <ac:spMk id="11" creationId="{D21CE57C-C63A-A78F-215B-CC9C1DBDB241}"/>
          </ac:spMkLst>
        </pc:spChg>
      </pc:sldChg>
      <pc:sldChg chg="addSp modSp new mod">
        <pc:chgData name="Anjali Dogra" userId="5e4b0f3dd115bdad" providerId="LiveId" clId="{151B14C7-5091-4687-A08F-FE6A91CDB6C7}" dt="2025-01-28T05:16:46.950" v="313" actId="1076"/>
        <pc:sldMkLst>
          <pc:docMk/>
          <pc:sldMk cId="1421601946" sldId="274"/>
        </pc:sldMkLst>
        <pc:spChg chg="mod">
          <ac:chgData name="Anjali Dogra" userId="5e4b0f3dd115bdad" providerId="LiveId" clId="{151B14C7-5091-4687-A08F-FE6A91CDB6C7}" dt="2025-01-28T05:08:49.839" v="159" actId="20577"/>
          <ac:spMkLst>
            <pc:docMk/>
            <pc:sldMk cId="1421601946" sldId="274"/>
            <ac:spMk id="2" creationId="{23B6A1F9-34A0-F846-E5D1-54CD303F5ABA}"/>
          </ac:spMkLst>
        </pc:spChg>
        <pc:spChg chg="add mod">
          <ac:chgData name="Anjali Dogra" userId="5e4b0f3dd115bdad" providerId="LiveId" clId="{151B14C7-5091-4687-A08F-FE6A91CDB6C7}" dt="2025-01-28T05:14:45.913" v="308" actId="207"/>
          <ac:spMkLst>
            <pc:docMk/>
            <pc:sldMk cId="1421601946" sldId="274"/>
            <ac:spMk id="4" creationId="{C858E9C3-DB34-1AF8-9B10-0E2656C1EA1B}"/>
          </ac:spMkLst>
        </pc:spChg>
        <pc:spChg chg="add mod">
          <ac:chgData name="Anjali Dogra" userId="5e4b0f3dd115bdad" providerId="LiveId" clId="{151B14C7-5091-4687-A08F-FE6A91CDB6C7}" dt="2025-01-28T05:14:54.364" v="309" actId="14100"/>
          <ac:spMkLst>
            <pc:docMk/>
            <pc:sldMk cId="1421601946" sldId="274"/>
            <ac:spMk id="6" creationId="{199B6880-701E-C9B8-EA68-C4448601B85D}"/>
          </ac:spMkLst>
        </pc:spChg>
        <pc:picChg chg="add mod">
          <ac:chgData name="Anjali Dogra" userId="5e4b0f3dd115bdad" providerId="LiveId" clId="{151B14C7-5091-4687-A08F-FE6A91CDB6C7}" dt="2025-01-28T05:16:46.950" v="313" actId="1076"/>
          <ac:picMkLst>
            <pc:docMk/>
            <pc:sldMk cId="1421601946" sldId="274"/>
            <ac:picMk id="8" creationId="{5857634D-3B39-D2C3-882E-123CEFAA72C0}"/>
          </ac:picMkLst>
        </pc:picChg>
      </pc:sldChg>
      <pc:sldChg chg="addSp delSp modSp new mod modClrScheme chgLayout">
        <pc:chgData name="Anjali Dogra" userId="5e4b0f3dd115bdad" providerId="LiveId" clId="{151B14C7-5091-4687-A08F-FE6A91CDB6C7}" dt="2025-01-28T05:20:23.037" v="332" actId="1076"/>
        <pc:sldMkLst>
          <pc:docMk/>
          <pc:sldMk cId="2233354240" sldId="275"/>
        </pc:sldMkLst>
        <pc:spChg chg="del">
          <ac:chgData name="Anjali Dogra" userId="5e4b0f3dd115bdad" providerId="LiveId" clId="{151B14C7-5091-4687-A08F-FE6A91CDB6C7}" dt="2025-01-28T05:18:05.008" v="315" actId="700"/>
          <ac:spMkLst>
            <pc:docMk/>
            <pc:sldMk cId="2233354240" sldId="275"/>
            <ac:spMk id="2" creationId="{7C36932E-E974-C092-E3DE-E1D8CFFCF142}"/>
          </ac:spMkLst>
        </pc:spChg>
        <pc:picChg chg="add del mod">
          <ac:chgData name="Anjali Dogra" userId="5e4b0f3dd115bdad" providerId="LiveId" clId="{151B14C7-5091-4687-A08F-FE6A91CDB6C7}" dt="2025-01-28T05:18:36.555" v="317" actId="478"/>
          <ac:picMkLst>
            <pc:docMk/>
            <pc:sldMk cId="2233354240" sldId="275"/>
            <ac:picMk id="4" creationId="{A9144F10-2744-0BB5-7058-D2E21F90CC16}"/>
          </ac:picMkLst>
        </pc:picChg>
        <pc:picChg chg="add mod">
          <ac:chgData name="Anjali Dogra" userId="5e4b0f3dd115bdad" providerId="LiveId" clId="{151B14C7-5091-4687-A08F-FE6A91CDB6C7}" dt="2025-01-28T05:20:23.037" v="332" actId="1076"/>
          <ac:picMkLst>
            <pc:docMk/>
            <pc:sldMk cId="2233354240" sldId="275"/>
            <ac:picMk id="6" creationId="{DC12D322-97CE-28CB-CDE8-C41EA46EE4CF}"/>
          </ac:picMkLst>
        </pc:picChg>
      </pc:sldChg>
      <pc:sldChg chg="addSp delSp modSp new mod modClrScheme chgLayout">
        <pc:chgData name="Anjali Dogra" userId="5e4b0f3dd115bdad" providerId="LiveId" clId="{151B14C7-5091-4687-A08F-FE6A91CDB6C7}" dt="2025-01-28T07:04:08.234" v="346" actId="255"/>
        <pc:sldMkLst>
          <pc:docMk/>
          <pc:sldMk cId="3899404801" sldId="276"/>
        </pc:sldMkLst>
        <pc:spChg chg="add mod ord">
          <ac:chgData name="Anjali Dogra" userId="5e4b0f3dd115bdad" providerId="LiveId" clId="{151B14C7-5091-4687-A08F-FE6A91CDB6C7}" dt="2025-01-28T07:04:08.234" v="346" actId="255"/>
          <ac:spMkLst>
            <pc:docMk/>
            <pc:sldMk cId="3899404801" sldId="276"/>
            <ac:spMk id="2" creationId="{1EEEBD83-850F-CD14-02E2-8E8FEF3F0056}"/>
          </ac:spMkLst>
        </pc:spChg>
        <pc:spChg chg="add del mod ord">
          <ac:chgData name="Anjali Dogra" userId="5e4b0f3dd115bdad" providerId="LiveId" clId="{151B14C7-5091-4687-A08F-FE6A91CDB6C7}" dt="2025-01-28T07:03:58.399" v="345" actId="700"/>
          <ac:spMkLst>
            <pc:docMk/>
            <pc:sldMk cId="3899404801" sldId="276"/>
            <ac:spMk id="3" creationId="{086FD921-A6E2-7217-B11E-700573F9C59D}"/>
          </ac:spMkLst>
        </pc:spChg>
        <pc:spChg chg="add mod ord">
          <ac:chgData name="Anjali Dogra" userId="5e4b0f3dd115bdad" providerId="LiveId" clId="{151B14C7-5091-4687-A08F-FE6A91CDB6C7}" dt="2025-01-28T07:03:58.399" v="345" actId="700"/>
          <ac:spMkLst>
            <pc:docMk/>
            <pc:sldMk cId="3899404801" sldId="276"/>
            <ac:spMk id="4" creationId="{568723EF-4CDD-4F36-9A5D-19BD27A82234}"/>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06CE89F-8612-46BC-BAF7-63A1B70AD795}" type="datetimeFigureOut">
              <a:rPr lang="en-IN" smtClean="0"/>
              <a:t>28-01-2025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673EDA6-C90E-40FD-AA0C-0CF93FA6C45B}" type="slidenum">
              <a:rPr lang="en-IN" smtClean="0"/>
              <a:t>‹#›</a:t>
            </a:fld>
            <a:endParaRPr lang="en-IN"/>
          </a:p>
        </p:txBody>
      </p:sp>
    </p:spTree>
    <p:extLst>
      <p:ext uri="{BB962C8B-B14F-4D97-AF65-F5344CB8AC3E}">
        <p14:creationId xmlns:p14="http://schemas.microsoft.com/office/powerpoint/2010/main" val="131527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6CE89F-8612-46BC-BAF7-63A1B70AD795}" type="datetimeFigureOut">
              <a:rPr lang="en-IN" smtClean="0"/>
              <a:t>28-01-2025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673EDA6-C90E-40FD-AA0C-0CF93FA6C45B}" type="slidenum">
              <a:rPr lang="en-IN" smtClean="0"/>
              <a:t>‹#›</a:t>
            </a:fld>
            <a:endParaRPr lang="en-IN"/>
          </a:p>
        </p:txBody>
      </p:sp>
    </p:spTree>
    <p:extLst>
      <p:ext uri="{BB962C8B-B14F-4D97-AF65-F5344CB8AC3E}">
        <p14:creationId xmlns:p14="http://schemas.microsoft.com/office/powerpoint/2010/main" val="903967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06CE89F-8612-46BC-BAF7-63A1B70AD795}"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73EDA6-C90E-40FD-AA0C-0CF93FA6C45B}" type="slidenum">
              <a:rPr lang="en-IN" smtClean="0"/>
              <a:t>‹#›</a:t>
            </a:fld>
            <a:endParaRPr lang="en-IN"/>
          </a:p>
        </p:txBody>
      </p:sp>
    </p:spTree>
    <p:extLst>
      <p:ext uri="{BB962C8B-B14F-4D97-AF65-F5344CB8AC3E}">
        <p14:creationId xmlns:p14="http://schemas.microsoft.com/office/powerpoint/2010/main" val="2556300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06CE89F-8612-46BC-BAF7-63A1B70AD795}"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73EDA6-C90E-40FD-AA0C-0CF93FA6C45B}" type="slidenum">
              <a:rPr lang="en-IN" smtClean="0"/>
              <a:t>‹#›</a:t>
            </a:fld>
            <a:endParaRPr lang="en-IN"/>
          </a:p>
        </p:txBody>
      </p:sp>
    </p:spTree>
    <p:extLst>
      <p:ext uri="{BB962C8B-B14F-4D97-AF65-F5344CB8AC3E}">
        <p14:creationId xmlns:p14="http://schemas.microsoft.com/office/powerpoint/2010/main" val="44977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CE89F-8612-46BC-BAF7-63A1B70AD795}"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73EDA6-C90E-40FD-AA0C-0CF93FA6C45B}" type="slidenum">
              <a:rPr lang="en-IN" smtClean="0"/>
              <a:t>‹#›</a:t>
            </a:fld>
            <a:endParaRPr lang="en-IN"/>
          </a:p>
        </p:txBody>
      </p:sp>
    </p:spTree>
    <p:extLst>
      <p:ext uri="{BB962C8B-B14F-4D97-AF65-F5344CB8AC3E}">
        <p14:creationId xmlns:p14="http://schemas.microsoft.com/office/powerpoint/2010/main" val="167465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06CE89F-8612-46BC-BAF7-63A1B70AD795}" type="datetimeFigureOut">
              <a:rPr lang="en-IN" smtClean="0"/>
              <a:t>28-01-2025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73EDA6-C90E-40FD-AA0C-0CF93FA6C45B}" type="slidenum">
              <a:rPr lang="en-IN" smtClean="0"/>
              <a:t>‹#›</a:t>
            </a:fld>
            <a:endParaRPr lang="en-IN"/>
          </a:p>
        </p:txBody>
      </p:sp>
    </p:spTree>
    <p:extLst>
      <p:ext uri="{BB962C8B-B14F-4D97-AF65-F5344CB8AC3E}">
        <p14:creationId xmlns:p14="http://schemas.microsoft.com/office/powerpoint/2010/main" val="3634077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06CE89F-8612-46BC-BAF7-63A1B70AD795}" type="datetimeFigureOut">
              <a:rPr lang="en-IN" smtClean="0"/>
              <a:t>28-01-2025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2673EDA6-C90E-40FD-AA0C-0CF93FA6C45B}" type="slidenum">
              <a:rPr lang="en-IN" smtClean="0"/>
              <a:t>‹#›</a:t>
            </a:fld>
            <a:endParaRPr lang="en-IN"/>
          </a:p>
        </p:txBody>
      </p:sp>
    </p:spTree>
    <p:extLst>
      <p:ext uri="{BB962C8B-B14F-4D97-AF65-F5344CB8AC3E}">
        <p14:creationId xmlns:p14="http://schemas.microsoft.com/office/powerpoint/2010/main" val="1899377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06CE89F-8612-46BC-BAF7-63A1B70AD795}"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3EDA6-C90E-40FD-AA0C-0CF93FA6C45B}" type="slidenum">
              <a:rPr lang="en-IN" smtClean="0"/>
              <a:t>‹#›</a:t>
            </a:fld>
            <a:endParaRPr lang="en-IN"/>
          </a:p>
        </p:txBody>
      </p:sp>
    </p:spTree>
    <p:extLst>
      <p:ext uri="{BB962C8B-B14F-4D97-AF65-F5344CB8AC3E}">
        <p14:creationId xmlns:p14="http://schemas.microsoft.com/office/powerpoint/2010/main" val="3801145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06CE89F-8612-46BC-BAF7-63A1B70AD795}"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73EDA6-C90E-40FD-AA0C-0CF93FA6C45B}" type="slidenum">
              <a:rPr lang="en-IN" smtClean="0"/>
              <a:t>‹#›</a:t>
            </a:fld>
            <a:endParaRPr lang="en-IN"/>
          </a:p>
        </p:txBody>
      </p:sp>
    </p:spTree>
    <p:extLst>
      <p:ext uri="{BB962C8B-B14F-4D97-AF65-F5344CB8AC3E}">
        <p14:creationId xmlns:p14="http://schemas.microsoft.com/office/powerpoint/2010/main" val="3591993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6CE89F-8612-46BC-BAF7-63A1B70AD795}"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73EDA6-C90E-40FD-AA0C-0CF93FA6C45B}" type="slidenum">
              <a:rPr lang="en-IN" smtClean="0"/>
              <a:t>‹#›</a:t>
            </a:fld>
            <a:endParaRPr lang="en-IN"/>
          </a:p>
        </p:txBody>
      </p:sp>
    </p:spTree>
    <p:extLst>
      <p:ext uri="{BB962C8B-B14F-4D97-AF65-F5344CB8AC3E}">
        <p14:creationId xmlns:p14="http://schemas.microsoft.com/office/powerpoint/2010/main" val="205899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6CE89F-8612-46BC-BAF7-63A1B70AD795}"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73EDA6-C90E-40FD-AA0C-0CF93FA6C45B}" type="slidenum">
              <a:rPr lang="en-IN" smtClean="0"/>
              <a:t>‹#›</a:t>
            </a:fld>
            <a:endParaRPr lang="en-IN"/>
          </a:p>
        </p:txBody>
      </p:sp>
    </p:spTree>
    <p:extLst>
      <p:ext uri="{BB962C8B-B14F-4D97-AF65-F5344CB8AC3E}">
        <p14:creationId xmlns:p14="http://schemas.microsoft.com/office/powerpoint/2010/main" val="3665794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6CE89F-8612-46BC-BAF7-63A1B70AD795}" type="datetimeFigureOut">
              <a:rPr lang="en-IN" smtClean="0"/>
              <a:t>28-01-2025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73EDA6-C90E-40FD-AA0C-0CF93FA6C45B}" type="slidenum">
              <a:rPr lang="en-IN" smtClean="0"/>
              <a:t>‹#›</a:t>
            </a:fld>
            <a:endParaRPr lang="en-IN"/>
          </a:p>
        </p:txBody>
      </p:sp>
    </p:spTree>
    <p:extLst>
      <p:ext uri="{BB962C8B-B14F-4D97-AF65-F5344CB8AC3E}">
        <p14:creationId xmlns:p14="http://schemas.microsoft.com/office/powerpoint/2010/main" val="3274810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6CE89F-8612-46BC-BAF7-63A1B70AD795}" type="datetimeFigureOut">
              <a:rPr lang="en-IN" smtClean="0"/>
              <a:t>28-01-2025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73EDA6-C90E-40FD-AA0C-0CF93FA6C45B}" type="slidenum">
              <a:rPr lang="en-IN" smtClean="0"/>
              <a:t>‹#›</a:t>
            </a:fld>
            <a:endParaRPr lang="en-IN"/>
          </a:p>
        </p:txBody>
      </p:sp>
    </p:spTree>
    <p:extLst>
      <p:ext uri="{BB962C8B-B14F-4D97-AF65-F5344CB8AC3E}">
        <p14:creationId xmlns:p14="http://schemas.microsoft.com/office/powerpoint/2010/main" val="1413416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6CE89F-8612-46BC-BAF7-63A1B70AD795}" type="datetimeFigureOut">
              <a:rPr lang="en-IN" smtClean="0"/>
              <a:t>28-01-2025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73EDA6-C90E-40FD-AA0C-0CF93FA6C45B}" type="slidenum">
              <a:rPr lang="en-IN" smtClean="0"/>
              <a:t>‹#›</a:t>
            </a:fld>
            <a:endParaRPr lang="en-IN"/>
          </a:p>
        </p:txBody>
      </p:sp>
    </p:spTree>
    <p:extLst>
      <p:ext uri="{BB962C8B-B14F-4D97-AF65-F5344CB8AC3E}">
        <p14:creationId xmlns:p14="http://schemas.microsoft.com/office/powerpoint/2010/main" val="372605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6CE89F-8612-46BC-BAF7-63A1B70AD795}" type="datetimeFigureOut">
              <a:rPr lang="en-IN" smtClean="0"/>
              <a:t>28-01-2025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673EDA6-C90E-40FD-AA0C-0CF93FA6C45B}" type="slidenum">
              <a:rPr lang="en-IN" smtClean="0"/>
              <a:t>‹#›</a:t>
            </a:fld>
            <a:endParaRPr lang="en-IN"/>
          </a:p>
        </p:txBody>
      </p:sp>
    </p:spTree>
    <p:extLst>
      <p:ext uri="{BB962C8B-B14F-4D97-AF65-F5344CB8AC3E}">
        <p14:creationId xmlns:p14="http://schemas.microsoft.com/office/powerpoint/2010/main" val="1568566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6CE89F-8612-46BC-BAF7-63A1B70AD795}" type="datetimeFigureOut">
              <a:rPr lang="en-IN" smtClean="0"/>
              <a:t>28-01-2025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673EDA6-C90E-40FD-AA0C-0CF93FA6C45B}" type="slidenum">
              <a:rPr lang="en-IN" smtClean="0"/>
              <a:t>‹#›</a:t>
            </a:fld>
            <a:endParaRPr lang="en-IN"/>
          </a:p>
        </p:txBody>
      </p:sp>
    </p:spTree>
    <p:extLst>
      <p:ext uri="{BB962C8B-B14F-4D97-AF65-F5344CB8AC3E}">
        <p14:creationId xmlns:p14="http://schemas.microsoft.com/office/powerpoint/2010/main" val="787325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6CE89F-8612-46BC-BAF7-63A1B70AD795}" type="datetimeFigureOut">
              <a:rPr lang="en-IN" smtClean="0"/>
              <a:t>28-01-2025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673EDA6-C90E-40FD-AA0C-0CF93FA6C45B}" type="slidenum">
              <a:rPr lang="en-IN" smtClean="0"/>
              <a:t>‹#›</a:t>
            </a:fld>
            <a:endParaRPr lang="en-IN"/>
          </a:p>
        </p:txBody>
      </p:sp>
    </p:spTree>
    <p:extLst>
      <p:ext uri="{BB962C8B-B14F-4D97-AF65-F5344CB8AC3E}">
        <p14:creationId xmlns:p14="http://schemas.microsoft.com/office/powerpoint/2010/main" val="1580721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06CE89F-8612-46BC-BAF7-63A1B70AD795}" type="datetimeFigureOut">
              <a:rPr lang="en-IN" smtClean="0"/>
              <a:t>28-01-2025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673EDA6-C90E-40FD-AA0C-0CF93FA6C45B}" type="slidenum">
              <a:rPr lang="en-IN" smtClean="0"/>
              <a:t>‹#›</a:t>
            </a:fld>
            <a:endParaRPr lang="en-IN"/>
          </a:p>
        </p:txBody>
      </p:sp>
    </p:spTree>
    <p:extLst>
      <p:ext uri="{BB962C8B-B14F-4D97-AF65-F5344CB8AC3E}">
        <p14:creationId xmlns:p14="http://schemas.microsoft.com/office/powerpoint/2010/main" val="34835000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luginsxbmc.com/2019/07/apk-google-play-store.html"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hyperlink" Target="https://pixabay.com/fr/instagram-symbole-logo-photo-1581266/" TargetMode="External"/><Relationship Id="rId13" Type="http://schemas.openxmlformats.org/officeDocument/2006/relationships/image" Target="../media/image11.png"/><Relationship Id="rId18" Type="http://schemas.openxmlformats.org/officeDocument/2006/relationships/hyperlink" Target="https://0fajarpurnama0.github.io/academic/2020/12/29/experience-writing-research-plan" TargetMode="External"/><Relationship Id="rId3" Type="http://schemas.openxmlformats.org/officeDocument/2006/relationships/image" Target="../media/image6.png"/><Relationship Id="rId7" Type="http://schemas.openxmlformats.org/officeDocument/2006/relationships/image" Target="../media/image8.jpg"/><Relationship Id="rId12" Type="http://schemas.openxmlformats.org/officeDocument/2006/relationships/hyperlink" Target="https://es.wikipedia.org/wiki/WhatsApp" TargetMode="External"/><Relationship Id="rId17" Type="http://schemas.openxmlformats.org/officeDocument/2006/relationships/image" Target="../media/image13.png"/><Relationship Id="rId2" Type="http://schemas.openxmlformats.org/officeDocument/2006/relationships/image" Target="../media/image5.png"/><Relationship Id="rId16" Type="http://schemas.openxmlformats.org/officeDocument/2006/relationships/hyperlink" Target="https://aplicacioneslibreuso.blogspot.com/2017/02/medir-areas-con-page-ruler-de-chrome.html" TargetMode="External"/><Relationship Id="rId1" Type="http://schemas.openxmlformats.org/officeDocument/2006/relationships/slideLayout" Target="../slideLayouts/slideLayout6.xml"/><Relationship Id="rId6" Type="http://schemas.openxmlformats.org/officeDocument/2006/relationships/hyperlink" Target="https://androidtr.es/2017/07/11/descargar-todas-las-fotos-videos-google-fotos-tutorial/" TargetMode="External"/><Relationship Id="rId11" Type="http://schemas.openxmlformats.org/officeDocument/2006/relationships/image" Target="../media/image10.png"/><Relationship Id="rId5" Type="http://schemas.openxmlformats.org/officeDocument/2006/relationships/image" Target="../media/image7.jpg"/><Relationship Id="rId15" Type="http://schemas.openxmlformats.org/officeDocument/2006/relationships/image" Target="../media/image12.jpg"/><Relationship Id="rId10" Type="http://schemas.openxmlformats.org/officeDocument/2006/relationships/hyperlink" Target="https://zh-yue.wikipedia.org/wiki/Google" TargetMode="External"/><Relationship Id="rId4" Type="http://schemas.openxmlformats.org/officeDocument/2006/relationships/hyperlink" Target="https://android4stores.blogspot.com/2015/06/subway-surfers-v1400-apk-mod.html" TargetMode="External"/><Relationship Id="rId9" Type="http://schemas.openxmlformats.org/officeDocument/2006/relationships/image" Target="../media/image9.png"/><Relationship Id="rId14" Type="http://schemas.openxmlformats.org/officeDocument/2006/relationships/hyperlink" Target="https://freepngimg.com/png/66848-logo-google-drive-docs-hq-image-free-png"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algoentremanos.com/candy-crush-saga-trucos-para-superar-el-nivel-56/" TargetMode="External"/><Relationship Id="rId13"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7.jpg"/><Relationship Id="rId12" Type="http://schemas.openxmlformats.org/officeDocument/2006/relationships/hyperlink" Target="https://freepngimg.com/png/27799-clash-of-clans-transparent" TargetMode="External"/><Relationship Id="rId2" Type="http://schemas.openxmlformats.org/officeDocument/2006/relationships/image" Target="../media/image14.png"/><Relationship Id="rId16" Type="http://schemas.openxmlformats.org/officeDocument/2006/relationships/hyperlink" Target="https://www.deviantart.com/vertexarray/art/Roblox-3D-Logo-2017-656730257" TargetMode="External"/><Relationship Id="rId1" Type="http://schemas.openxmlformats.org/officeDocument/2006/relationships/slideLayout" Target="../slideLayouts/slideLayout6.xml"/><Relationship Id="rId6" Type="http://schemas.openxmlformats.org/officeDocument/2006/relationships/hyperlink" Target="https://freepngimg.com/png/92845-head-eye-my-angela-talking-tom" TargetMode="External"/><Relationship Id="rId11" Type="http://schemas.openxmlformats.org/officeDocument/2006/relationships/image" Target="../media/image19.png"/><Relationship Id="rId5" Type="http://schemas.openxmlformats.org/officeDocument/2006/relationships/image" Target="../media/image16.png"/><Relationship Id="rId15" Type="http://schemas.openxmlformats.org/officeDocument/2006/relationships/image" Target="../media/image21.png"/><Relationship Id="rId10" Type="http://schemas.openxmlformats.org/officeDocument/2006/relationships/hyperlink" Target="https://blog.roboforex.com/blog/2021/07/27/ipo-of-duolingo-inc-a-new-level-of-learning-foreign-languages/" TargetMode="External"/><Relationship Id="rId4" Type="http://schemas.openxmlformats.org/officeDocument/2006/relationships/hyperlink" Target="https://rebelem.com/google-play-logo-2/" TargetMode="External"/><Relationship Id="rId9" Type="http://schemas.openxmlformats.org/officeDocument/2006/relationships/image" Target="../media/image18.jpg"/><Relationship Id="rId14" Type="http://schemas.openxmlformats.org/officeDocument/2006/relationships/hyperlink" Target="https://zh.moegirl.org.cn/%E6%84%A4%E6%80%92%E7%9A%84%E5%B0%8F%E9%B8%9F"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www.rawpixel.com/image/380207/aerial-view-business-data-analysis-graph" TargetMode="External"/><Relationship Id="rId2" Type="http://schemas.openxmlformats.org/officeDocument/2006/relationships/image" Target="../media/image26.1"/><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rawpixel.com/image/517813/free-illustration-vector-coming-soon-opening-soon-announcement" TargetMode="External"/><Relationship Id="rId2" Type="http://schemas.openxmlformats.org/officeDocument/2006/relationships/image" Target="../media/image27.1"/><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EB4A8-843C-A6A1-C467-E367280DDD82}"/>
              </a:ext>
            </a:extLst>
          </p:cNvPr>
          <p:cNvSpPr>
            <a:spLocks noGrp="1"/>
          </p:cNvSpPr>
          <p:nvPr>
            <p:ph type="ctrTitle"/>
          </p:nvPr>
        </p:nvSpPr>
        <p:spPr>
          <a:xfrm>
            <a:off x="1154955" y="2080620"/>
            <a:ext cx="8825658" cy="2677648"/>
          </a:xfrm>
        </p:spPr>
        <p:txBody>
          <a:bodyPr/>
          <a:lstStyle/>
          <a:p>
            <a:r>
              <a:rPr lang="en-IN" dirty="0"/>
              <a:t>Capstone Project</a:t>
            </a:r>
          </a:p>
        </p:txBody>
      </p:sp>
      <p:sp>
        <p:nvSpPr>
          <p:cNvPr id="3" name="Subtitle 2">
            <a:extLst>
              <a:ext uri="{FF2B5EF4-FFF2-40B4-BE49-F238E27FC236}">
                <a16:creationId xmlns:a16="http://schemas.microsoft.com/office/drawing/2014/main" id="{6D5A10AA-C9B3-7D41-7926-8C962CADAD4D}"/>
              </a:ext>
            </a:extLst>
          </p:cNvPr>
          <p:cNvSpPr>
            <a:spLocks noGrp="1"/>
          </p:cNvSpPr>
          <p:nvPr>
            <p:ph type="subTitle" idx="1"/>
          </p:nvPr>
        </p:nvSpPr>
        <p:spPr/>
        <p:txBody>
          <a:bodyPr/>
          <a:lstStyle/>
          <a:p>
            <a:r>
              <a:rPr lang="en-US" sz="1800" b="1" i="0" dirty="0">
                <a:solidFill>
                  <a:schemeClr val="bg1"/>
                </a:solidFill>
                <a:effectLst/>
                <a:latin typeface="+mn-lt"/>
              </a:rPr>
              <a:t>Google Play Store Data Analysis</a:t>
            </a:r>
          </a:p>
          <a:p>
            <a:endParaRPr lang="en-IN" dirty="0"/>
          </a:p>
        </p:txBody>
      </p:sp>
      <p:pic>
        <p:nvPicPr>
          <p:cNvPr id="9" name="Picture 8">
            <a:extLst>
              <a:ext uri="{FF2B5EF4-FFF2-40B4-BE49-F238E27FC236}">
                <a16:creationId xmlns:a16="http://schemas.microsoft.com/office/drawing/2014/main" id="{66E0CB2C-ACDE-E24A-DDF3-193238EF1FD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016728" y="927099"/>
            <a:ext cx="2961454" cy="2677648"/>
          </a:xfrm>
          <a:prstGeom prst="rect">
            <a:avLst/>
          </a:prstGeom>
        </p:spPr>
      </p:pic>
    </p:spTree>
    <p:extLst>
      <p:ext uri="{BB962C8B-B14F-4D97-AF65-F5344CB8AC3E}">
        <p14:creationId xmlns:p14="http://schemas.microsoft.com/office/powerpoint/2010/main" val="1696569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A93B-C7F7-212D-E7B3-7E74867A7F69}"/>
              </a:ext>
            </a:extLst>
          </p:cNvPr>
          <p:cNvSpPr>
            <a:spLocks noGrp="1"/>
          </p:cNvSpPr>
          <p:nvPr>
            <p:ph type="title"/>
          </p:nvPr>
        </p:nvSpPr>
        <p:spPr/>
        <p:txBody>
          <a:bodyPr>
            <a:noAutofit/>
          </a:bodyPr>
          <a:lstStyle/>
          <a:p>
            <a:r>
              <a:rPr lang="en-US" sz="3200" b="1" dirty="0">
                <a:solidFill>
                  <a:schemeClr val="bg1"/>
                </a:solidFill>
              </a:rPr>
              <a:t>Top 10 Categories having Highest rating</a:t>
            </a:r>
            <a:br>
              <a:rPr lang="en-IN" sz="2400" b="1" dirty="0">
                <a:solidFill>
                  <a:schemeClr val="tx1"/>
                </a:solidFill>
              </a:rPr>
            </a:br>
            <a:endParaRPr lang="en-IN" sz="2400" dirty="0"/>
          </a:p>
        </p:txBody>
      </p:sp>
      <p:sp>
        <p:nvSpPr>
          <p:cNvPr id="3" name="Picture Placeholder 2">
            <a:extLst>
              <a:ext uri="{FF2B5EF4-FFF2-40B4-BE49-F238E27FC236}">
                <a16:creationId xmlns:a16="http://schemas.microsoft.com/office/drawing/2014/main" id="{528A2DE5-8522-CB5F-89A5-912366DEA9F6}"/>
              </a:ext>
            </a:extLst>
          </p:cNvPr>
          <p:cNvSpPr>
            <a:spLocks noGrp="1"/>
          </p:cNvSpPr>
          <p:nvPr>
            <p:ph type="pic" idx="1"/>
          </p:nvPr>
        </p:nvSpPr>
        <p:spPr/>
      </p:sp>
      <p:sp>
        <p:nvSpPr>
          <p:cNvPr id="4" name="Text Placeholder 3">
            <a:extLst>
              <a:ext uri="{FF2B5EF4-FFF2-40B4-BE49-F238E27FC236}">
                <a16:creationId xmlns:a16="http://schemas.microsoft.com/office/drawing/2014/main" id="{D0C0B3BF-6976-0125-275E-F43F82259286}"/>
              </a:ext>
            </a:extLst>
          </p:cNvPr>
          <p:cNvSpPr>
            <a:spLocks noGrp="1"/>
          </p:cNvSpPr>
          <p:nvPr>
            <p:ph type="body" sz="half" idx="2"/>
          </p:nvPr>
        </p:nvSpPr>
        <p:spPr/>
        <p:txBody>
          <a:bodyPr/>
          <a:lstStyle/>
          <a:p>
            <a:r>
              <a:rPr lang="en-IN" dirty="0"/>
              <a:t>‘Education’, ‘Art and Design’ and ‘Events’ have highest rating. </a:t>
            </a:r>
          </a:p>
        </p:txBody>
      </p:sp>
      <p:pic>
        <p:nvPicPr>
          <p:cNvPr id="6" name="Picture 5">
            <a:extLst>
              <a:ext uri="{FF2B5EF4-FFF2-40B4-BE49-F238E27FC236}">
                <a16:creationId xmlns:a16="http://schemas.microsoft.com/office/drawing/2014/main" id="{DC0CACA0-ECF1-B63E-602E-46BC63F70877}"/>
              </a:ext>
            </a:extLst>
          </p:cNvPr>
          <p:cNvPicPr>
            <a:picLocks noChangeAspect="1"/>
          </p:cNvPicPr>
          <p:nvPr/>
        </p:nvPicPr>
        <p:blipFill>
          <a:blip r:embed="rId2"/>
          <a:stretch>
            <a:fillRect/>
          </a:stretch>
        </p:blipFill>
        <p:spPr>
          <a:xfrm>
            <a:off x="6454737" y="572501"/>
            <a:ext cx="4026996" cy="5712998"/>
          </a:xfrm>
          <a:prstGeom prst="rect">
            <a:avLst/>
          </a:prstGeom>
        </p:spPr>
      </p:pic>
    </p:spTree>
    <p:extLst>
      <p:ext uri="{BB962C8B-B14F-4D97-AF65-F5344CB8AC3E}">
        <p14:creationId xmlns:p14="http://schemas.microsoft.com/office/powerpoint/2010/main" val="3269882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6ECED4-520A-2A70-BA4D-3D5B4586081A}"/>
              </a:ext>
            </a:extLst>
          </p:cNvPr>
          <p:cNvSpPr>
            <a:spLocks noGrp="1"/>
          </p:cNvSpPr>
          <p:nvPr>
            <p:ph type="title"/>
          </p:nvPr>
        </p:nvSpPr>
        <p:spPr/>
        <p:txBody>
          <a:bodyPr>
            <a:normAutofit fontScale="90000"/>
          </a:bodyPr>
          <a:lstStyle/>
          <a:p>
            <a:r>
              <a:rPr lang="en-US" b="0" i="0" dirty="0">
                <a:solidFill>
                  <a:srgbClr val="E3E3E3"/>
                </a:solidFill>
                <a:effectLst/>
                <a:latin typeface="Roboto" panose="02000000000000000000" pitchFamily="2" charset="0"/>
              </a:rPr>
              <a:t>Number of Application in terms of Category</a:t>
            </a:r>
            <a:br>
              <a:rPr lang="en-US" b="0" i="0" dirty="0">
                <a:solidFill>
                  <a:srgbClr val="E3E3E3"/>
                </a:solidFill>
                <a:effectLst/>
                <a:latin typeface="Roboto" panose="02000000000000000000" pitchFamily="2" charset="0"/>
              </a:rPr>
            </a:br>
            <a:endParaRPr lang="en-IN" dirty="0"/>
          </a:p>
        </p:txBody>
      </p:sp>
      <p:pic>
        <p:nvPicPr>
          <p:cNvPr id="12" name="Picture 11">
            <a:extLst>
              <a:ext uri="{FF2B5EF4-FFF2-40B4-BE49-F238E27FC236}">
                <a16:creationId xmlns:a16="http://schemas.microsoft.com/office/drawing/2014/main" id="{EEB1339F-A837-ED21-EB0A-2C7397654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6861" y="2285992"/>
            <a:ext cx="6034872" cy="4058681"/>
          </a:xfrm>
          <a:prstGeom prst="rect">
            <a:avLst/>
          </a:prstGeom>
        </p:spPr>
      </p:pic>
      <p:sp>
        <p:nvSpPr>
          <p:cNvPr id="13" name="TextBox 12">
            <a:extLst>
              <a:ext uri="{FF2B5EF4-FFF2-40B4-BE49-F238E27FC236}">
                <a16:creationId xmlns:a16="http://schemas.microsoft.com/office/drawing/2014/main" id="{A1AC67F2-BFAF-B791-ABBC-B28A1342FD85}"/>
              </a:ext>
            </a:extLst>
          </p:cNvPr>
          <p:cNvSpPr txBox="1"/>
          <p:nvPr/>
        </p:nvSpPr>
        <p:spPr>
          <a:xfrm>
            <a:off x="550333" y="2810933"/>
            <a:ext cx="4250267" cy="1754326"/>
          </a:xfrm>
          <a:prstGeom prst="rect">
            <a:avLst/>
          </a:prstGeom>
          <a:noFill/>
        </p:spPr>
        <p:txBody>
          <a:bodyPr wrap="square" rtlCol="0">
            <a:spAutoFit/>
          </a:bodyPr>
          <a:lstStyle/>
          <a:p>
            <a:pPr algn="just">
              <a:lnSpc>
                <a:spcPct val="100000"/>
              </a:lnSpc>
              <a:spcBef>
                <a:spcPts val="95"/>
              </a:spcBef>
            </a:pPr>
            <a:r>
              <a:rPr lang="en-US" sz="1800" b="1" dirty="0">
                <a:solidFill>
                  <a:srgbClr val="124F5C"/>
                </a:solidFill>
                <a:latin typeface="Verdana" panose="020B0604030504040204" pitchFamily="34" charset="0"/>
                <a:ea typeface="Verdana" panose="020B0604030504040204" pitchFamily="34" charset="0"/>
                <a:cs typeface="Calibri" panose="020F0502020204030204" pitchFamily="34" charset="0"/>
              </a:rPr>
              <a:t>Family</a:t>
            </a:r>
            <a:r>
              <a:rPr lang="en-US" sz="1800" b="1" spc="60" dirty="0">
                <a:solidFill>
                  <a:srgbClr val="124F5C"/>
                </a:solidFill>
                <a:latin typeface="Verdana" panose="020B0604030504040204" pitchFamily="34" charset="0"/>
                <a:ea typeface="Verdana" panose="020B0604030504040204" pitchFamily="34" charset="0"/>
                <a:cs typeface="Calibri" panose="020F0502020204030204" pitchFamily="34" charset="0"/>
              </a:rPr>
              <a:t> </a:t>
            </a:r>
            <a:r>
              <a:rPr lang="en-US" sz="1800" b="1" spc="-5" dirty="0">
                <a:solidFill>
                  <a:srgbClr val="124F5C"/>
                </a:solidFill>
                <a:latin typeface="Verdana" panose="020B0604030504040204" pitchFamily="34" charset="0"/>
                <a:ea typeface="Verdana" panose="020B0604030504040204" pitchFamily="34" charset="0"/>
                <a:cs typeface="Calibri" panose="020F0502020204030204" pitchFamily="34" charset="0"/>
              </a:rPr>
              <a:t>and</a:t>
            </a:r>
            <a:r>
              <a:rPr lang="en-US" sz="1800" b="1" spc="90" dirty="0">
                <a:solidFill>
                  <a:srgbClr val="124F5C"/>
                </a:solidFill>
                <a:latin typeface="Verdana" panose="020B0604030504040204" pitchFamily="34" charset="0"/>
                <a:ea typeface="Verdana" panose="020B0604030504040204" pitchFamily="34" charset="0"/>
                <a:cs typeface="Calibri" panose="020F0502020204030204" pitchFamily="34" charset="0"/>
              </a:rPr>
              <a:t> </a:t>
            </a:r>
            <a:r>
              <a:rPr lang="en-US" sz="1800" b="1" spc="-5" dirty="0">
                <a:solidFill>
                  <a:srgbClr val="124F5C"/>
                </a:solidFill>
                <a:latin typeface="Verdana" panose="020B0604030504040204" pitchFamily="34" charset="0"/>
                <a:ea typeface="Verdana" panose="020B0604030504040204" pitchFamily="34" charset="0"/>
                <a:cs typeface="Calibri" panose="020F0502020204030204" pitchFamily="34" charset="0"/>
              </a:rPr>
              <a:t>Game</a:t>
            </a:r>
            <a:r>
              <a:rPr lang="en-US" sz="1800" b="1" spc="70" dirty="0">
                <a:solidFill>
                  <a:srgbClr val="124F5C"/>
                </a:solidFill>
                <a:latin typeface="Verdana" panose="020B0604030504040204" pitchFamily="34" charset="0"/>
                <a:ea typeface="Verdana" panose="020B0604030504040204" pitchFamily="34" charset="0"/>
                <a:cs typeface="Calibri" panose="020F0502020204030204" pitchFamily="34" charset="0"/>
              </a:rPr>
              <a:t> </a:t>
            </a:r>
            <a:r>
              <a:rPr lang="en-US" sz="1800" spc="-5" dirty="0">
                <a:solidFill>
                  <a:srgbClr val="124F5C"/>
                </a:solidFill>
                <a:latin typeface="Verdana" panose="020B0604030504040204" pitchFamily="34" charset="0"/>
                <a:ea typeface="Verdana" panose="020B0604030504040204" pitchFamily="34" charset="0"/>
                <a:cs typeface="Calibri" panose="020F0502020204030204" pitchFamily="34" charset="0"/>
              </a:rPr>
              <a:t>apps</a:t>
            </a:r>
            <a:r>
              <a:rPr lang="en-US" sz="1800" spc="90" dirty="0">
                <a:solidFill>
                  <a:srgbClr val="124F5C"/>
                </a:solidFill>
                <a:latin typeface="Verdana" panose="020B0604030504040204" pitchFamily="34" charset="0"/>
                <a:ea typeface="Verdana" panose="020B0604030504040204" pitchFamily="34" charset="0"/>
                <a:cs typeface="Calibri" panose="020F0502020204030204" pitchFamily="34" charset="0"/>
              </a:rPr>
              <a:t> </a:t>
            </a:r>
            <a:r>
              <a:rPr lang="en-US" sz="1800" spc="-5" dirty="0">
                <a:solidFill>
                  <a:srgbClr val="124F5C"/>
                </a:solidFill>
                <a:latin typeface="Verdana" panose="020B0604030504040204" pitchFamily="34" charset="0"/>
                <a:ea typeface="Verdana" panose="020B0604030504040204" pitchFamily="34" charset="0"/>
                <a:cs typeface="Calibri" panose="020F0502020204030204" pitchFamily="34" charset="0"/>
              </a:rPr>
              <a:t>have</a:t>
            </a:r>
            <a:r>
              <a:rPr lang="en-US" sz="1800" spc="85" dirty="0">
                <a:solidFill>
                  <a:srgbClr val="124F5C"/>
                </a:solidFill>
                <a:latin typeface="Verdana" panose="020B0604030504040204" pitchFamily="34" charset="0"/>
                <a:ea typeface="Verdana" panose="020B0604030504040204" pitchFamily="34" charset="0"/>
                <a:cs typeface="Calibri" panose="020F0502020204030204" pitchFamily="34" charset="0"/>
              </a:rPr>
              <a:t> </a:t>
            </a:r>
            <a:r>
              <a:rPr lang="en-US" sz="1800" dirty="0">
                <a:solidFill>
                  <a:srgbClr val="124F5C"/>
                </a:solidFill>
                <a:latin typeface="Verdana" panose="020B0604030504040204" pitchFamily="34" charset="0"/>
                <a:ea typeface="Verdana" panose="020B0604030504040204" pitchFamily="34" charset="0"/>
                <a:cs typeface="Calibri" panose="020F0502020204030204" pitchFamily="34" charset="0"/>
              </a:rPr>
              <a:t>the</a:t>
            </a:r>
            <a:endParaRPr lang="en-US" sz="1800" dirty="0">
              <a:latin typeface="Verdana" panose="020B0604030504040204" pitchFamily="34" charset="0"/>
              <a:ea typeface="Verdana" panose="020B0604030504040204" pitchFamily="34" charset="0"/>
              <a:cs typeface="Calibri" panose="020F0502020204030204" pitchFamily="34" charset="0"/>
            </a:endParaRPr>
          </a:p>
          <a:p>
            <a:pPr algn="just">
              <a:lnSpc>
                <a:spcPct val="100000"/>
              </a:lnSpc>
              <a:spcBef>
                <a:spcPts val="5"/>
              </a:spcBef>
              <a:tabLst>
                <a:tab pos="1028700" algn="l"/>
              </a:tabLst>
            </a:pPr>
            <a:r>
              <a:rPr lang="en-US" sz="1800" spc="-5" dirty="0">
                <a:solidFill>
                  <a:srgbClr val="124F5C"/>
                </a:solidFill>
                <a:latin typeface="Verdana" panose="020B0604030504040204" pitchFamily="34" charset="0"/>
                <a:ea typeface="Verdana" panose="020B0604030504040204" pitchFamily="34" charset="0"/>
                <a:cs typeface="Calibri" panose="020F0502020204030204" pitchFamily="34" charset="0"/>
              </a:rPr>
              <a:t>highest	market prevalence. Surprising </a:t>
            </a:r>
            <a:r>
              <a:rPr lang="en-US" sz="1800" b="1" spc="-5" dirty="0">
                <a:solidFill>
                  <a:srgbClr val="124F5C"/>
                </a:solidFill>
                <a:latin typeface="Verdana" panose="020B0604030504040204" pitchFamily="34" charset="0"/>
                <a:ea typeface="Verdana" panose="020B0604030504040204" pitchFamily="34" charset="0"/>
                <a:cs typeface="Calibri" panose="020F0502020204030204" pitchFamily="34" charset="0"/>
              </a:rPr>
              <a:t>Tools, Business and Medical</a:t>
            </a:r>
            <a:r>
              <a:rPr lang="en-US" sz="1800" spc="-5" dirty="0">
                <a:solidFill>
                  <a:srgbClr val="124F5C"/>
                </a:solidFill>
                <a:latin typeface="Verdana" panose="020B0604030504040204" pitchFamily="34" charset="0"/>
                <a:ea typeface="Verdana" panose="020B0604030504040204" pitchFamily="34" charset="0"/>
                <a:cs typeface="Calibri" panose="020F0502020204030204" pitchFamily="34" charset="0"/>
              </a:rPr>
              <a:t> apps are also at the Top Count of applications.</a:t>
            </a:r>
            <a:endParaRPr lang="en-US" sz="1800" dirty="0">
              <a:latin typeface="Verdana" panose="020B0604030504040204" pitchFamily="34" charset="0"/>
              <a:ea typeface="Verdana" panose="020B060403050404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463130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9608-DB30-8E4C-261C-29B7E6E3D01B}"/>
              </a:ext>
            </a:extLst>
          </p:cNvPr>
          <p:cNvSpPr>
            <a:spLocks noGrp="1"/>
          </p:cNvSpPr>
          <p:nvPr>
            <p:ph type="title"/>
          </p:nvPr>
        </p:nvSpPr>
        <p:spPr/>
        <p:txBody>
          <a:bodyPr/>
          <a:lstStyle/>
          <a:p>
            <a:r>
              <a:rPr lang="en-IN" b="0" i="0" dirty="0">
                <a:solidFill>
                  <a:srgbClr val="E3E3E3"/>
                </a:solidFill>
                <a:effectLst/>
                <a:latin typeface="Roboto" panose="02000000000000000000" pitchFamily="2" charset="0"/>
              </a:rPr>
              <a:t>Top 10 apps in terms of highest installs and Rating</a:t>
            </a:r>
            <a:br>
              <a:rPr lang="en-IN" b="0" i="0" dirty="0">
                <a:solidFill>
                  <a:srgbClr val="E3E3E3"/>
                </a:solidFill>
                <a:effectLst/>
                <a:latin typeface="Roboto" panose="02000000000000000000" pitchFamily="2" charset="0"/>
              </a:rPr>
            </a:br>
            <a:endParaRPr lang="en-IN" dirty="0"/>
          </a:p>
        </p:txBody>
      </p:sp>
      <p:pic>
        <p:nvPicPr>
          <p:cNvPr id="4" name="Picture 3">
            <a:extLst>
              <a:ext uri="{FF2B5EF4-FFF2-40B4-BE49-F238E27FC236}">
                <a16:creationId xmlns:a16="http://schemas.microsoft.com/office/drawing/2014/main" id="{E063B174-E91A-7802-4720-2EB4177B6A57}"/>
              </a:ext>
            </a:extLst>
          </p:cNvPr>
          <p:cNvPicPr>
            <a:picLocks noChangeAspect="1"/>
          </p:cNvPicPr>
          <p:nvPr/>
        </p:nvPicPr>
        <p:blipFill>
          <a:blip r:embed="rId2"/>
          <a:stretch>
            <a:fillRect/>
          </a:stretch>
        </p:blipFill>
        <p:spPr>
          <a:xfrm>
            <a:off x="404813" y="2484438"/>
            <a:ext cx="5691188" cy="3694579"/>
          </a:xfrm>
          <a:prstGeom prst="rect">
            <a:avLst/>
          </a:prstGeom>
        </p:spPr>
      </p:pic>
      <p:pic>
        <p:nvPicPr>
          <p:cNvPr id="6" name="Picture 5">
            <a:extLst>
              <a:ext uri="{FF2B5EF4-FFF2-40B4-BE49-F238E27FC236}">
                <a16:creationId xmlns:a16="http://schemas.microsoft.com/office/drawing/2014/main" id="{31B975B2-A357-18F0-87BD-CE574276E7E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038698" y="4288894"/>
            <a:ext cx="1027642" cy="1027642"/>
          </a:xfrm>
          <a:prstGeom prst="rect">
            <a:avLst/>
          </a:prstGeom>
        </p:spPr>
      </p:pic>
      <p:pic>
        <p:nvPicPr>
          <p:cNvPr id="9" name="Picture 8">
            <a:extLst>
              <a:ext uri="{FF2B5EF4-FFF2-40B4-BE49-F238E27FC236}">
                <a16:creationId xmlns:a16="http://schemas.microsoft.com/office/drawing/2014/main" id="{0FECFBF8-2707-255F-BD10-954D1D4DAB2E}"/>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955366" y="2389714"/>
            <a:ext cx="2391833" cy="1435100"/>
          </a:xfrm>
          <a:prstGeom prst="rect">
            <a:avLst/>
          </a:prstGeom>
        </p:spPr>
      </p:pic>
      <p:pic>
        <p:nvPicPr>
          <p:cNvPr id="12" name="Picture 11">
            <a:extLst>
              <a:ext uri="{FF2B5EF4-FFF2-40B4-BE49-F238E27FC236}">
                <a16:creationId xmlns:a16="http://schemas.microsoft.com/office/drawing/2014/main" id="{5198F693-DD18-3676-A75E-B8340E8961CF}"/>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8789453" y="2915178"/>
            <a:ext cx="1126914" cy="1117601"/>
          </a:xfrm>
          <a:prstGeom prst="rect">
            <a:avLst/>
          </a:prstGeom>
        </p:spPr>
      </p:pic>
      <p:pic>
        <p:nvPicPr>
          <p:cNvPr id="23" name="Picture 22">
            <a:extLst>
              <a:ext uri="{FF2B5EF4-FFF2-40B4-BE49-F238E27FC236}">
                <a16:creationId xmlns:a16="http://schemas.microsoft.com/office/drawing/2014/main" id="{C98D6C1B-0023-86F8-EEDF-4D196DF84866}"/>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6955366" y="4117977"/>
            <a:ext cx="3022476" cy="1027642"/>
          </a:xfrm>
          <a:prstGeom prst="rect">
            <a:avLst/>
          </a:prstGeom>
        </p:spPr>
      </p:pic>
      <p:pic>
        <p:nvPicPr>
          <p:cNvPr id="26" name="Picture 25">
            <a:extLst>
              <a:ext uri="{FF2B5EF4-FFF2-40B4-BE49-F238E27FC236}">
                <a16:creationId xmlns:a16="http://schemas.microsoft.com/office/drawing/2014/main" id="{2933031F-10F8-FC9B-8DFA-FE6C987F401B}"/>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7490759" y="5077879"/>
            <a:ext cx="1321045" cy="1325174"/>
          </a:xfrm>
          <a:prstGeom prst="rect">
            <a:avLst/>
          </a:prstGeom>
        </p:spPr>
      </p:pic>
      <p:pic>
        <p:nvPicPr>
          <p:cNvPr id="29" name="Picture 28">
            <a:extLst>
              <a:ext uri="{FF2B5EF4-FFF2-40B4-BE49-F238E27FC236}">
                <a16:creationId xmlns:a16="http://schemas.microsoft.com/office/drawing/2014/main" id="{92A15053-842B-AE7C-BBA5-FDA4EA990351}"/>
              </a:ext>
            </a:extLst>
          </p:cNvPr>
          <p:cNvPicPr>
            <a:picLocks noChangeAspect="1"/>
          </p:cNvPicPr>
          <p:nvPr/>
        </p:nvPicPr>
        <p:blipFill>
          <a:blip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8811804" y="5059360"/>
            <a:ext cx="1938867" cy="1938867"/>
          </a:xfrm>
          <a:prstGeom prst="rect">
            <a:avLst/>
          </a:prstGeom>
        </p:spPr>
      </p:pic>
      <p:pic>
        <p:nvPicPr>
          <p:cNvPr id="32" name="Picture 31">
            <a:extLst>
              <a:ext uri="{FF2B5EF4-FFF2-40B4-BE49-F238E27FC236}">
                <a16:creationId xmlns:a16="http://schemas.microsoft.com/office/drawing/2014/main" id="{72D90309-C3A3-6B1B-322C-BE21F5F219C5}"/>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10073868" y="2438934"/>
            <a:ext cx="1353605" cy="1353605"/>
          </a:xfrm>
          <a:prstGeom prst="rect">
            <a:avLst/>
          </a:prstGeom>
        </p:spPr>
      </p:pic>
      <p:pic>
        <p:nvPicPr>
          <p:cNvPr id="38" name="Picture 37">
            <a:extLst>
              <a:ext uri="{FF2B5EF4-FFF2-40B4-BE49-F238E27FC236}">
                <a16:creationId xmlns:a16="http://schemas.microsoft.com/office/drawing/2014/main" id="{044F3A4A-A81F-4C09-CACC-DE889D90BBB1}"/>
              </a:ext>
            </a:extLst>
          </p:cNvPr>
          <p:cNvPicPr>
            <a:picLocks noChangeAspect="1"/>
          </p:cNvPicPr>
          <p:nvPr/>
        </p:nvPicPr>
        <p:blipFill>
          <a:blip r:embed="rId17">
            <a:extLst>
              <a:ext uri="{28A0092B-C50C-407E-A947-70E740481C1C}">
                <a14:useLocalDpi xmlns:a14="http://schemas.microsoft.com/office/drawing/2010/main" val="0"/>
              </a:ext>
              <a:ext uri="{837473B0-CC2E-450A-ABE3-18F120FF3D39}">
                <a1611:picAttrSrcUrl xmlns:a1611="http://schemas.microsoft.com/office/drawing/2016/11/main" r:id="rId18"/>
              </a:ext>
            </a:extLst>
          </a:blip>
          <a:stretch>
            <a:fillRect/>
          </a:stretch>
        </p:blipFill>
        <p:spPr>
          <a:xfrm>
            <a:off x="10552519" y="5406121"/>
            <a:ext cx="1361761" cy="1361761"/>
          </a:xfrm>
          <a:prstGeom prst="rect">
            <a:avLst/>
          </a:prstGeom>
        </p:spPr>
      </p:pic>
    </p:spTree>
    <p:extLst>
      <p:ext uri="{BB962C8B-B14F-4D97-AF65-F5344CB8AC3E}">
        <p14:creationId xmlns:p14="http://schemas.microsoft.com/office/powerpoint/2010/main" val="2096568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2968-7B05-7791-68B4-0BED239A7363}"/>
              </a:ext>
            </a:extLst>
          </p:cNvPr>
          <p:cNvSpPr>
            <a:spLocks noGrp="1"/>
          </p:cNvSpPr>
          <p:nvPr>
            <p:ph type="title"/>
          </p:nvPr>
        </p:nvSpPr>
        <p:spPr/>
        <p:txBody>
          <a:bodyPr/>
          <a:lstStyle/>
          <a:p>
            <a:r>
              <a:rPr lang="en-US" b="0" i="0" dirty="0">
                <a:solidFill>
                  <a:srgbClr val="E3E3E3"/>
                </a:solidFill>
                <a:effectLst/>
                <a:latin typeface="Roboto" panose="02000000000000000000" pitchFamily="2" charset="0"/>
              </a:rPr>
              <a:t>Top 10 apps from 'Family' category having highest rating and downloads</a:t>
            </a:r>
            <a:br>
              <a:rPr lang="en-US" b="0" i="0" dirty="0">
                <a:solidFill>
                  <a:srgbClr val="E3E3E3"/>
                </a:solidFill>
                <a:effectLst/>
                <a:latin typeface="Roboto" panose="02000000000000000000" pitchFamily="2" charset="0"/>
              </a:rPr>
            </a:br>
            <a:endParaRPr lang="en-IN" dirty="0"/>
          </a:p>
        </p:txBody>
      </p:sp>
      <p:pic>
        <p:nvPicPr>
          <p:cNvPr id="4" name="Picture 3">
            <a:extLst>
              <a:ext uri="{FF2B5EF4-FFF2-40B4-BE49-F238E27FC236}">
                <a16:creationId xmlns:a16="http://schemas.microsoft.com/office/drawing/2014/main" id="{296C4E97-218E-1C42-EA81-79FDE96C3830}"/>
              </a:ext>
            </a:extLst>
          </p:cNvPr>
          <p:cNvPicPr>
            <a:picLocks noChangeAspect="1"/>
          </p:cNvPicPr>
          <p:nvPr/>
        </p:nvPicPr>
        <p:blipFill>
          <a:blip r:embed="rId2"/>
          <a:stretch>
            <a:fillRect/>
          </a:stretch>
        </p:blipFill>
        <p:spPr>
          <a:xfrm>
            <a:off x="6179079" y="2496416"/>
            <a:ext cx="5267855" cy="3701966"/>
          </a:xfrm>
          <a:prstGeom prst="rect">
            <a:avLst/>
          </a:prstGeom>
        </p:spPr>
      </p:pic>
      <p:pic>
        <p:nvPicPr>
          <p:cNvPr id="6" name="Picture 5">
            <a:extLst>
              <a:ext uri="{FF2B5EF4-FFF2-40B4-BE49-F238E27FC236}">
                <a16:creationId xmlns:a16="http://schemas.microsoft.com/office/drawing/2014/main" id="{4DF2FBB8-E8E8-D64C-A3CD-441196C889B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7734" y="2298700"/>
            <a:ext cx="1748367" cy="1748367"/>
          </a:xfrm>
          <a:prstGeom prst="rect">
            <a:avLst/>
          </a:prstGeom>
        </p:spPr>
      </p:pic>
      <p:pic>
        <p:nvPicPr>
          <p:cNvPr id="9" name="Picture 8">
            <a:extLst>
              <a:ext uri="{FF2B5EF4-FFF2-40B4-BE49-F238E27FC236}">
                <a16:creationId xmlns:a16="http://schemas.microsoft.com/office/drawing/2014/main" id="{8CF0369A-A108-2A9B-C8EF-511E5C3CF3C7}"/>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890794" y="3570605"/>
            <a:ext cx="1435059" cy="1435059"/>
          </a:xfrm>
          <a:prstGeom prst="rect">
            <a:avLst/>
          </a:prstGeom>
        </p:spPr>
      </p:pic>
      <p:pic>
        <p:nvPicPr>
          <p:cNvPr id="12" name="Picture 11">
            <a:extLst>
              <a:ext uri="{FF2B5EF4-FFF2-40B4-BE49-F238E27FC236}">
                <a16:creationId xmlns:a16="http://schemas.microsoft.com/office/drawing/2014/main" id="{A54A3B31-1682-81B8-8C62-85C8D96B4D45}"/>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598490" y="2256326"/>
            <a:ext cx="2077194" cy="1172674"/>
          </a:xfrm>
          <a:prstGeom prst="rect">
            <a:avLst/>
          </a:prstGeom>
        </p:spPr>
      </p:pic>
      <p:pic>
        <p:nvPicPr>
          <p:cNvPr id="15" name="Picture 14">
            <a:extLst>
              <a:ext uri="{FF2B5EF4-FFF2-40B4-BE49-F238E27FC236}">
                <a16:creationId xmlns:a16="http://schemas.microsoft.com/office/drawing/2014/main" id="{461ECD1D-7F8B-118E-BF35-C0A6FAF798AF}"/>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9688" y="4347399"/>
            <a:ext cx="1818261" cy="1022772"/>
          </a:xfrm>
          <a:prstGeom prst="rect">
            <a:avLst/>
          </a:prstGeom>
        </p:spPr>
      </p:pic>
      <p:pic>
        <p:nvPicPr>
          <p:cNvPr id="18" name="Picture 17">
            <a:extLst>
              <a:ext uri="{FF2B5EF4-FFF2-40B4-BE49-F238E27FC236}">
                <a16:creationId xmlns:a16="http://schemas.microsoft.com/office/drawing/2014/main" id="{9A5638F7-3FE7-8672-E055-660D9EE3AA02}"/>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3350196" y="2952653"/>
            <a:ext cx="1856244" cy="1871094"/>
          </a:xfrm>
          <a:prstGeom prst="rect">
            <a:avLst/>
          </a:prstGeom>
        </p:spPr>
      </p:pic>
      <p:pic>
        <p:nvPicPr>
          <p:cNvPr id="21" name="Picture 20">
            <a:extLst>
              <a:ext uri="{FF2B5EF4-FFF2-40B4-BE49-F238E27FC236}">
                <a16:creationId xmlns:a16="http://schemas.microsoft.com/office/drawing/2014/main" id="{749B38F7-BDCB-1755-4654-B8A57922076F}"/>
              </a:ext>
            </a:extLst>
          </p:cNvPr>
          <p:cNvPicPr>
            <a:picLocks noChangeAspect="1"/>
          </p:cNvPicPr>
          <p:nvPr/>
        </p:nvPicPr>
        <p:blipFill>
          <a:blip r:embed="rId13">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3709055" y="4710736"/>
            <a:ext cx="1618675" cy="1618675"/>
          </a:xfrm>
          <a:prstGeom prst="rect">
            <a:avLst/>
          </a:prstGeom>
        </p:spPr>
      </p:pic>
      <p:pic>
        <p:nvPicPr>
          <p:cNvPr id="24" name="Picture 23">
            <a:extLst>
              <a:ext uri="{FF2B5EF4-FFF2-40B4-BE49-F238E27FC236}">
                <a16:creationId xmlns:a16="http://schemas.microsoft.com/office/drawing/2014/main" id="{39181F2B-17EB-C729-4D85-B573C55A862D}"/>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816517" y="5305996"/>
            <a:ext cx="2680729" cy="753955"/>
          </a:xfrm>
          <a:prstGeom prst="rect">
            <a:avLst/>
          </a:prstGeom>
        </p:spPr>
      </p:pic>
    </p:spTree>
    <p:extLst>
      <p:ext uri="{BB962C8B-B14F-4D97-AF65-F5344CB8AC3E}">
        <p14:creationId xmlns:p14="http://schemas.microsoft.com/office/powerpoint/2010/main" val="4292823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D398-29ED-F1C4-711E-DA33EF0EB4BB}"/>
              </a:ext>
            </a:extLst>
          </p:cNvPr>
          <p:cNvSpPr>
            <a:spLocks noGrp="1"/>
          </p:cNvSpPr>
          <p:nvPr>
            <p:ph type="title"/>
          </p:nvPr>
        </p:nvSpPr>
        <p:spPr/>
        <p:txBody>
          <a:bodyPr/>
          <a:lstStyle/>
          <a:p>
            <a:r>
              <a:rPr lang="en-IN" b="0" i="0" dirty="0">
                <a:solidFill>
                  <a:srgbClr val="E3E3E3"/>
                </a:solidFill>
                <a:effectLst/>
                <a:latin typeface="Roboto" panose="02000000000000000000" pitchFamily="2" charset="0"/>
              </a:rPr>
              <a:t>Free and Paid Apps</a:t>
            </a:r>
            <a:br>
              <a:rPr lang="en-IN" b="0" i="0" dirty="0">
                <a:solidFill>
                  <a:srgbClr val="E3E3E3"/>
                </a:solidFill>
                <a:effectLst/>
                <a:latin typeface="Roboto" panose="02000000000000000000" pitchFamily="2" charset="0"/>
              </a:rPr>
            </a:br>
            <a:endParaRPr lang="en-IN" dirty="0"/>
          </a:p>
        </p:txBody>
      </p:sp>
      <p:pic>
        <p:nvPicPr>
          <p:cNvPr id="4" name="Picture 3">
            <a:extLst>
              <a:ext uri="{FF2B5EF4-FFF2-40B4-BE49-F238E27FC236}">
                <a16:creationId xmlns:a16="http://schemas.microsoft.com/office/drawing/2014/main" id="{8E6E03A9-2459-6FF4-65BF-F67546ED064B}"/>
              </a:ext>
            </a:extLst>
          </p:cNvPr>
          <p:cNvPicPr>
            <a:picLocks noChangeAspect="1"/>
          </p:cNvPicPr>
          <p:nvPr/>
        </p:nvPicPr>
        <p:blipFill>
          <a:blip r:embed="rId2"/>
          <a:stretch>
            <a:fillRect/>
          </a:stretch>
        </p:blipFill>
        <p:spPr>
          <a:xfrm>
            <a:off x="6096000" y="2670440"/>
            <a:ext cx="5730852" cy="3501760"/>
          </a:xfrm>
          <a:prstGeom prst="rect">
            <a:avLst/>
          </a:prstGeom>
        </p:spPr>
      </p:pic>
      <p:sp>
        <p:nvSpPr>
          <p:cNvPr id="5" name="TextBox 4">
            <a:extLst>
              <a:ext uri="{FF2B5EF4-FFF2-40B4-BE49-F238E27FC236}">
                <a16:creationId xmlns:a16="http://schemas.microsoft.com/office/drawing/2014/main" id="{1D6DFCAA-AADE-1364-3D92-4F36C808CF7D}"/>
              </a:ext>
            </a:extLst>
          </p:cNvPr>
          <p:cNvSpPr txBox="1"/>
          <p:nvPr/>
        </p:nvSpPr>
        <p:spPr>
          <a:xfrm>
            <a:off x="287864" y="2462211"/>
            <a:ext cx="5071534" cy="1754326"/>
          </a:xfrm>
          <a:prstGeom prst="rect">
            <a:avLst/>
          </a:prstGeom>
          <a:solidFill>
            <a:schemeClr val="tx2">
              <a:lumMod val="20000"/>
              <a:lumOff val="80000"/>
            </a:schemeClr>
          </a:solidFill>
          <a:ln w="28575">
            <a:solidFill>
              <a:schemeClr val="tx2"/>
            </a:solidFill>
          </a:ln>
        </p:spPr>
        <p:txBody>
          <a:bodyPr wrap="square" rtlCol="0">
            <a:spAutoFit/>
          </a:bodyPr>
          <a:lstStyle/>
          <a:p>
            <a:endParaRPr lang="en-US" dirty="0">
              <a:latin typeface="Bahnschrift Light" panose="020B0502040204020203" pitchFamily="34" charset="0"/>
            </a:endParaRPr>
          </a:p>
          <a:p>
            <a:r>
              <a:rPr lang="en-US" dirty="0">
                <a:latin typeface="Bahnschrift Light" panose="020B0502040204020203" pitchFamily="34" charset="0"/>
              </a:rPr>
              <a:t>When comparing the two plots, it’s evident that users are more interested in free apps, especially in categories like Art &amp; Design, with over 10,000 free apps available</a:t>
            </a:r>
            <a:r>
              <a:rPr lang="en-US" dirty="0"/>
              <a:t>.</a:t>
            </a:r>
          </a:p>
          <a:p>
            <a:endParaRPr lang="en-US" dirty="0"/>
          </a:p>
        </p:txBody>
      </p:sp>
      <p:sp>
        <p:nvSpPr>
          <p:cNvPr id="6" name="TextBox 5">
            <a:extLst>
              <a:ext uri="{FF2B5EF4-FFF2-40B4-BE49-F238E27FC236}">
                <a16:creationId xmlns:a16="http://schemas.microsoft.com/office/drawing/2014/main" id="{C17560A5-F6BF-6041-531F-919B8613D7B8}"/>
              </a:ext>
            </a:extLst>
          </p:cNvPr>
          <p:cNvSpPr txBox="1"/>
          <p:nvPr/>
        </p:nvSpPr>
        <p:spPr>
          <a:xfrm>
            <a:off x="287864" y="4097868"/>
            <a:ext cx="5071535" cy="2031325"/>
          </a:xfrm>
          <a:prstGeom prst="rect">
            <a:avLst/>
          </a:prstGeom>
          <a:solidFill>
            <a:schemeClr val="tx2">
              <a:lumMod val="20000"/>
              <a:lumOff val="80000"/>
            </a:schemeClr>
          </a:solidFill>
          <a:ln w="28575">
            <a:solidFill>
              <a:schemeClr val="tx2"/>
            </a:solidFill>
          </a:ln>
        </p:spPr>
        <p:txBody>
          <a:bodyPr wrap="square" rtlCol="0">
            <a:spAutoFit/>
          </a:bodyPr>
          <a:lstStyle/>
          <a:p>
            <a:r>
              <a:rPr lang="en-US" dirty="0">
                <a:latin typeface="Bahnschrift Light" panose="020B0502040204020203" pitchFamily="34" charset="0"/>
              </a:rPr>
              <a:t>On the other hand, for commercial purposes, people tend to favor apps in categories such as Business, Communication, and Personalization. However, the number of paid apps in these categories is significantly lower than the number of free apps.</a:t>
            </a:r>
          </a:p>
          <a:p>
            <a:endParaRPr lang="en-IN" dirty="0"/>
          </a:p>
        </p:txBody>
      </p:sp>
    </p:spTree>
    <p:extLst>
      <p:ext uri="{BB962C8B-B14F-4D97-AF65-F5344CB8AC3E}">
        <p14:creationId xmlns:p14="http://schemas.microsoft.com/office/powerpoint/2010/main" val="790675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56466-C617-C3A3-DB3B-27DE7ED0A38A}"/>
              </a:ext>
            </a:extLst>
          </p:cNvPr>
          <p:cNvSpPr>
            <a:spLocks noGrp="1"/>
          </p:cNvSpPr>
          <p:nvPr>
            <p:ph type="title"/>
          </p:nvPr>
        </p:nvSpPr>
        <p:spPr/>
        <p:txBody>
          <a:bodyPr/>
          <a:lstStyle/>
          <a:p>
            <a:r>
              <a:rPr lang="en-IN" b="0" i="0" dirty="0">
                <a:solidFill>
                  <a:srgbClr val="E3E3E3"/>
                </a:solidFill>
                <a:effectLst/>
                <a:latin typeface="Roboto" panose="02000000000000000000" pitchFamily="2" charset="0"/>
              </a:rPr>
              <a:t>Sentiment Distribution</a:t>
            </a:r>
            <a:br>
              <a:rPr lang="en-IN" b="0" i="0" dirty="0">
                <a:solidFill>
                  <a:srgbClr val="E3E3E3"/>
                </a:solidFill>
                <a:effectLst/>
                <a:latin typeface="Roboto" panose="02000000000000000000" pitchFamily="2" charset="0"/>
              </a:rPr>
            </a:br>
            <a:endParaRPr lang="en-IN" dirty="0"/>
          </a:p>
        </p:txBody>
      </p:sp>
      <p:pic>
        <p:nvPicPr>
          <p:cNvPr id="4" name="Picture 3">
            <a:extLst>
              <a:ext uri="{FF2B5EF4-FFF2-40B4-BE49-F238E27FC236}">
                <a16:creationId xmlns:a16="http://schemas.microsoft.com/office/drawing/2014/main" id="{65144120-B471-2EB6-85A9-DA9DAEFF7ECD}"/>
              </a:ext>
            </a:extLst>
          </p:cNvPr>
          <p:cNvPicPr>
            <a:picLocks noChangeAspect="1"/>
          </p:cNvPicPr>
          <p:nvPr/>
        </p:nvPicPr>
        <p:blipFill>
          <a:blip r:embed="rId2"/>
          <a:stretch>
            <a:fillRect/>
          </a:stretch>
        </p:blipFill>
        <p:spPr>
          <a:xfrm>
            <a:off x="5962651" y="2387600"/>
            <a:ext cx="5501216" cy="4080820"/>
          </a:xfrm>
          <a:prstGeom prst="rect">
            <a:avLst/>
          </a:prstGeom>
        </p:spPr>
      </p:pic>
      <p:sp>
        <p:nvSpPr>
          <p:cNvPr id="5" name="TextBox 4">
            <a:extLst>
              <a:ext uri="{FF2B5EF4-FFF2-40B4-BE49-F238E27FC236}">
                <a16:creationId xmlns:a16="http://schemas.microsoft.com/office/drawing/2014/main" id="{DE7CA832-5853-4374-6A60-95584F73E22E}"/>
              </a:ext>
            </a:extLst>
          </p:cNvPr>
          <p:cNvSpPr txBox="1"/>
          <p:nvPr/>
        </p:nvSpPr>
        <p:spPr>
          <a:xfrm>
            <a:off x="457199" y="3115733"/>
            <a:ext cx="5266267" cy="2585323"/>
          </a:xfrm>
          <a:prstGeom prst="rect">
            <a:avLst/>
          </a:prstGeom>
          <a:solidFill>
            <a:schemeClr val="tx2">
              <a:lumMod val="20000"/>
              <a:lumOff val="80000"/>
            </a:schemeClr>
          </a:solidFill>
          <a:ln w="38100">
            <a:solidFill>
              <a:schemeClr val="tx2"/>
            </a:solidFill>
          </a:ln>
        </p:spPr>
        <p:txBody>
          <a:bodyPr wrap="square" rtlCol="0">
            <a:spAutoFit/>
          </a:bodyPr>
          <a:lstStyle/>
          <a:p>
            <a:endParaRPr lang="en-US" dirty="0">
              <a:latin typeface="Bahnschrift Light" panose="020B0502040204020203" pitchFamily="34" charset="0"/>
            </a:endParaRPr>
          </a:p>
          <a:p>
            <a:r>
              <a:rPr lang="en-US" dirty="0">
                <a:latin typeface="Bahnschrift Light" panose="020B0502040204020203" pitchFamily="34" charset="0"/>
              </a:rPr>
              <a:t>The graph illustrates the distribution of user sentiments. Positive sentiments dominate with approximately 25,000 entries, indicating a largely favorable user experience. Neutral sentiments account for around 5,000, showing moderate feedback, while negative sentiments, at roughly 10,000, highlight areas for improvement.</a:t>
            </a:r>
          </a:p>
          <a:p>
            <a:endParaRPr lang="en-IN" dirty="0">
              <a:latin typeface="Bahnschrift Light" panose="020B0502040204020203" pitchFamily="34" charset="0"/>
            </a:endParaRPr>
          </a:p>
        </p:txBody>
      </p:sp>
    </p:spTree>
    <p:extLst>
      <p:ext uri="{BB962C8B-B14F-4D97-AF65-F5344CB8AC3E}">
        <p14:creationId xmlns:p14="http://schemas.microsoft.com/office/powerpoint/2010/main" val="3589733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3636A-B1FD-FFC5-E592-7A04AF4572A7}"/>
              </a:ext>
            </a:extLst>
          </p:cNvPr>
          <p:cNvSpPr>
            <a:spLocks noGrp="1"/>
          </p:cNvSpPr>
          <p:nvPr>
            <p:ph type="title"/>
          </p:nvPr>
        </p:nvSpPr>
        <p:spPr/>
        <p:txBody>
          <a:bodyPr/>
          <a:lstStyle/>
          <a:p>
            <a:r>
              <a:rPr lang="en-US" b="0" i="0" dirty="0">
                <a:solidFill>
                  <a:srgbClr val="E3E3E3"/>
                </a:solidFill>
                <a:effectLst/>
                <a:latin typeface="Roboto" panose="02000000000000000000" pitchFamily="2" charset="0"/>
              </a:rPr>
              <a:t>Relationship Between Sentiments and Polarity</a:t>
            </a:r>
            <a:br>
              <a:rPr lang="en-US" b="0" i="0" dirty="0">
                <a:solidFill>
                  <a:srgbClr val="E3E3E3"/>
                </a:solidFill>
                <a:effectLst/>
                <a:latin typeface="Roboto" panose="02000000000000000000" pitchFamily="2" charset="0"/>
              </a:rPr>
            </a:br>
            <a:endParaRPr lang="en-IN" dirty="0"/>
          </a:p>
        </p:txBody>
      </p:sp>
      <p:pic>
        <p:nvPicPr>
          <p:cNvPr id="4" name="Picture 3">
            <a:extLst>
              <a:ext uri="{FF2B5EF4-FFF2-40B4-BE49-F238E27FC236}">
                <a16:creationId xmlns:a16="http://schemas.microsoft.com/office/drawing/2014/main" id="{505D26C8-6FA9-82A7-FBD2-D2F20F528551}"/>
              </a:ext>
            </a:extLst>
          </p:cNvPr>
          <p:cNvPicPr>
            <a:picLocks noChangeAspect="1"/>
          </p:cNvPicPr>
          <p:nvPr/>
        </p:nvPicPr>
        <p:blipFill>
          <a:blip r:embed="rId2"/>
          <a:srcRect l="1340" t="2469" r="1843"/>
          <a:stretch/>
        </p:blipFill>
        <p:spPr>
          <a:xfrm>
            <a:off x="364067" y="2692401"/>
            <a:ext cx="4893733" cy="3552862"/>
          </a:xfrm>
          <a:prstGeom prst="rect">
            <a:avLst/>
          </a:prstGeom>
        </p:spPr>
      </p:pic>
      <p:sp>
        <p:nvSpPr>
          <p:cNvPr id="3" name="TextBox 2">
            <a:extLst>
              <a:ext uri="{FF2B5EF4-FFF2-40B4-BE49-F238E27FC236}">
                <a16:creationId xmlns:a16="http://schemas.microsoft.com/office/drawing/2014/main" id="{41ED9973-2303-446A-D96F-E1B96103446D}"/>
              </a:ext>
            </a:extLst>
          </p:cNvPr>
          <p:cNvSpPr txBox="1"/>
          <p:nvPr/>
        </p:nvSpPr>
        <p:spPr>
          <a:xfrm>
            <a:off x="6620933" y="2692401"/>
            <a:ext cx="4893733" cy="3416320"/>
          </a:xfrm>
          <a:prstGeom prst="rect">
            <a:avLst/>
          </a:prstGeom>
          <a:solidFill>
            <a:schemeClr val="tx2">
              <a:lumMod val="20000"/>
              <a:lumOff val="80000"/>
            </a:schemeClr>
          </a:solidFill>
          <a:ln w="38100">
            <a:solidFill>
              <a:schemeClr val="tx2"/>
            </a:solidFill>
          </a:ln>
        </p:spPr>
        <p:txBody>
          <a:bodyPr wrap="square" rtlCol="0">
            <a:spAutoFit/>
          </a:bodyPr>
          <a:lstStyle/>
          <a:p>
            <a:endParaRPr lang="en-US" dirty="0"/>
          </a:p>
          <a:p>
            <a:r>
              <a:rPr lang="en-US" dirty="0">
                <a:latin typeface="Bahnschrift Light" panose="020B0502040204020203" pitchFamily="34" charset="0"/>
              </a:rPr>
              <a:t>The relationship between sentiments and polarity highlights how user feedback aligns with positivity, neutrality, or negativity. </a:t>
            </a:r>
            <a:r>
              <a:rPr lang="en-US" b="1" dirty="0">
                <a:latin typeface="Bahnschrift Light" panose="020B0502040204020203" pitchFamily="34" charset="0"/>
              </a:rPr>
              <a:t>Positive</a:t>
            </a:r>
            <a:r>
              <a:rPr lang="en-US" dirty="0">
                <a:latin typeface="Bahnschrift Light" panose="020B0502040204020203" pitchFamily="34" charset="0"/>
              </a:rPr>
              <a:t> sentiments are linked to </a:t>
            </a:r>
            <a:r>
              <a:rPr lang="en-US" b="1" dirty="0">
                <a:latin typeface="Bahnschrift Light" panose="020B0502040204020203" pitchFamily="34" charset="0"/>
              </a:rPr>
              <a:t>high polarity values</a:t>
            </a:r>
            <a:r>
              <a:rPr lang="en-US" dirty="0">
                <a:latin typeface="Bahnschrift Light" panose="020B0502040204020203" pitchFamily="34" charset="0"/>
              </a:rPr>
              <a:t>, </a:t>
            </a:r>
            <a:r>
              <a:rPr lang="en-US" b="1" dirty="0">
                <a:latin typeface="Bahnschrift Light" panose="020B0502040204020203" pitchFamily="34" charset="0"/>
              </a:rPr>
              <a:t>neutral sentiments </a:t>
            </a:r>
            <a:r>
              <a:rPr lang="en-US" dirty="0">
                <a:latin typeface="Bahnschrift Light" panose="020B0502040204020203" pitchFamily="34" charset="0"/>
              </a:rPr>
              <a:t>center around </a:t>
            </a:r>
            <a:r>
              <a:rPr lang="en-US" b="1" dirty="0">
                <a:latin typeface="Bahnschrift Light" panose="020B0502040204020203" pitchFamily="34" charset="0"/>
              </a:rPr>
              <a:t>zero polarity</a:t>
            </a:r>
            <a:r>
              <a:rPr lang="en-US" dirty="0">
                <a:latin typeface="Bahnschrift Light" panose="020B0502040204020203" pitchFamily="34" charset="0"/>
              </a:rPr>
              <a:t>, and </a:t>
            </a:r>
            <a:r>
              <a:rPr lang="en-US" b="1" dirty="0">
                <a:latin typeface="Bahnschrift Light" panose="020B0502040204020203" pitchFamily="34" charset="0"/>
              </a:rPr>
              <a:t>negative sentiments</a:t>
            </a:r>
            <a:r>
              <a:rPr lang="en-US" dirty="0">
                <a:latin typeface="Bahnschrift Light" panose="020B0502040204020203" pitchFamily="34" charset="0"/>
              </a:rPr>
              <a:t> correspond to </a:t>
            </a:r>
            <a:r>
              <a:rPr lang="en-US" b="1" dirty="0">
                <a:latin typeface="Bahnschrift Light" panose="020B0502040204020203" pitchFamily="34" charset="0"/>
              </a:rPr>
              <a:t>low polarity</a:t>
            </a:r>
            <a:r>
              <a:rPr lang="en-US" dirty="0">
                <a:latin typeface="Bahnschrift Light" panose="020B0502040204020203" pitchFamily="34" charset="0"/>
              </a:rPr>
              <a:t>. This relationship helps quantify user opinions and provides insights into app performance and satisfaction.</a:t>
            </a:r>
          </a:p>
          <a:p>
            <a:endParaRPr lang="en-IN" dirty="0"/>
          </a:p>
        </p:txBody>
      </p:sp>
    </p:spTree>
    <p:extLst>
      <p:ext uri="{BB962C8B-B14F-4D97-AF65-F5344CB8AC3E}">
        <p14:creationId xmlns:p14="http://schemas.microsoft.com/office/powerpoint/2010/main" val="3267903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537BE-8F9F-A455-AC93-48F11586BD01}"/>
              </a:ext>
            </a:extLst>
          </p:cNvPr>
          <p:cNvSpPr>
            <a:spLocks noGrp="1"/>
          </p:cNvSpPr>
          <p:nvPr>
            <p:ph type="title"/>
          </p:nvPr>
        </p:nvSpPr>
        <p:spPr/>
        <p:txBody>
          <a:bodyPr/>
          <a:lstStyle/>
          <a:p>
            <a:r>
              <a:rPr lang="en-IN" b="0" i="0" dirty="0">
                <a:solidFill>
                  <a:srgbClr val="E3E3E3"/>
                </a:solidFill>
                <a:effectLst/>
                <a:latin typeface="Roboto" panose="02000000000000000000" pitchFamily="2" charset="0"/>
              </a:rPr>
              <a:t>Sentiment Distribution Across Categories</a:t>
            </a:r>
            <a:br>
              <a:rPr lang="en-IN" b="0" i="0" dirty="0">
                <a:solidFill>
                  <a:srgbClr val="E3E3E3"/>
                </a:solidFill>
                <a:effectLst/>
                <a:latin typeface="Roboto" panose="02000000000000000000" pitchFamily="2" charset="0"/>
              </a:rPr>
            </a:br>
            <a:endParaRPr lang="en-IN" dirty="0"/>
          </a:p>
        </p:txBody>
      </p:sp>
      <p:pic>
        <p:nvPicPr>
          <p:cNvPr id="4" name="Picture 3">
            <a:extLst>
              <a:ext uri="{FF2B5EF4-FFF2-40B4-BE49-F238E27FC236}">
                <a16:creationId xmlns:a16="http://schemas.microsoft.com/office/drawing/2014/main" id="{9A29D672-6396-C067-1130-B350F85B99A6}"/>
              </a:ext>
            </a:extLst>
          </p:cNvPr>
          <p:cNvPicPr>
            <a:picLocks noChangeAspect="1"/>
          </p:cNvPicPr>
          <p:nvPr/>
        </p:nvPicPr>
        <p:blipFill>
          <a:blip r:embed="rId2"/>
          <a:stretch>
            <a:fillRect/>
          </a:stretch>
        </p:blipFill>
        <p:spPr>
          <a:xfrm>
            <a:off x="6232525" y="2367759"/>
            <a:ext cx="5522641" cy="4388642"/>
          </a:xfrm>
          <a:prstGeom prst="rect">
            <a:avLst/>
          </a:prstGeom>
        </p:spPr>
      </p:pic>
      <p:sp>
        <p:nvSpPr>
          <p:cNvPr id="5" name="TextBox 4">
            <a:extLst>
              <a:ext uri="{FF2B5EF4-FFF2-40B4-BE49-F238E27FC236}">
                <a16:creationId xmlns:a16="http://schemas.microsoft.com/office/drawing/2014/main" id="{90B04AF1-2F34-D263-52D4-B9AE4FB21FE3}"/>
              </a:ext>
            </a:extLst>
          </p:cNvPr>
          <p:cNvSpPr txBox="1"/>
          <p:nvPr/>
        </p:nvSpPr>
        <p:spPr>
          <a:xfrm>
            <a:off x="516467" y="2920999"/>
            <a:ext cx="5063066" cy="2862322"/>
          </a:xfrm>
          <a:prstGeom prst="rect">
            <a:avLst/>
          </a:prstGeom>
          <a:solidFill>
            <a:schemeClr val="tx2">
              <a:lumMod val="20000"/>
              <a:lumOff val="80000"/>
            </a:schemeClr>
          </a:solidFill>
          <a:ln w="28575">
            <a:solidFill>
              <a:schemeClr val="tx2"/>
            </a:solidFill>
          </a:ln>
        </p:spPr>
        <p:txBody>
          <a:bodyPr wrap="square" rtlCol="0">
            <a:spAutoFit/>
          </a:bodyPr>
          <a:lstStyle/>
          <a:p>
            <a:endParaRPr lang="en-US" dirty="0"/>
          </a:p>
          <a:p>
            <a:r>
              <a:rPr lang="en-US" dirty="0">
                <a:latin typeface="Bahnschrift Light" panose="020B0502040204020203" pitchFamily="34" charset="0"/>
              </a:rPr>
              <a:t>This graph displays the distribution of sentiments (Negative, Neutral, Positive) across various categories. It shows that some categories, like "Family" and "Lifestyle," have a higher number of positive reviews, while others show a more balanced or lower sentiment distribution. Positive sentiments generally dominate across most categories.</a:t>
            </a:r>
          </a:p>
          <a:p>
            <a:endParaRPr lang="en-IN" dirty="0"/>
          </a:p>
        </p:txBody>
      </p:sp>
    </p:spTree>
    <p:extLst>
      <p:ext uri="{BB962C8B-B14F-4D97-AF65-F5344CB8AC3E}">
        <p14:creationId xmlns:p14="http://schemas.microsoft.com/office/powerpoint/2010/main" val="564711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B71BF-A6A7-DB4A-923A-8B42E8955505}"/>
              </a:ext>
            </a:extLst>
          </p:cNvPr>
          <p:cNvSpPr>
            <a:spLocks noGrp="1"/>
          </p:cNvSpPr>
          <p:nvPr>
            <p:ph type="title"/>
          </p:nvPr>
        </p:nvSpPr>
        <p:spPr>
          <a:xfrm>
            <a:off x="1053354" y="855135"/>
            <a:ext cx="8761413" cy="706964"/>
          </a:xfrm>
        </p:spPr>
        <p:txBody>
          <a:bodyPr/>
          <a:lstStyle/>
          <a:p>
            <a:r>
              <a:rPr lang="en-IN" dirty="0"/>
              <a:t>Challenge Faced</a:t>
            </a:r>
          </a:p>
        </p:txBody>
      </p:sp>
      <p:sp>
        <p:nvSpPr>
          <p:cNvPr id="11" name="Rectangle 8">
            <a:extLst>
              <a:ext uri="{FF2B5EF4-FFF2-40B4-BE49-F238E27FC236}">
                <a16:creationId xmlns:a16="http://schemas.microsoft.com/office/drawing/2014/main" id="{D21CE57C-C63A-A78F-215B-CC9C1DBDB241}"/>
              </a:ext>
            </a:extLst>
          </p:cNvPr>
          <p:cNvSpPr>
            <a:spLocks noChangeArrowheads="1"/>
          </p:cNvSpPr>
          <p:nvPr/>
        </p:nvSpPr>
        <p:spPr bwMode="auto">
          <a:xfrm rot="10800000" flipV="1">
            <a:off x="330926" y="3039150"/>
            <a:ext cx="11861074" cy="253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Reading the dataset and comprehending the problem statement</a:t>
            </a:r>
            <a:r>
              <a:rPr kumimoji="0" lang="en-US" altLang="en-US" sz="1800" b="0" i="0" u="none" strike="noStrike" cap="none" normalizeH="0" baseline="0" dirty="0">
                <a:ln>
                  <a:noFill/>
                </a:ln>
                <a:solidFill>
                  <a:schemeClr val="tx1"/>
                </a:solidFill>
                <a:effectLst/>
                <a:latin typeface="Arial" panose="020B0604020202020204" pitchFamily="34" charset="0"/>
              </a:rPr>
              <a:t> – Understanding the dataset structure, identifying key variables, and defining the project goals.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Handling errors, duplicates, and NaN values</a:t>
            </a:r>
            <a:r>
              <a:rPr kumimoji="0" lang="en-US" altLang="en-US" sz="1800" b="0" i="0" u="none" strike="noStrike" cap="none" normalizeH="0" baseline="0" dirty="0">
                <a:ln>
                  <a:noFill/>
                </a:ln>
                <a:solidFill>
                  <a:schemeClr val="tx1"/>
                </a:solidFill>
                <a:effectLst/>
                <a:latin typeface="Arial" panose="020B0604020202020204" pitchFamily="34" charset="0"/>
              </a:rPr>
              <a:t> – Cleaning the dataset by removing or imputing missing values and ensuring data consistency.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Designing multiple visualizations</a:t>
            </a:r>
            <a:r>
              <a:rPr kumimoji="0" lang="en-US" altLang="en-US" sz="1800" b="0" i="0" u="none" strike="noStrike" cap="none" normalizeH="0" baseline="0" dirty="0">
                <a:ln>
                  <a:noFill/>
                </a:ln>
                <a:solidFill>
                  <a:schemeClr val="tx1"/>
                </a:solidFill>
                <a:effectLst/>
                <a:latin typeface="Arial" panose="020B0604020202020204" pitchFamily="34" charset="0"/>
              </a:rPr>
              <a:t> – Creating insightful visualizations to summarize trends, highlight patterns, and effectively communicate results to the reader</a:t>
            </a:r>
          </a:p>
        </p:txBody>
      </p:sp>
    </p:spTree>
    <p:extLst>
      <p:ext uri="{BB962C8B-B14F-4D97-AF65-F5344CB8AC3E}">
        <p14:creationId xmlns:p14="http://schemas.microsoft.com/office/powerpoint/2010/main" val="3870812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6A1F9-34A0-F846-E5D1-54CD303F5ABA}"/>
              </a:ext>
            </a:extLst>
          </p:cNvPr>
          <p:cNvSpPr>
            <a:spLocks noGrp="1"/>
          </p:cNvSpPr>
          <p:nvPr>
            <p:ph type="title"/>
          </p:nvPr>
        </p:nvSpPr>
        <p:spPr/>
        <p:txBody>
          <a:bodyPr/>
          <a:lstStyle/>
          <a:p>
            <a:r>
              <a:rPr lang="en-IN" dirty="0"/>
              <a:t>Conclusion</a:t>
            </a:r>
          </a:p>
        </p:txBody>
      </p:sp>
      <p:sp>
        <p:nvSpPr>
          <p:cNvPr id="4" name="TextBox 3">
            <a:extLst>
              <a:ext uri="{FF2B5EF4-FFF2-40B4-BE49-F238E27FC236}">
                <a16:creationId xmlns:a16="http://schemas.microsoft.com/office/drawing/2014/main" id="{C858E9C3-DB34-1AF8-9B10-0E2656C1EA1B}"/>
              </a:ext>
            </a:extLst>
          </p:cNvPr>
          <p:cNvSpPr txBox="1"/>
          <p:nvPr/>
        </p:nvSpPr>
        <p:spPr>
          <a:xfrm>
            <a:off x="389466" y="2323868"/>
            <a:ext cx="11413067" cy="646331"/>
          </a:xfrm>
          <a:prstGeom prst="rect">
            <a:avLst/>
          </a:prstGeom>
          <a:noFill/>
        </p:spPr>
        <p:txBody>
          <a:bodyPr wrap="square">
            <a:spAutoFit/>
          </a:bodyPr>
          <a:lstStyle/>
          <a:p>
            <a:r>
              <a:rPr lang="en-US" sz="1800" b="1" spc="40" dirty="0">
                <a:latin typeface="Verdana"/>
                <a:cs typeface="Verdana"/>
              </a:rPr>
              <a:t>After analyzing the dataset, we have got answers to some of the serious &amp; interesting facts which any of the android users would love to know.</a:t>
            </a:r>
            <a:endParaRPr lang="en-IN" b="1" dirty="0"/>
          </a:p>
        </p:txBody>
      </p:sp>
      <p:sp>
        <p:nvSpPr>
          <p:cNvPr id="6" name="TextBox 5">
            <a:extLst>
              <a:ext uri="{FF2B5EF4-FFF2-40B4-BE49-F238E27FC236}">
                <a16:creationId xmlns:a16="http://schemas.microsoft.com/office/drawing/2014/main" id="{199B6880-701E-C9B8-EA68-C4448601B85D}"/>
              </a:ext>
            </a:extLst>
          </p:cNvPr>
          <p:cNvSpPr txBox="1"/>
          <p:nvPr/>
        </p:nvSpPr>
        <p:spPr>
          <a:xfrm>
            <a:off x="389467" y="2970199"/>
            <a:ext cx="8068734" cy="3785652"/>
          </a:xfrm>
          <a:prstGeom prst="rect">
            <a:avLst/>
          </a:prstGeom>
          <a:noFill/>
        </p:spPr>
        <p:txBody>
          <a:bodyPr wrap="square">
            <a:spAutoFit/>
          </a:bodyPr>
          <a:lstStyle/>
          <a:p>
            <a:pPr marL="0" indent="0" defTabSz="914400" eaLnBrk="0" fontAlgn="base" hangingPunct="0">
              <a:lnSpc>
                <a:spcPct val="150000"/>
              </a:lnSpc>
              <a:spcBef>
                <a:spcPct val="0"/>
              </a:spcBef>
              <a:spcAft>
                <a:spcPct val="0"/>
              </a:spcAft>
              <a:buClrTx/>
              <a:buSzTx/>
              <a:buNone/>
            </a:pPr>
            <a:r>
              <a:rPr lang="en-US" b="0" i="0" dirty="0">
                <a:solidFill>
                  <a:schemeClr val="tx1"/>
                </a:solidFill>
                <a:effectLst/>
                <a:latin typeface="Roboto" panose="020F0502020204030204" pitchFamily="2" charset="0"/>
              </a:rPr>
              <a:t>-   Top 10 Categories having highest ratings</a:t>
            </a:r>
          </a:p>
          <a:p>
            <a:pPr marL="0" indent="0" defTabSz="914400" eaLnBrk="0" fontAlgn="base" hangingPunct="0">
              <a:lnSpc>
                <a:spcPct val="150000"/>
              </a:lnSpc>
              <a:spcBef>
                <a:spcPct val="0"/>
              </a:spcBef>
              <a:spcAft>
                <a:spcPct val="0"/>
              </a:spcAft>
              <a:buClrTx/>
              <a:buSzTx/>
              <a:buNone/>
            </a:pPr>
            <a:r>
              <a:rPr lang="en-US" dirty="0">
                <a:solidFill>
                  <a:schemeClr val="tx1"/>
                </a:solidFill>
                <a:latin typeface="Roboto" panose="020F0502020204030204" pitchFamily="2" charset="0"/>
              </a:rPr>
              <a:t>-   </a:t>
            </a:r>
            <a:r>
              <a:rPr lang="en-US" b="0" i="0" dirty="0">
                <a:solidFill>
                  <a:schemeClr val="tx1"/>
                </a:solidFill>
                <a:effectLst/>
                <a:latin typeface="Roboto" panose="02000000000000000000" pitchFamily="2" charset="0"/>
              </a:rPr>
              <a:t>Number of Application in terms of Category</a:t>
            </a:r>
          </a:p>
          <a:p>
            <a:pPr marL="0" indent="0" defTabSz="914400" eaLnBrk="0" fontAlgn="base" hangingPunct="0">
              <a:lnSpc>
                <a:spcPct val="150000"/>
              </a:lnSpc>
              <a:spcBef>
                <a:spcPct val="0"/>
              </a:spcBef>
              <a:spcAft>
                <a:spcPct val="0"/>
              </a:spcAft>
              <a:buClrTx/>
              <a:buSzTx/>
              <a:buNone/>
            </a:pPr>
            <a:r>
              <a:rPr lang="en-US" dirty="0">
                <a:solidFill>
                  <a:schemeClr val="tx1"/>
                </a:solidFill>
                <a:latin typeface="Roboto" panose="02000000000000000000" pitchFamily="2" charset="0"/>
              </a:rPr>
              <a:t>-   </a:t>
            </a:r>
            <a:r>
              <a:rPr lang="en-IN" b="0" i="0" dirty="0">
                <a:solidFill>
                  <a:schemeClr val="tx1"/>
                </a:solidFill>
                <a:effectLst/>
                <a:latin typeface="Roboto" panose="02000000000000000000" pitchFamily="2" charset="0"/>
              </a:rPr>
              <a:t>Top 10 apps</a:t>
            </a:r>
          </a:p>
          <a:p>
            <a:pPr defTabSz="914400" eaLnBrk="0" fontAlgn="base" hangingPunct="0">
              <a:lnSpc>
                <a:spcPct val="150000"/>
              </a:lnSpc>
              <a:spcBef>
                <a:spcPct val="0"/>
              </a:spcBef>
              <a:spcAft>
                <a:spcPct val="0"/>
              </a:spcAft>
              <a:buClrTx/>
              <a:buSzTx/>
            </a:pPr>
            <a:r>
              <a:rPr lang="en-US" b="0" i="0" dirty="0">
                <a:solidFill>
                  <a:schemeClr val="tx1"/>
                </a:solidFill>
                <a:effectLst/>
                <a:latin typeface="Roboto" panose="02000000000000000000" pitchFamily="2" charset="0"/>
              </a:rPr>
              <a:t>-   10 apps from 'Family' category having highest rating and  downloads</a:t>
            </a:r>
          </a:p>
          <a:p>
            <a:pPr defTabSz="914400" eaLnBrk="0" fontAlgn="base" hangingPunct="0">
              <a:lnSpc>
                <a:spcPct val="150000"/>
              </a:lnSpc>
              <a:spcBef>
                <a:spcPct val="0"/>
              </a:spcBef>
              <a:spcAft>
                <a:spcPct val="0"/>
              </a:spcAft>
              <a:buClrTx/>
              <a:buSzTx/>
            </a:pPr>
            <a:r>
              <a:rPr lang="en-US" dirty="0">
                <a:latin typeface="Roboto" panose="02000000000000000000" pitchFamily="2" charset="0"/>
              </a:rPr>
              <a:t>-    </a:t>
            </a:r>
            <a:r>
              <a:rPr lang="en-US" b="0" i="0" dirty="0">
                <a:solidFill>
                  <a:schemeClr val="tx1"/>
                </a:solidFill>
                <a:effectLst/>
                <a:latin typeface="Roboto" panose="02000000000000000000" pitchFamily="2" charset="0"/>
              </a:rPr>
              <a:t>Which Category has highest number of installs?</a:t>
            </a:r>
          </a:p>
          <a:p>
            <a:pPr marL="285750" indent="-285750" defTabSz="914400" eaLnBrk="0" fontAlgn="base" hangingPunct="0">
              <a:lnSpc>
                <a:spcPct val="150000"/>
              </a:lnSpc>
              <a:spcBef>
                <a:spcPct val="0"/>
              </a:spcBef>
              <a:spcAft>
                <a:spcPct val="0"/>
              </a:spcAft>
              <a:buClrTx/>
              <a:buSzTx/>
              <a:buFontTx/>
              <a:buChar char="-"/>
            </a:pPr>
            <a:r>
              <a:rPr lang="en-IN" b="0" i="0" dirty="0">
                <a:solidFill>
                  <a:schemeClr val="tx1"/>
                </a:solidFill>
                <a:effectLst/>
                <a:latin typeface="Roboto" panose="02000000000000000000" pitchFamily="2" charset="0"/>
              </a:rPr>
              <a:t>Free and Paid Apps</a:t>
            </a:r>
          </a:p>
          <a:p>
            <a:pPr marL="0" indent="0">
              <a:lnSpc>
                <a:spcPct val="150000"/>
              </a:lnSpc>
              <a:buNone/>
            </a:pPr>
            <a:r>
              <a:rPr lang="en-US" sz="1800" b="0" i="0" dirty="0">
                <a:solidFill>
                  <a:schemeClr val="tx1"/>
                </a:solidFill>
                <a:effectLst/>
                <a:latin typeface="Roboto" panose="02000000000000000000" pitchFamily="2" charset="0"/>
              </a:rPr>
              <a:t>-    Relationship Between Sentiments and Polarity</a:t>
            </a:r>
          </a:p>
          <a:p>
            <a:pPr marL="0" indent="0">
              <a:lnSpc>
                <a:spcPct val="150000"/>
              </a:lnSpc>
              <a:buNone/>
            </a:pPr>
            <a:r>
              <a:rPr lang="en-US" sz="1800" dirty="0">
                <a:solidFill>
                  <a:schemeClr val="tx1"/>
                </a:solidFill>
                <a:latin typeface="Roboto" panose="02000000000000000000" pitchFamily="2" charset="0"/>
              </a:rPr>
              <a:t>-    </a:t>
            </a:r>
            <a:r>
              <a:rPr lang="en-IN" sz="1800" b="0" i="0" dirty="0">
                <a:solidFill>
                  <a:schemeClr val="tx1"/>
                </a:solidFill>
                <a:effectLst/>
                <a:latin typeface="Roboto" panose="02000000000000000000" pitchFamily="2" charset="0"/>
              </a:rPr>
              <a:t>Sentiment Distribution Across Categories</a:t>
            </a:r>
          </a:p>
          <a:p>
            <a:pPr marL="285750" indent="-285750" defTabSz="914400" eaLnBrk="0" fontAlgn="base" hangingPunct="0">
              <a:lnSpc>
                <a:spcPct val="150000"/>
              </a:lnSpc>
              <a:spcBef>
                <a:spcPct val="0"/>
              </a:spcBef>
              <a:spcAft>
                <a:spcPct val="0"/>
              </a:spcAft>
              <a:buClrTx/>
              <a:buSzTx/>
              <a:buFontTx/>
              <a:buChar char="-"/>
            </a:pPr>
            <a:endParaRPr lang="en-IN" b="0" i="0" dirty="0">
              <a:solidFill>
                <a:schemeClr val="tx1"/>
              </a:solidFill>
              <a:effectLst/>
              <a:latin typeface="Roboto" panose="02000000000000000000" pitchFamily="2" charset="0"/>
            </a:endParaRPr>
          </a:p>
        </p:txBody>
      </p:sp>
      <p:pic>
        <p:nvPicPr>
          <p:cNvPr id="8" name="Picture 7">
            <a:extLst>
              <a:ext uri="{FF2B5EF4-FFF2-40B4-BE49-F238E27FC236}">
                <a16:creationId xmlns:a16="http://schemas.microsoft.com/office/drawing/2014/main" id="{5857634D-3B39-D2C3-882E-123CEFAA72C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076984" y="3613435"/>
            <a:ext cx="3678766" cy="2446379"/>
          </a:xfrm>
          <a:prstGeom prst="rect">
            <a:avLst/>
          </a:prstGeom>
        </p:spPr>
      </p:pic>
    </p:spTree>
    <p:extLst>
      <p:ext uri="{BB962C8B-B14F-4D97-AF65-F5344CB8AC3E}">
        <p14:creationId xmlns:p14="http://schemas.microsoft.com/office/powerpoint/2010/main" val="1421601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93715-70A8-4349-BA42-B83D3609BF8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65E650BE-A84C-5360-6799-1FF94120FC5D}"/>
              </a:ext>
            </a:extLst>
          </p:cNvPr>
          <p:cNvSpPr>
            <a:spLocks noGrp="1"/>
          </p:cNvSpPr>
          <p:nvPr>
            <p:ph idx="1"/>
          </p:nvPr>
        </p:nvSpPr>
        <p:spPr/>
        <p:txBody>
          <a:bodyPr/>
          <a:lstStyle/>
          <a:p>
            <a:r>
              <a:rPr lang="en-US" dirty="0"/>
              <a:t>The Google Play Store hosts a vast ecosystem of mobile applications across diverse categories, serving millions of users worldwide. Understanding app performance, user engagement, and satisfaction is crucial for developers and businesses to stay competitive in this dynamic marketplace.</a:t>
            </a:r>
          </a:p>
          <a:p>
            <a:r>
              <a:rPr lang="en-US" dirty="0"/>
              <a:t>This project, </a:t>
            </a:r>
            <a:r>
              <a:rPr lang="en-US" b="1" dirty="0"/>
              <a:t>Exploratory Data Analysis (EDA) on Google Play Store App Data</a:t>
            </a:r>
            <a:r>
              <a:rPr lang="en-US" dirty="0"/>
              <a:t>, aims to uncover key insights into app characteristics, user feedback, and market trends. By analyzing metadata such as app ratings, installs, and pricing alongside user sentiment and reviews, this study highlights patterns and relationships that can guide app developers, marketers, and stakeholders in optimizing their offerings.</a:t>
            </a:r>
          </a:p>
          <a:p>
            <a:endParaRPr lang="en-IN" dirty="0"/>
          </a:p>
        </p:txBody>
      </p:sp>
    </p:spTree>
    <p:extLst>
      <p:ext uri="{BB962C8B-B14F-4D97-AF65-F5344CB8AC3E}">
        <p14:creationId xmlns:p14="http://schemas.microsoft.com/office/powerpoint/2010/main" val="439544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C12D322-97CE-28CB-CDE8-C41EA46EE4C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870199" y="211667"/>
            <a:ext cx="5960533" cy="5960533"/>
          </a:xfrm>
          <a:prstGeom prst="rect">
            <a:avLst/>
          </a:prstGeom>
        </p:spPr>
      </p:pic>
    </p:spTree>
    <p:extLst>
      <p:ext uri="{BB962C8B-B14F-4D97-AF65-F5344CB8AC3E}">
        <p14:creationId xmlns:p14="http://schemas.microsoft.com/office/powerpoint/2010/main" val="2233354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BD83-850F-CD14-02E2-8E8FEF3F0056}"/>
              </a:ext>
            </a:extLst>
          </p:cNvPr>
          <p:cNvSpPr>
            <a:spLocks noGrp="1"/>
          </p:cNvSpPr>
          <p:nvPr>
            <p:ph type="ctrTitle"/>
          </p:nvPr>
        </p:nvSpPr>
        <p:spPr/>
        <p:txBody>
          <a:bodyPr/>
          <a:lstStyle/>
          <a:p>
            <a:r>
              <a:rPr lang="en-US" sz="4800" dirty="0"/>
              <a:t>Customer Satisfaction Prediction Machine Learning Project</a:t>
            </a:r>
            <a:endParaRPr lang="en-IN" sz="4800" dirty="0"/>
          </a:p>
        </p:txBody>
      </p:sp>
      <p:sp>
        <p:nvSpPr>
          <p:cNvPr id="4" name="Subtitle 3">
            <a:extLst>
              <a:ext uri="{FF2B5EF4-FFF2-40B4-BE49-F238E27FC236}">
                <a16:creationId xmlns:a16="http://schemas.microsoft.com/office/drawing/2014/main" id="{568723EF-4CDD-4F36-9A5D-19BD27A8223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899404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3C6D3-43F8-68C7-74AA-CF4BAC0CBF9C}"/>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7DDD40C7-C371-C812-DB3B-97390E3175F7}"/>
              </a:ext>
            </a:extLst>
          </p:cNvPr>
          <p:cNvSpPr>
            <a:spLocks noGrp="1"/>
          </p:cNvSpPr>
          <p:nvPr>
            <p:ph idx="1"/>
          </p:nvPr>
        </p:nvSpPr>
        <p:spPr>
          <a:xfrm>
            <a:off x="1154954" y="2603500"/>
            <a:ext cx="9106646" cy="3670300"/>
          </a:xfrm>
        </p:spPr>
        <p:txBody>
          <a:bodyPr>
            <a:normAutofit/>
          </a:bodyPr>
          <a:lstStyle/>
          <a:p>
            <a:r>
              <a:rPr lang="en-US" dirty="0"/>
              <a:t>For the project, the goal is to analyze two datasets: one containing basic app information (Play Store Data.csv) and the other with user reviews (User Reviews.csv). The objective is to explore and evaluate key factors such as ratings, category, and user feedback to identify the characteristics influencing app success and engagement in the Google Play Store.</a:t>
            </a:r>
          </a:p>
          <a:p>
            <a:r>
              <a:rPr lang="en-US" dirty="0"/>
              <a:t>An app's success can be determined by various factors such as:</a:t>
            </a:r>
          </a:p>
          <a:p>
            <a:pPr>
              <a:buFont typeface="Arial" panose="020B0604020202020204" pitchFamily="34" charset="0"/>
              <a:buChar char="•"/>
            </a:pPr>
            <a:r>
              <a:rPr lang="en-US" dirty="0"/>
              <a:t>High user ratings and positive feedback</a:t>
            </a:r>
          </a:p>
          <a:p>
            <a:pPr>
              <a:buFont typeface="Arial" panose="020B0604020202020204" pitchFamily="34" charset="0"/>
              <a:buChar char="•"/>
            </a:pPr>
            <a:r>
              <a:rPr lang="en-US" dirty="0"/>
              <a:t>A large user base with consistent engagement</a:t>
            </a:r>
          </a:p>
          <a:p>
            <a:pPr>
              <a:buFont typeface="Arial" panose="020B0604020202020204" pitchFamily="34" charset="0"/>
              <a:buChar char="•"/>
            </a:pPr>
            <a:r>
              <a:rPr lang="en-US" dirty="0"/>
              <a:t>High revenue generation, both through direct sales and in-app purchases</a:t>
            </a:r>
          </a:p>
          <a:p>
            <a:pPr>
              <a:buFont typeface="Arial" panose="020B0604020202020204" pitchFamily="34" charset="0"/>
              <a:buChar char="•"/>
            </a:pPr>
            <a:r>
              <a:rPr lang="en-US" dirty="0"/>
              <a:t>Positive user reviews and high ratings on different platforms</a:t>
            </a:r>
          </a:p>
          <a:p>
            <a:endParaRPr lang="en-IN" dirty="0"/>
          </a:p>
        </p:txBody>
      </p:sp>
    </p:spTree>
    <p:extLst>
      <p:ext uri="{BB962C8B-B14F-4D97-AF65-F5344CB8AC3E}">
        <p14:creationId xmlns:p14="http://schemas.microsoft.com/office/powerpoint/2010/main" val="2360108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A068B-E260-EEE4-5741-4E1C4FCF5EAB}"/>
              </a:ext>
            </a:extLst>
          </p:cNvPr>
          <p:cNvSpPr>
            <a:spLocks noGrp="1"/>
          </p:cNvSpPr>
          <p:nvPr>
            <p:ph type="title"/>
          </p:nvPr>
        </p:nvSpPr>
        <p:spPr/>
        <p:txBody>
          <a:bodyPr/>
          <a:lstStyle/>
          <a:p>
            <a:r>
              <a:rPr lang="en-IN" dirty="0"/>
              <a:t>Agenda</a:t>
            </a:r>
          </a:p>
        </p:txBody>
      </p:sp>
      <p:sp>
        <p:nvSpPr>
          <p:cNvPr id="4" name="Rectangle 1">
            <a:extLst>
              <a:ext uri="{FF2B5EF4-FFF2-40B4-BE49-F238E27FC236}">
                <a16:creationId xmlns:a16="http://schemas.microsoft.com/office/drawing/2014/main" id="{3621F3A5-5A1D-CEBE-40E0-979372B5E7EA}"/>
              </a:ext>
            </a:extLst>
          </p:cNvPr>
          <p:cNvSpPr>
            <a:spLocks noGrp="1" noChangeArrowheads="1"/>
          </p:cNvSpPr>
          <p:nvPr>
            <p:ph idx="1"/>
          </p:nvPr>
        </p:nvSpPr>
        <p:spPr bwMode="auto">
          <a:xfrm>
            <a:off x="936721" y="2497666"/>
            <a:ext cx="8979646" cy="5586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Introduction</a:t>
            </a:r>
            <a:endParaRPr lang="en-US" altLang="en-US" dirty="0">
              <a:solidFill>
                <a:schemeClr val="tx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Data Overview</a:t>
            </a:r>
            <a:endParaRPr lang="en-US" altLang="en-US" dirty="0">
              <a:solidFill>
                <a:schemeClr val="tx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Data Preprocessing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        -Handling missing values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-Data cleaning and transformation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-Exploratory data analysis (EDA)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   Factors Influencing App Success</a:t>
            </a:r>
          </a:p>
          <a:p>
            <a:pPr marL="0" marR="0" lvl="0" indent="0" algn="l" defTabSz="914400" rtl="0" eaLnBrk="0" fontAlgn="base" latinLnBrk="0" hangingPunct="0">
              <a:lnSpc>
                <a:spcPct val="100000"/>
              </a:lnSpc>
              <a:spcBef>
                <a:spcPct val="0"/>
              </a:spcBef>
              <a:spcAft>
                <a:spcPct val="0"/>
              </a:spcAft>
              <a:buClrTx/>
              <a:buSzTx/>
              <a:buNone/>
              <a:tabLst/>
            </a:pPr>
            <a:r>
              <a:rPr lang="en-US" altLang="en-US" b="1" dirty="0">
                <a:solidFill>
                  <a:schemeClr val="tx1"/>
                </a:solidFill>
                <a:latin typeface="Arial" panose="020B0604020202020204" pitchFamily="34" charset="0"/>
              </a:rPr>
              <a:t>5.</a:t>
            </a:r>
            <a:r>
              <a:rPr lang="en-US" b="1" dirty="0"/>
              <a:t>   </a:t>
            </a:r>
            <a:r>
              <a:rPr lang="en-US" b="1" dirty="0">
                <a:solidFill>
                  <a:schemeClr val="tx1"/>
                </a:solidFill>
              </a:rPr>
              <a:t>Results and Findings</a:t>
            </a:r>
            <a:endParaRPr lang="en-US" dirty="0">
              <a:solidFill>
                <a:schemeClr val="tx1"/>
              </a:solidFill>
            </a:endParaRPr>
          </a:p>
          <a:p>
            <a:pPr marL="0" indent="0" defTabSz="914400" eaLnBrk="0" fontAlgn="base" hangingPunct="0">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      - </a:t>
            </a:r>
            <a:r>
              <a:rPr lang="en-US" b="0" i="0" dirty="0">
                <a:solidFill>
                  <a:schemeClr val="tx1"/>
                </a:solidFill>
                <a:effectLst/>
                <a:latin typeface="Roboto" panose="020F0502020204030204" pitchFamily="2" charset="0"/>
              </a:rPr>
              <a:t>Top 10 Categories having highest ratings</a:t>
            </a:r>
          </a:p>
          <a:p>
            <a:pPr marL="0" indent="0" defTabSz="914400" eaLnBrk="0" fontAlgn="base" hangingPunct="0">
              <a:spcBef>
                <a:spcPct val="0"/>
              </a:spcBef>
              <a:spcAft>
                <a:spcPct val="0"/>
              </a:spcAft>
              <a:buClrTx/>
              <a:buSzTx/>
              <a:buNone/>
            </a:pPr>
            <a:r>
              <a:rPr lang="en-US" dirty="0">
                <a:solidFill>
                  <a:schemeClr val="tx1"/>
                </a:solidFill>
                <a:latin typeface="Roboto" panose="020F0502020204030204" pitchFamily="2" charset="0"/>
              </a:rPr>
              <a:t>       - </a:t>
            </a:r>
            <a:r>
              <a:rPr lang="en-US" b="0" i="0" dirty="0">
                <a:solidFill>
                  <a:schemeClr val="tx1"/>
                </a:solidFill>
                <a:effectLst/>
                <a:latin typeface="Roboto" panose="02000000000000000000" pitchFamily="2" charset="0"/>
              </a:rPr>
              <a:t>Number of Application in terms of Category</a:t>
            </a:r>
          </a:p>
          <a:p>
            <a:pPr marL="0" indent="0" defTabSz="914400" eaLnBrk="0" fontAlgn="base" hangingPunct="0">
              <a:spcBef>
                <a:spcPct val="0"/>
              </a:spcBef>
              <a:spcAft>
                <a:spcPct val="0"/>
              </a:spcAft>
              <a:buClrTx/>
              <a:buSzTx/>
              <a:buNone/>
            </a:pPr>
            <a:r>
              <a:rPr lang="en-US" dirty="0">
                <a:solidFill>
                  <a:schemeClr val="tx1"/>
                </a:solidFill>
                <a:latin typeface="Roboto" panose="02000000000000000000" pitchFamily="2" charset="0"/>
              </a:rPr>
              <a:t>       - </a:t>
            </a:r>
            <a:r>
              <a:rPr lang="en-IN" b="0" i="0" dirty="0">
                <a:solidFill>
                  <a:schemeClr val="tx1"/>
                </a:solidFill>
                <a:effectLst/>
                <a:latin typeface="Roboto" panose="02000000000000000000" pitchFamily="2" charset="0"/>
              </a:rPr>
              <a:t>Top 10 apps</a:t>
            </a:r>
          </a:p>
          <a:p>
            <a:pPr marL="0" indent="0" defTabSz="914400" eaLnBrk="0" fontAlgn="base" hangingPunct="0">
              <a:spcBef>
                <a:spcPct val="0"/>
              </a:spcBef>
              <a:spcAft>
                <a:spcPct val="0"/>
              </a:spcAft>
              <a:buClrTx/>
              <a:buSzTx/>
              <a:buNone/>
            </a:pPr>
            <a:r>
              <a:rPr lang="en-IN" dirty="0">
                <a:solidFill>
                  <a:schemeClr val="tx1"/>
                </a:solidFill>
                <a:latin typeface="Roboto" panose="02000000000000000000" pitchFamily="2" charset="0"/>
              </a:rPr>
              <a:t>       - </a:t>
            </a:r>
            <a:r>
              <a:rPr lang="en-US" b="0" i="0" dirty="0">
                <a:solidFill>
                  <a:schemeClr val="tx1"/>
                </a:solidFill>
                <a:effectLst/>
                <a:latin typeface="Roboto" panose="02000000000000000000" pitchFamily="2" charset="0"/>
              </a:rPr>
              <a:t>10 apps from 'Family' category having highest rating and downloads</a:t>
            </a:r>
          </a:p>
          <a:p>
            <a:pPr marL="0" indent="0" defTabSz="914400" eaLnBrk="0" fontAlgn="base" hangingPunct="0">
              <a:spcBef>
                <a:spcPct val="0"/>
              </a:spcBef>
              <a:spcAft>
                <a:spcPct val="0"/>
              </a:spcAft>
              <a:buClrTx/>
              <a:buSzTx/>
              <a:buNone/>
            </a:pPr>
            <a:r>
              <a:rPr lang="en-IN" dirty="0">
                <a:solidFill>
                  <a:schemeClr val="tx1"/>
                </a:solidFill>
                <a:latin typeface="Roboto" panose="02000000000000000000" pitchFamily="2" charset="0"/>
              </a:rPr>
              <a:t>       - </a:t>
            </a:r>
            <a:r>
              <a:rPr lang="en-US" b="0" i="0" dirty="0">
                <a:solidFill>
                  <a:schemeClr val="tx1"/>
                </a:solidFill>
                <a:effectLst/>
                <a:latin typeface="Roboto" panose="02000000000000000000" pitchFamily="2" charset="0"/>
              </a:rPr>
              <a:t>Which Category has highest number of installs?</a:t>
            </a:r>
          </a:p>
          <a:p>
            <a:pPr marL="0" indent="0" defTabSz="914400" eaLnBrk="0" fontAlgn="base" hangingPunct="0">
              <a:spcBef>
                <a:spcPct val="0"/>
              </a:spcBef>
              <a:spcAft>
                <a:spcPct val="0"/>
              </a:spcAft>
              <a:buClrTx/>
              <a:buSzTx/>
              <a:buNone/>
            </a:pPr>
            <a:r>
              <a:rPr lang="en-IN" b="0" i="0" dirty="0">
                <a:solidFill>
                  <a:schemeClr val="tx1"/>
                </a:solidFill>
                <a:effectLst/>
                <a:latin typeface="Roboto" panose="02000000000000000000" pitchFamily="2" charset="0"/>
              </a:rPr>
              <a:t>       - Free and Paid Apps</a:t>
            </a:r>
          </a:p>
          <a:p>
            <a:pPr marL="0" indent="0" defTabSz="914400" eaLnBrk="0" fontAlgn="base" hangingPunct="0">
              <a:spcBef>
                <a:spcPct val="0"/>
              </a:spcBef>
              <a:spcAft>
                <a:spcPct val="0"/>
              </a:spcAft>
              <a:buClrTx/>
              <a:buSzTx/>
              <a:buNone/>
            </a:pPr>
            <a:endParaRPr lang="en-IN" b="0" i="0" dirty="0">
              <a:solidFill>
                <a:srgbClr val="E3E3E3"/>
              </a:solidFill>
              <a:effectLst/>
              <a:latin typeface="Roboto" panose="02000000000000000000" pitchFamily="2" charset="0"/>
            </a:endParaRPr>
          </a:p>
          <a:p>
            <a:pPr marL="0" indent="0" defTabSz="914400" eaLnBrk="0" fontAlgn="base" hangingPunct="0">
              <a:spcBef>
                <a:spcPct val="0"/>
              </a:spcBef>
              <a:spcAft>
                <a:spcPct val="0"/>
              </a:spcAft>
              <a:buClrTx/>
              <a:buSzTx/>
              <a:buNone/>
            </a:pPr>
            <a:endParaRPr lang="en-IN" b="0" i="0" dirty="0">
              <a:solidFill>
                <a:srgbClr val="E3E3E3"/>
              </a:solidFill>
              <a:effectLst/>
              <a:latin typeface="Roboto" panose="02000000000000000000" pitchFamily="2" charset="0"/>
            </a:endParaRPr>
          </a:p>
          <a:p>
            <a:pPr marL="0" indent="0" defTabSz="914400" eaLnBrk="0" fontAlgn="base" hangingPunct="0">
              <a:spcBef>
                <a:spcPct val="0"/>
              </a:spcBef>
              <a:spcAft>
                <a:spcPct val="0"/>
              </a:spcAft>
              <a:buClrTx/>
              <a:buSzTx/>
              <a:buNone/>
            </a:pPr>
            <a:endParaRPr lang="en-US" b="0" i="0" dirty="0">
              <a:solidFill>
                <a:schemeClr val="tx1"/>
              </a:solidFill>
              <a:effectLst/>
              <a:latin typeface="Roboto" panose="02000000000000000000" pitchFamily="2" charset="0"/>
            </a:endParaRPr>
          </a:p>
          <a:p>
            <a:pPr marL="0" indent="0" defTabSz="914400" eaLnBrk="0" fontAlgn="base" hangingPunct="0">
              <a:spcBef>
                <a:spcPct val="0"/>
              </a:spcBef>
              <a:spcAft>
                <a:spcPct val="0"/>
              </a:spcAft>
              <a:buClrTx/>
              <a:buSzTx/>
              <a:buNone/>
            </a:pPr>
            <a:r>
              <a:rPr lang="en-US" dirty="0">
                <a:solidFill>
                  <a:srgbClr val="E3E3E3"/>
                </a:solidFill>
                <a:latin typeface="Roboto" panose="02000000000000000000" pitchFamily="2" charset="0"/>
              </a:rPr>
              <a:t>    </a:t>
            </a:r>
            <a:endParaRPr lang="en-US" b="0" i="0" dirty="0">
              <a:solidFill>
                <a:srgbClr val="E3E3E3"/>
              </a:solidFill>
              <a:effectLst/>
              <a:latin typeface="Roboto" panose="02000000000000000000" pitchFamily="2" charset="0"/>
            </a:endParaRPr>
          </a:p>
          <a:p>
            <a:pPr marL="0" indent="0" defTabSz="914400" eaLnBrk="0" fontAlgn="base" hangingPunct="0">
              <a:spcBef>
                <a:spcPct val="0"/>
              </a:spcBef>
              <a:spcAft>
                <a:spcPct val="0"/>
              </a:spcAft>
              <a:buClrTx/>
              <a:buSzTx/>
              <a:buNone/>
            </a:pPr>
            <a:endParaRPr lang="en-US" b="0" i="0" dirty="0">
              <a:solidFill>
                <a:schemeClr val="tx1"/>
              </a:solidFill>
              <a:effectLst/>
              <a:latin typeface="Roboto" panose="020F0502020204030204" pitchFamily="2"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4547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9967A-5FD7-2A28-52AE-9BDF3EC6481B}"/>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7AA197BF-0978-7D70-B08D-B0CBB020FFD8}"/>
              </a:ext>
            </a:extLst>
          </p:cNvPr>
          <p:cNvSpPr>
            <a:spLocks noGrp="1"/>
          </p:cNvSpPr>
          <p:nvPr>
            <p:ph idx="1"/>
          </p:nvPr>
        </p:nvSpPr>
        <p:spPr>
          <a:xfrm>
            <a:off x="1154954" y="2603499"/>
            <a:ext cx="9640046" cy="3890433"/>
          </a:xfrm>
        </p:spPr>
        <p:txBody>
          <a:bodyPr>
            <a:normAutofit fontScale="47500" lnSpcReduction="20000"/>
          </a:bodyPr>
          <a:lstStyle/>
          <a:p>
            <a:pPr marL="0" indent="0">
              <a:buNone/>
            </a:pPr>
            <a:r>
              <a:rPr lang="en-IN" sz="3800" b="1" dirty="0">
                <a:solidFill>
                  <a:schemeClr val="tx1"/>
                </a:solidFill>
              </a:rPr>
              <a:t>6. </a:t>
            </a:r>
            <a:r>
              <a:rPr lang="en-US" sz="4500" b="1" i="0" dirty="0">
                <a:solidFill>
                  <a:schemeClr val="tx1"/>
                </a:solidFill>
                <a:effectLst/>
                <a:latin typeface="Roboto" panose="02000000000000000000" pitchFamily="2" charset="0"/>
              </a:rPr>
              <a:t>Sentiment analysis of user reviews</a:t>
            </a:r>
          </a:p>
          <a:p>
            <a:pPr marL="0" indent="0">
              <a:buNone/>
            </a:pPr>
            <a:r>
              <a:rPr lang="en-US" sz="3800" b="1" dirty="0">
                <a:solidFill>
                  <a:schemeClr val="tx1"/>
                </a:solidFill>
                <a:latin typeface="Roboto" panose="02000000000000000000" pitchFamily="2" charset="0"/>
              </a:rPr>
              <a:t>     </a:t>
            </a:r>
            <a:r>
              <a:rPr lang="en-US" sz="3800" dirty="0">
                <a:solidFill>
                  <a:schemeClr val="tx1"/>
                </a:solidFill>
                <a:latin typeface="Roboto" panose="02000000000000000000" pitchFamily="2" charset="0"/>
              </a:rPr>
              <a:t>- </a:t>
            </a:r>
            <a:r>
              <a:rPr lang="en-IN" sz="3800" i="0" dirty="0">
                <a:solidFill>
                  <a:schemeClr val="tx1"/>
                </a:solidFill>
                <a:effectLst/>
                <a:latin typeface="Roboto" panose="02000000000000000000" pitchFamily="2" charset="0"/>
              </a:rPr>
              <a:t>Sentiment Distribution</a:t>
            </a:r>
          </a:p>
          <a:p>
            <a:pPr marL="0" indent="0">
              <a:buNone/>
            </a:pPr>
            <a:r>
              <a:rPr lang="en-IN" sz="3800" dirty="0">
                <a:solidFill>
                  <a:schemeClr val="tx1"/>
                </a:solidFill>
                <a:latin typeface="Roboto" panose="02000000000000000000" pitchFamily="2" charset="0"/>
              </a:rPr>
              <a:t>     - </a:t>
            </a:r>
            <a:r>
              <a:rPr lang="en-IN" sz="3800" b="0" i="0" dirty="0">
                <a:solidFill>
                  <a:schemeClr val="tx1"/>
                </a:solidFill>
                <a:effectLst/>
                <a:latin typeface="Roboto" panose="02000000000000000000" pitchFamily="2" charset="0"/>
              </a:rPr>
              <a:t>Sentiment Polarity Analysis</a:t>
            </a:r>
          </a:p>
          <a:p>
            <a:pPr marL="0" indent="0">
              <a:buNone/>
            </a:pPr>
            <a:r>
              <a:rPr lang="en-IN" sz="3800" dirty="0">
                <a:solidFill>
                  <a:schemeClr val="tx1"/>
                </a:solidFill>
                <a:latin typeface="Roboto" panose="02000000000000000000" pitchFamily="2" charset="0"/>
              </a:rPr>
              <a:t>     - </a:t>
            </a:r>
            <a:r>
              <a:rPr lang="en-IN" sz="3800" b="0" i="0" dirty="0">
                <a:solidFill>
                  <a:schemeClr val="tx1"/>
                </a:solidFill>
                <a:effectLst/>
                <a:latin typeface="Roboto" panose="02000000000000000000" pitchFamily="2" charset="0"/>
              </a:rPr>
              <a:t>Subjectivity Analysis</a:t>
            </a:r>
          </a:p>
          <a:p>
            <a:pPr marL="0" indent="0">
              <a:buNone/>
            </a:pPr>
            <a:r>
              <a:rPr lang="en-IN" sz="3800" dirty="0">
                <a:solidFill>
                  <a:schemeClr val="tx1"/>
                </a:solidFill>
                <a:latin typeface="Roboto" panose="02000000000000000000" pitchFamily="2" charset="0"/>
              </a:rPr>
              <a:t>     - </a:t>
            </a:r>
            <a:r>
              <a:rPr lang="en-US" sz="3800" b="0" i="0" dirty="0">
                <a:solidFill>
                  <a:schemeClr val="tx1"/>
                </a:solidFill>
                <a:effectLst/>
                <a:latin typeface="Roboto" panose="02000000000000000000" pitchFamily="2" charset="0"/>
              </a:rPr>
              <a:t>Relationship Between Sentiments and Polarity</a:t>
            </a:r>
          </a:p>
          <a:p>
            <a:pPr marL="0" indent="0">
              <a:buNone/>
            </a:pPr>
            <a:r>
              <a:rPr lang="en-US" sz="3800" dirty="0">
                <a:solidFill>
                  <a:schemeClr val="tx1"/>
                </a:solidFill>
                <a:latin typeface="Roboto" panose="02000000000000000000" pitchFamily="2" charset="0"/>
              </a:rPr>
              <a:t>     - </a:t>
            </a:r>
            <a:r>
              <a:rPr lang="en-IN" sz="3800" b="0" i="0" dirty="0">
                <a:solidFill>
                  <a:schemeClr val="tx1"/>
                </a:solidFill>
                <a:effectLst/>
                <a:latin typeface="Roboto" panose="02000000000000000000" pitchFamily="2" charset="0"/>
              </a:rPr>
              <a:t>Sentiment Distribution Across Categories</a:t>
            </a:r>
          </a:p>
          <a:p>
            <a:pPr marL="0" indent="0">
              <a:buNone/>
            </a:pPr>
            <a:r>
              <a:rPr lang="en-US" sz="3800" b="0" i="0" dirty="0">
                <a:solidFill>
                  <a:schemeClr val="tx1"/>
                </a:solidFill>
                <a:effectLst/>
                <a:latin typeface="Roboto" panose="02000000000000000000" pitchFamily="2" charset="0"/>
              </a:rPr>
              <a:t>     - Average Sentiment Polarity by App Type</a:t>
            </a:r>
          </a:p>
          <a:p>
            <a:pPr marL="0" indent="0">
              <a:buNone/>
            </a:pPr>
            <a:r>
              <a:rPr lang="en-US" sz="3800" b="0" i="0" dirty="0">
                <a:solidFill>
                  <a:schemeClr val="tx1"/>
                </a:solidFill>
                <a:effectLst/>
                <a:latin typeface="Roboto" panose="02000000000000000000" pitchFamily="2" charset="0"/>
              </a:rPr>
              <a:t>     -  </a:t>
            </a:r>
            <a:r>
              <a:rPr lang="en-IN" sz="3800" b="0" i="0" dirty="0">
                <a:solidFill>
                  <a:schemeClr val="tx1"/>
                </a:solidFill>
                <a:effectLst/>
                <a:latin typeface="Roboto" panose="02000000000000000000" pitchFamily="2" charset="0"/>
              </a:rPr>
              <a:t>App-wise Sentiment Summary</a:t>
            </a:r>
          </a:p>
          <a:p>
            <a:pPr marL="0" indent="0">
              <a:buNone/>
            </a:pPr>
            <a:r>
              <a:rPr lang="en-IN" sz="3800" b="1" i="0" dirty="0">
                <a:solidFill>
                  <a:schemeClr val="tx1"/>
                </a:solidFill>
                <a:effectLst/>
                <a:latin typeface="Roboto" panose="02000000000000000000" pitchFamily="2" charset="0"/>
              </a:rPr>
              <a:t>7. Conclusion</a:t>
            </a:r>
          </a:p>
          <a:p>
            <a:pPr marL="0" indent="0">
              <a:buNone/>
            </a:pPr>
            <a:endParaRPr lang="en-US" b="0" i="0" dirty="0">
              <a:solidFill>
                <a:schemeClr val="tx1"/>
              </a:solidFill>
              <a:effectLst/>
              <a:latin typeface="Roboto" panose="02000000000000000000" pitchFamily="2" charset="0"/>
            </a:endParaRPr>
          </a:p>
          <a:p>
            <a:pPr marL="0" indent="0">
              <a:buNone/>
            </a:pPr>
            <a:endParaRPr lang="en-US" b="0" i="0" dirty="0">
              <a:solidFill>
                <a:schemeClr val="tx1"/>
              </a:solidFill>
              <a:effectLst/>
              <a:latin typeface="Roboto" panose="02000000000000000000" pitchFamily="2" charset="0"/>
            </a:endParaRPr>
          </a:p>
          <a:p>
            <a:pPr marL="0" indent="0">
              <a:buNone/>
            </a:pPr>
            <a:r>
              <a:rPr lang="en-IN" dirty="0">
                <a:solidFill>
                  <a:srgbClr val="E3E3E3"/>
                </a:solidFill>
                <a:latin typeface="Roboto" panose="02000000000000000000" pitchFamily="2" charset="0"/>
              </a:rPr>
              <a:t> </a:t>
            </a:r>
            <a:endParaRPr lang="en-IN" b="0" i="0" dirty="0">
              <a:solidFill>
                <a:srgbClr val="E3E3E3"/>
              </a:solidFill>
              <a:effectLst/>
              <a:latin typeface="Roboto" panose="02000000000000000000" pitchFamily="2" charset="0"/>
            </a:endParaRPr>
          </a:p>
          <a:p>
            <a:pPr marL="0" indent="0">
              <a:buNone/>
            </a:pPr>
            <a:endParaRPr lang="en-IN" b="0" i="0" dirty="0">
              <a:solidFill>
                <a:srgbClr val="E3E3E3"/>
              </a:solidFill>
              <a:effectLst/>
              <a:latin typeface="Roboto" panose="02000000000000000000" pitchFamily="2" charset="0"/>
            </a:endParaRPr>
          </a:p>
          <a:p>
            <a:pPr marL="0" indent="0">
              <a:buNone/>
            </a:pPr>
            <a:endParaRPr lang="en-US" i="0" dirty="0">
              <a:solidFill>
                <a:schemeClr val="tx1"/>
              </a:solidFill>
              <a:effectLst/>
              <a:latin typeface="Roboto" panose="02000000000000000000" pitchFamily="2" charset="0"/>
            </a:endParaRPr>
          </a:p>
          <a:p>
            <a:pPr marL="0" indent="0">
              <a:buNone/>
            </a:pPr>
            <a:endParaRPr lang="en-IN" dirty="0"/>
          </a:p>
        </p:txBody>
      </p:sp>
    </p:spTree>
    <p:extLst>
      <p:ext uri="{BB962C8B-B14F-4D97-AF65-F5344CB8AC3E}">
        <p14:creationId xmlns:p14="http://schemas.microsoft.com/office/powerpoint/2010/main" val="37492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39A80-86A4-F4EC-9E23-2CCA384CB624}"/>
              </a:ext>
            </a:extLst>
          </p:cNvPr>
          <p:cNvSpPr>
            <a:spLocks noGrp="1"/>
          </p:cNvSpPr>
          <p:nvPr>
            <p:ph type="title"/>
          </p:nvPr>
        </p:nvSpPr>
        <p:spPr/>
        <p:txBody>
          <a:bodyPr/>
          <a:lstStyle/>
          <a:p>
            <a:r>
              <a:rPr lang="en-IN" dirty="0"/>
              <a:t>Dataset Preparation</a:t>
            </a:r>
          </a:p>
        </p:txBody>
      </p:sp>
      <p:sp>
        <p:nvSpPr>
          <p:cNvPr id="4" name="Rectangle 1">
            <a:extLst>
              <a:ext uri="{FF2B5EF4-FFF2-40B4-BE49-F238E27FC236}">
                <a16:creationId xmlns:a16="http://schemas.microsoft.com/office/drawing/2014/main" id="{A6252E44-DA4B-F947-40FC-685CCC83B125}"/>
              </a:ext>
            </a:extLst>
          </p:cNvPr>
          <p:cNvSpPr>
            <a:spLocks noGrp="1" noChangeArrowheads="1"/>
          </p:cNvSpPr>
          <p:nvPr>
            <p:ph idx="1"/>
          </p:nvPr>
        </p:nvSpPr>
        <p:spPr bwMode="auto">
          <a:xfrm>
            <a:off x="1154953" y="2418791"/>
            <a:ext cx="9682379" cy="3739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Loading the Datasets</a:t>
            </a:r>
            <a:r>
              <a:rPr kumimoji="0" lang="en-US" altLang="en-US" sz="1600" b="0" i="0" u="none" strike="noStrike" cap="none" normalizeH="0" baseline="0" dirty="0">
                <a:ln>
                  <a:noFill/>
                </a:ln>
                <a:solidFill>
                  <a:schemeClr val="tx1"/>
                </a:solidFill>
                <a:effectLst/>
                <a:latin typeface="Arial" panose="020B0604020202020204" pitchFamily="34" charset="0"/>
              </a:rPr>
              <a:t>: Import the two datasets—Play Store app dataset and User Reviews dataset.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Importing Required Libraries</a:t>
            </a:r>
            <a:r>
              <a:rPr kumimoji="0" lang="en-US" altLang="en-US" sz="1600" b="0" i="0" u="none" strike="noStrike" cap="none" normalizeH="0" baseline="0" dirty="0">
                <a:ln>
                  <a:noFill/>
                </a:ln>
                <a:solidFill>
                  <a:schemeClr val="tx1"/>
                </a:solidFill>
                <a:effectLst/>
                <a:latin typeface="Arial" panose="020B0604020202020204" pitchFamily="34" charset="0"/>
              </a:rPr>
              <a:t>: Utilize libraries like NumPy, Pandas, Seaborn, and Matplotlib for data manipulation, analysis, and visualization.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 Cleaning</a:t>
            </a:r>
            <a:r>
              <a:rPr kumimoji="0" lang="en-US" altLang="en-US" sz="1600" b="0" i="0" u="none" strike="noStrike" cap="none" normalizeH="0" baseline="0" dirty="0">
                <a:ln>
                  <a:noFill/>
                </a:ln>
                <a:solidFill>
                  <a:schemeClr val="tx1"/>
                </a:solidFill>
                <a:effectLst/>
                <a:latin typeface="Arial" panose="020B0604020202020204" pitchFamily="34" charset="0"/>
              </a:rPr>
              <a:t>: Handle missing data by checking for null values, detecting and removing outliers, and eliminating duplicate entries to ensure the dataset’s accuracy.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 Imputation</a:t>
            </a:r>
            <a:r>
              <a:rPr kumimoji="0" lang="en-US" altLang="en-US" sz="1600" b="0" i="0" u="none" strike="noStrike" cap="none" normalizeH="0" baseline="0" dirty="0">
                <a:ln>
                  <a:noFill/>
                </a:ln>
                <a:solidFill>
                  <a:schemeClr val="tx1"/>
                </a:solidFill>
                <a:effectLst/>
                <a:latin typeface="Arial" panose="020B0604020202020204" pitchFamily="34" charset="0"/>
              </a:rPr>
              <a:t>: Replace missing categorical values with the mode and numerical values with the median. Additionally, convert columns such as price, installs, and reviews into numerical values for consistency.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Exploratory Data Analysis (EDA)</a:t>
            </a:r>
            <a:r>
              <a:rPr kumimoji="0" lang="en-US" altLang="en-US" sz="1600" b="0" i="0" u="none" strike="noStrike" cap="none" normalizeH="0" baseline="0" dirty="0">
                <a:ln>
                  <a:noFill/>
                </a:ln>
                <a:solidFill>
                  <a:schemeClr val="tx1"/>
                </a:solidFill>
                <a:effectLst/>
                <a:latin typeface="Arial" panose="020B0604020202020204" pitchFamily="34" charset="0"/>
              </a:rPr>
              <a:t>: Explore the datasets to identify key patterns and trends, summarizing the main characteristics through statistical graphics and data visualization techniques.</a:t>
            </a:r>
          </a:p>
        </p:txBody>
      </p:sp>
    </p:spTree>
    <p:extLst>
      <p:ext uri="{BB962C8B-B14F-4D97-AF65-F5344CB8AC3E}">
        <p14:creationId xmlns:p14="http://schemas.microsoft.com/office/powerpoint/2010/main" val="3556742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F4003-E048-6557-1DEE-E0F7B80A1AB0}"/>
              </a:ext>
            </a:extLst>
          </p:cNvPr>
          <p:cNvSpPr>
            <a:spLocks noGrp="1"/>
          </p:cNvSpPr>
          <p:nvPr>
            <p:ph type="title"/>
          </p:nvPr>
        </p:nvSpPr>
        <p:spPr/>
        <p:txBody>
          <a:bodyPr/>
          <a:lstStyle/>
          <a:p>
            <a:r>
              <a:rPr lang="en-US" sz="3600" spc="-85" dirty="0">
                <a:solidFill>
                  <a:schemeClr val="bg1"/>
                </a:solidFill>
              </a:rPr>
              <a:t>Attr</a:t>
            </a:r>
            <a:r>
              <a:rPr lang="en-US" sz="3600" spc="-65" dirty="0">
                <a:solidFill>
                  <a:schemeClr val="bg1"/>
                </a:solidFill>
              </a:rPr>
              <a:t>i</a:t>
            </a:r>
            <a:r>
              <a:rPr lang="en-US" sz="3600" spc="-55" dirty="0">
                <a:solidFill>
                  <a:schemeClr val="bg1"/>
                </a:solidFill>
              </a:rPr>
              <a:t>but</a:t>
            </a:r>
            <a:r>
              <a:rPr lang="en-US" sz="3600" spc="-70" dirty="0">
                <a:solidFill>
                  <a:schemeClr val="bg1"/>
                </a:solidFill>
              </a:rPr>
              <a:t>e</a:t>
            </a:r>
            <a:r>
              <a:rPr lang="en-US" sz="3600" spc="-150" dirty="0">
                <a:solidFill>
                  <a:schemeClr val="bg1"/>
                </a:solidFill>
              </a:rPr>
              <a:t>s</a:t>
            </a:r>
            <a:r>
              <a:rPr lang="en-US" sz="3600" spc="-120" dirty="0">
                <a:solidFill>
                  <a:schemeClr val="bg1"/>
                </a:solidFill>
              </a:rPr>
              <a:t> </a:t>
            </a:r>
            <a:r>
              <a:rPr lang="en-US" sz="3600" spc="-75" dirty="0">
                <a:solidFill>
                  <a:schemeClr val="bg1"/>
                </a:solidFill>
              </a:rPr>
              <a:t>in</a:t>
            </a:r>
            <a:r>
              <a:rPr lang="en-US" sz="3600" spc="-145" dirty="0">
                <a:solidFill>
                  <a:schemeClr val="bg1"/>
                </a:solidFill>
              </a:rPr>
              <a:t> </a:t>
            </a:r>
            <a:r>
              <a:rPr lang="en-US" sz="3600" spc="-75" dirty="0">
                <a:solidFill>
                  <a:schemeClr val="bg1"/>
                </a:solidFill>
              </a:rPr>
              <a:t>Google</a:t>
            </a:r>
            <a:r>
              <a:rPr lang="en-US" sz="3600" spc="-145" dirty="0">
                <a:solidFill>
                  <a:schemeClr val="bg1"/>
                </a:solidFill>
              </a:rPr>
              <a:t> </a:t>
            </a:r>
            <a:r>
              <a:rPr lang="en-US" sz="3600" spc="-70" dirty="0">
                <a:solidFill>
                  <a:schemeClr val="bg1"/>
                </a:solidFill>
              </a:rPr>
              <a:t>P</a:t>
            </a:r>
            <a:r>
              <a:rPr lang="en-US" sz="3600" spc="-45" dirty="0">
                <a:solidFill>
                  <a:schemeClr val="bg1"/>
                </a:solidFill>
              </a:rPr>
              <a:t>l</a:t>
            </a:r>
            <a:r>
              <a:rPr lang="en-US" sz="3600" spc="-125" dirty="0">
                <a:solidFill>
                  <a:schemeClr val="bg1"/>
                </a:solidFill>
              </a:rPr>
              <a:t>ay</a:t>
            </a:r>
            <a:r>
              <a:rPr lang="en-US" sz="3600" spc="-145" dirty="0">
                <a:solidFill>
                  <a:schemeClr val="bg1"/>
                </a:solidFill>
              </a:rPr>
              <a:t> </a:t>
            </a:r>
            <a:r>
              <a:rPr lang="en-US" sz="3600" spc="-105" dirty="0">
                <a:solidFill>
                  <a:schemeClr val="bg1"/>
                </a:solidFill>
              </a:rPr>
              <a:t>store</a:t>
            </a:r>
            <a:r>
              <a:rPr lang="en-US" sz="3600" spc="-130" dirty="0">
                <a:solidFill>
                  <a:schemeClr val="bg1"/>
                </a:solidFill>
              </a:rPr>
              <a:t> </a:t>
            </a:r>
            <a:r>
              <a:rPr lang="en-US" sz="3600" spc="-70" dirty="0">
                <a:solidFill>
                  <a:schemeClr val="bg1"/>
                </a:solidFill>
              </a:rPr>
              <a:t>Da</a:t>
            </a:r>
            <a:r>
              <a:rPr lang="en-US" sz="3600" spc="-55" dirty="0">
                <a:solidFill>
                  <a:schemeClr val="bg1"/>
                </a:solidFill>
              </a:rPr>
              <a:t>t</a:t>
            </a:r>
            <a:r>
              <a:rPr lang="en-US" sz="3600" spc="-125" dirty="0">
                <a:solidFill>
                  <a:schemeClr val="bg1"/>
                </a:solidFill>
              </a:rPr>
              <a:t>a</a:t>
            </a:r>
            <a:br>
              <a:rPr lang="en-US" sz="3600" b="1" dirty="0">
                <a:latin typeface="Verdana"/>
                <a:cs typeface="Verdana"/>
              </a:rPr>
            </a:br>
            <a:endParaRPr lang="en-IN" dirty="0"/>
          </a:p>
        </p:txBody>
      </p:sp>
      <p:sp>
        <p:nvSpPr>
          <p:cNvPr id="3" name="Content Placeholder 2">
            <a:extLst>
              <a:ext uri="{FF2B5EF4-FFF2-40B4-BE49-F238E27FC236}">
                <a16:creationId xmlns:a16="http://schemas.microsoft.com/office/drawing/2014/main" id="{F3AA9D23-D8AB-6396-74BE-2FCC1B3EA160}"/>
              </a:ext>
            </a:extLst>
          </p:cNvPr>
          <p:cNvSpPr>
            <a:spLocks noGrp="1"/>
          </p:cNvSpPr>
          <p:nvPr>
            <p:ph idx="1"/>
          </p:nvPr>
        </p:nvSpPr>
        <p:spPr>
          <a:xfrm>
            <a:off x="1154954" y="2298699"/>
            <a:ext cx="8852646" cy="4017433"/>
          </a:xfrm>
        </p:spPr>
        <p:txBody>
          <a:bodyPr>
            <a:normAutofit fontScale="25000" lnSpcReduction="20000"/>
          </a:bodyPr>
          <a:lstStyle/>
          <a:p>
            <a:pPr algn="l">
              <a:spcAft>
                <a:spcPts val="450"/>
              </a:spcAft>
            </a:pPr>
            <a:r>
              <a:rPr lang="en-US" sz="7200" b="1" i="0" dirty="0">
                <a:solidFill>
                  <a:schemeClr val="tx1"/>
                </a:solidFill>
                <a:effectLst/>
                <a:latin typeface="Roboto" panose="02000000000000000000" pitchFamily="2" charset="0"/>
              </a:rPr>
              <a:t>App</a:t>
            </a:r>
            <a:r>
              <a:rPr lang="en-US" sz="7200" b="0" i="0" dirty="0">
                <a:solidFill>
                  <a:schemeClr val="tx1"/>
                </a:solidFill>
                <a:effectLst/>
                <a:latin typeface="Roboto" panose="02000000000000000000" pitchFamily="2" charset="0"/>
              </a:rPr>
              <a:t>: The name of the mobile application.</a:t>
            </a:r>
          </a:p>
          <a:p>
            <a:pPr algn="l">
              <a:spcAft>
                <a:spcPts val="450"/>
              </a:spcAft>
            </a:pPr>
            <a:r>
              <a:rPr lang="en-US" sz="7200" b="1" i="0" dirty="0">
                <a:solidFill>
                  <a:schemeClr val="tx1"/>
                </a:solidFill>
                <a:effectLst/>
                <a:latin typeface="Roboto" panose="02000000000000000000" pitchFamily="2" charset="0"/>
              </a:rPr>
              <a:t>Category</a:t>
            </a:r>
            <a:r>
              <a:rPr lang="en-US" sz="7200" b="0" i="0" dirty="0">
                <a:solidFill>
                  <a:schemeClr val="tx1"/>
                </a:solidFill>
                <a:effectLst/>
                <a:latin typeface="Roboto" panose="02000000000000000000" pitchFamily="2" charset="0"/>
              </a:rPr>
              <a:t>: The category or genre of the app (e.g., Education, Lifestyle).</a:t>
            </a:r>
          </a:p>
          <a:p>
            <a:pPr algn="l">
              <a:spcAft>
                <a:spcPts val="450"/>
              </a:spcAft>
            </a:pPr>
            <a:r>
              <a:rPr lang="en-US" sz="7200" b="1" i="0" dirty="0">
                <a:solidFill>
                  <a:schemeClr val="tx1"/>
                </a:solidFill>
                <a:effectLst/>
                <a:latin typeface="Roboto" panose="02000000000000000000" pitchFamily="2" charset="0"/>
              </a:rPr>
              <a:t>Rating</a:t>
            </a:r>
            <a:r>
              <a:rPr lang="en-US" sz="7200" b="0" i="0" dirty="0">
                <a:solidFill>
                  <a:schemeClr val="tx1"/>
                </a:solidFill>
                <a:effectLst/>
                <a:latin typeface="Roboto" panose="02000000000000000000" pitchFamily="2" charset="0"/>
              </a:rPr>
              <a:t>: The average user rating of the app on a scale (e.g., 1 to 5).</a:t>
            </a:r>
          </a:p>
          <a:p>
            <a:pPr algn="l">
              <a:spcAft>
                <a:spcPts val="450"/>
              </a:spcAft>
            </a:pPr>
            <a:r>
              <a:rPr lang="en-US" sz="7200" b="1" i="0" dirty="0">
                <a:solidFill>
                  <a:schemeClr val="tx1"/>
                </a:solidFill>
                <a:effectLst/>
                <a:latin typeface="Roboto" panose="02000000000000000000" pitchFamily="2" charset="0"/>
              </a:rPr>
              <a:t>Reviews</a:t>
            </a:r>
            <a:r>
              <a:rPr lang="en-US" sz="7200" b="0" i="0" dirty="0">
                <a:solidFill>
                  <a:schemeClr val="tx1"/>
                </a:solidFill>
                <a:effectLst/>
                <a:latin typeface="Roboto" panose="02000000000000000000" pitchFamily="2" charset="0"/>
              </a:rPr>
              <a:t>: The total number of user reviews for the app.</a:t>
            </a:r>
          </a:p>
          <a:p>
            <a:pPr algn="l">
              <a:spcAft>
                <a:spcPts val="450"/>
              </a:spcAft>
            </a:pPr>
            <a:r>
              <a:rPr lang="en-US" sz="7200" b="1" i="0" dirty="0">
                <a:solidFill>
                  <a:schemeClr val="tx1"/>
                </a:solidFill>
                <a:effectLst/>
                <a:latin typeface="Roboto" panose="02000000000000000000" pitchFamily="2" charset="0"/>
              </a:rPr>
              <a:t>Size</a:t>
            </a:r>
            <a:r>
              <a:rPr lang="en-US" sz="7200" b="0" i="0" dirty="0">
                <a:solidFill>
                  <a:schemeClr val="tx1"/>
                </a:solidFill>
                <a:effectLst/>
                <a:latin typeface="Roboto" panose="02000000000000000000" pitchFamily="2" charset="0"/>
              </a:rPr>
              <a:t>: The file size of the app (e.g., in MB or KB).</a:t>
            </a:r>
          </a:p>
          <a:p>
            <a:pPr algn="l">
              <a:spcAft>
                <a:spcPts val="450"/>
              </a:spcAft>
            </a:pPr>
            <a:r>
              <a:rPr lang="en-US" sz="7200" b="1" i="0" dirty="0">
                <a:solidFill>
                  <a:schemeClr val="tx1"/>
                </a:solidFill>
                <a:effectLst/>
                <a:latin typeface="Roboto" panose="02000000000000000000" pitchFamily="2" charset="0"/>
              </a:rPr>
              <a:t>Installs</a:t>
            </a:r>
            <a:r>
              <a:rPr lang="en-US" sz="7200" b="0" i="0" dirty="0">
                <a:solidFill>
                  <a:schemeClr val="tx1"/>
                </a:solidFill>
                <a:effectLst/>
                <a:latin typeface="Roboto" panose="02000000000000000000" pitchFamily="2" charset="0"/>
              </a:rPr>
              <a:t>: The total number of times the app has been downloaded.</a:t>
            </a:r>
          </a:p>
          <a:p>
            <a:pPr algn="l">
              <a:spcAft>
                <a:spcPts val="450"/>
              </a:spcAft>
            </a:pPr>
            <a:r>
              <a:rPr lang="en-US" sz="7200" b="1" i="0" dirty="0">
                <a:solidFill>
                  <a:schemeClr val="tx1"/>
                </a:solidFill>
                <a:effectLst/>
                <a:latin typeface="Roboto" panose="02000000000000000000" pitchFamily="2" charset="0"/>
              </a:rPr>
              <a:t>Type</a:t>
            </a:r>
            <a:r>
              <a:rPr lang="en-US" sz="7200" b="0" i="0" dirty="0">
                <a:solidFill>
                  <a:schemeClr val="tx1"/>
                </a:solidFill>
                <a:effectLst/>
                <a:latin typeface="Roboto" panose="02000000000000000000" pitchFamily="2" charset="0"/>
              </a:rPr>
              <a:t>: Indicates whether the app is Free or Paid.</a:t>
            </a:r>
          </a:p>
          <a:p>
            <a:pPr algn="l">
              <a:spcAft>
                <a:spcPts val="450"/>
              </a:spcAft>
            </a:pPr>
            <a:r>
              <a:rPr lang="en-US" sz="7200" b="1" i="0" dirty="0">
                <a:solidFill>
                  <a:schemeClr val="tx1"/>
                </a:solidFill>
                <a:effectLst/>
                <a:latin typeface="Roboto" panose="02000000000000000000" pitchFamily="2" charset="0"/>
              </a:rPr>
              <a:t>Price</a:t>
            </a:r>
            <a:r>
              <a:rPr lang="en-US" sz="7200" b="0" i="0" dirty="0">
                <a:solidFill>
                  <a:schemeClr val="tx1"/>
                </a:solidFill>
                <a:effectLst/>
                <a:latin typeface="Roboto" panose="02000000000000000000" pitchFamily="2" charset="0"/>
              </a:rPr>
              <a:t>: The price of the app (e.g., in dollars), or 0 for free apps.</a:t>
            </a:r>
          </a:p>
          <a:p>
            <a:pPr algn="l">
              <a:spcAft>
                <a:spcPts val="450"/>
              </a:spcAft>
            </a:pPr>
            <a:r>
              <a:rPr lang="en-US" sz="7200" b="1" i="0" dirty="0">
                <a:solidFill>
                  <a:schemeClr val="tx1"/>
                </a:solidFill>
                <a:effectLst/>
                <a:latin typeface="Roboto" panose="02000000000000000000" pitchFamily="2" charset="0"/>
              </a:rPr>
              <a:t>Content Rating</a:t>
            </a:r>
            <a:r>
              <a:rPr lang="en-US" sz="7200" b="0" i="0" dirty="0">
                <a:solidFill>
                  <a:schemeClr val="tx1"/>
                </a:solidFill>
                <a:effectLst/>
                <a:latin typeface="Roboto" panose="02000000000000000000" pitchFamily="2" charset="0"/>
              </a:rPr>
              <a:t>: The age group for which the app is suitable (e.g., Everyone, Teen).</a:t>
            </a:r>
          </a:p>
          <a:p>
            <a:pPr algn="l">
              <a:spcAft>
                <a:spcPts val="450"/>
              </a:spcAft>
            </a:pPr>
            <a:r>
              <a:rPr lang="en-US" sz="7200" b="1" i="0" dirty="0">
                <a:solidFill>
                  <a:schemeClr val="tx1"/>
                </a:solidFill>
                <a:effectLst/>
                <a:latin typeface="Roboto" panose="02000000000000000000" pitchFamily="2" charset="0"/>
              </a:rPr>
              <a:t>Genres</a:t>
            </a:r>
            <a:r>
              <a:rPr lang="en-US" sz="7200" b="0" i="0" dirty="0">
                <a:solidFill>
                  <a:schemeClr val="tx1"/>
                </a:solidFill>
                <a:effectLst/>
                <a:latin typeface="Roboto" panose="02000000000000000000" pitchFamily="2" charset="0"/>
              </a:rPr>
              <a:t>: A more specific classification of the app (e.g., Arcade, Puzzle).</a:t>
            </a:r>
          </a:p>
          <a:p>
            <a:endParaRPr lang="en-IN" dirty="0"/>
          </a:p>
        </p:txBody>
      </p:sp>
    </p:spTree>
    <p:extLst>
      <p:ext uri="{BB962C8B-B14F-4D97-AF65-F5344CB8AC3E}">
        <p14:creationId xmlns:p14="http://schemas.microsoft.com/office/powerpoint/2010/main" val="2932727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8F91F-DE40-4507-D2DD-9F7847A5849B}"/>
              </a:ext>
            </a:extLst>
          </p:cNvPr>
          <p:cNvSpPr>
            <a:spLocks noGrp="1"/>
          </p:cNvSpPr>
          <p:nvPr>
            <p:ph type="title"/>
          </p:nvPr>
        </p:nvSpPr>
        <p:spPr/>
        <p:txBody>
          <a:bodyPr/>
          <a:lstStyle/>
          <a:p>
            <a:r>
              <a:rPr lang="en-US" sz="3600" spc="-85" dirty="0">
                <a:solidFill>
                  <a:schemeClr val="bg1"/>
                </a:solidFill>
              </a:rPr>
              <a:t>Attr</a:t>
            </a:r>
            <a:r>
              <a:rPr lang="en-US" sz="3600" spc="-65" dirty="0">
                <a:solidFill>
                  <a:schemeClr val="bg1"/>
                </a:solidFill>
              </a:rPr>
              <a:t>i</a:t>
            </a:r>
            <a:r>
              <a:rPr lang="en-US" sz="3600" spc="-55" dirty="0">
                <a:solidFill>
                  <a:schemeClr val="bg1"/>
                </a:solidFill>
              </a:rPr>
              <a:t>but</a:t>
            </a:r>
            <a:r>
              <a:rPr lang="en-US" sz="3600" spc="-70" dirty="0">
                <a:solidFill>
                  <a:schemeClr val="bg1"/>
                </a:solidFill>
              </a:rPr>
              <a:t>e</a:t>
            </a:r>
            <a:r>
              <a:rPr lang="en-US" sz="3600" spc="-150" dirty="0">
                <a:solidFill>
                  <a:schemeClr val="bg1"/>
                </a:solidFill>
              </a:rPr>
              <a:t>s</a:t>
            </a:r>
            <a:r>
              <a:rPr lang="en-US" sz="3600" spc="-120" dirty="0">
                <a:solidFill>
                  <a:schemeClr val="bg1"/>
                </a:solidFill>
              </a:rPr>
              <a:t> </a:t>
            </a:r>
            <a:r>
              <a:rPr lang="en-US" sz="3600" spc="-75" dirty="0">
                <a:solidFill>
                  <a:schemeClr val="bg1"/>
                </a:solidFill>
              </a:rPr>
              <a:t>in</a:t>
            </a:r>
            <a:r>
              <a:rPr lang="en-US" sz="3600" spc="-145" dirty="0">
                <a:solidFill>
                  <a:schemeClr val="bg1"/>
                </a:solidFill>
              </a:rPr>
              <a:t> </a:t>
            </a:r>
            <a:r>
              <a:rPr lang="en-US" sz="3600" spc="-75" dirty="0">
                <a:solidFill>
                  <a:schemeClr val="bg1"/>
                </a:solidFill>
              </a:rPr>
              <a:t>Google</a:t>
            </a:r>
            <a:r>
              <a:rPr lang="en-US" sz="3600" spc="-145" dirty="0">
                <a:solidFill>
                  <a:schemeClr val="bg1"/>
                </a:solidFill>
              </a:rPr>
              <a:t> </a:t>
            </a:r>
            <a:r>
              <a:rPr lang="en-US" sz="3600" spc="-70" dirty="0">
                <a:solidFill>
                  <a:schemeClr val="bg1"/>
                </a:solidFill>
              </a:rPr>
              <a:t>P</a:t>
            </a:r>
            <a:r>
              <a:rPr lang="en-US" sz="3600" spc="-45" dirty="0">
                <a:solidFill>
                  <a:schemeClr val="bg1"/>
                </a:solidFill>
              </a:rPr>
              <a:t>l</a:t>
            </a:r>
            <a:r>
              <a:rPr lang="en-US" sz="3600" spc="-125" dirty="0">
                <a:solidFill>
                  <a:schemeClr val="bg1"/>
                </a:solidFill>
              </a:rPr>
              <a:t>ay</a:t>
            </a:r>
            <a:r>
              <a:rPr lang="en-US" sz="3600" spc="-145" dirty="0">
                <a:solidFill>
                  <a:schemeClr val="bg1"/>
                </a:solidFill>
              </a:rPr>
              <a:t> </a:t>
            </a:r>
            <a:r>
              <a:rPr lang="en-US" sz="3600" spc="-105" dirty="0">
                <a:solidFill>
                  <a:schemeClr val="bg1"/>
                </a:solidFill>
              </a:rPr>
              <a:t>store</a:t>
            </a:r>
            <a:r>
              <a:rPr lang="en-US" sz="3600" spc="-130" dirty="0">
                <a:solidFill>
                  <a:schemeClr val="bg1"/>
                </a:solidFill>
              </a:rPr>
              <a:t> </a:t>
            </a:r>
            <a:r>
              <a:rPr lang="en-US" sz="3600" spc="-70" dirty="0">
                <a:solidFill>
                  <a:schemeClr val="bg1"/>
                </a:solidFill>
              </a:rPr>
              <a:t>Da</a:t>
            </a:r>
            <a:r>
              <a:rPr lang="en-US" sz="3600" spc="-55" dirty="0">
                <a:solidFill>
                  <a:schemeClr val="bg1"/>
                </a:solidFill>
              </a:rPr>
              <a:t>t</a:t>
            </a:r>
            <a:r>
              <a:rPr lang="en-US" sz="3600" spc="-125" dirty="0">
                <a:solidFill>
                  <a:schemeClr val="bg1"/>
                </a:solidFill>
              </a:rPr>
              <a:t>a</a:t>
            </a:r>
            <a:endParaRPr lang="en-IN" dirty="0"/>
          </a:p>
        </p:txBody>
      </p:sp>
      <p:sp>
        <p:nvSpPr>
          <p:cNvPr id="3" name="Content Placeholder 2">
            <a:extLst>
              <a:ext uri="{FF2B5EF4-FFF2-40B4-BE49-F238E27FC236}">
                <a16:creationId xmlns:a16="http://schemas.microsoft.com/office/drawing/2014/main" id="{95D706AF-92B1-F14B-0D1D-587F90152A38}"/>
              </a:ext>
            </a:extLst>
          </p:cNvPr>
          <p:cNvSpPr>
            <a:spLocks noGrp="1"/>
          </p:cNvSpPr>
          <p:nvPr>
            <p:ph idx="1"/>
          </p:nvPr>
        </p:nvSpPr>
        <p:spPr/>
        <p:txBody>
          <a:bodyPr/>
          <a:lstStyle/>
          <a:p>
            <a:pPr algn="l">
              <a:spcAft>
                <a:spcPts val="450"/>
              </a:spcAft>
            </a:pPr>
            <a:r>
              <a:rPr lang="en-US" sz="1800" b="1" i="0" dirty="0">
                <a:solidFill>
                  <a:schemeClr val="tx1"/>
                </a:solidFill>
                <a:effectLst/>
                <a:latin typeface="Roboto" panose="02000000000000000000" pitchFamily="2" charset="0"/>
              </a:rPr>
              <a:t>Last Updated</a:t>
            </a:r>
            <a:r>
              <a:rPr lang="en-US" sz="1800" b="0" i="0" dirty="0">
                <a:solidFill>
                  <a:schemeClr val="tx1"/>
                </a:solidFill>
                <a:effectLst/>
                <a:latin typeface="Roboto" panose="02000000000000000000" pitchFamily="2" charset="0"/>
              </a:rPr>
              <a:t>: The date when the app was last updated.</a:t>
            </a:r>
          </a:p>
          <a:p>
            <a:pPr algn="l">
              <a:spcAft>
                <a:spcPts val="450"/>
              </a:spcAft>
            </a:pPr>
            <a:r>
              <a:rPr lang="en-US" sz="1800" b="1" i="0" dirty="0">
                <a:solidFill>
                  <a:schemeClr val="tx1"/>
                </a:solidFill>
                <a:effectLst/>
                <a:latin typeface="Roboto" panose="02000000000000000000" pitchFamily="2" charset="0"/>
              </a:rPr>
              <a:t>Current Ver</a:t>
            </a:r>
            <a:r>
              <a:rPr lang="en-US" sz="1800" b="0" i="0" dirty="0">
                <a:solidFill>
                  <a:schemeClr val="tx1"/>
                </a:solidFill>
                <a:effectLst/>
                <a:latin typeface="Roboto" panose="02000000000000000000" pitchFamily="2" charset="0"/>
              </a:rPr>
              <a:t>: The current version of the app.</a:t>
            </a:r>
          </a:p>
          <a:p>
            <a:pPr algn="l">
              <a:spcAft>
                <a:spcPts val="450"/>
              </a:spcAft>
            </a:pPr>
            <a:r>
              <a:rPr lang="en-US" sz="1800" b="1" i="0" dirty="0">
                <a:solidFill>
                  <a:schemeClr val="tx1"/>
                </a:solidFill>
                <a:effectLst/>
                <a:latin typeface="Roboto" panose="02000000000000000000" pitchFamily="2" charset="0"/>
              </a:rPr>
              <a:t>Android Ver</a:t>
            </a:r>
            <a:r>
              <a:rPr lang="en-US" sz="1800" b="0" i="0" dirty="0">
                <a:solidFill>
                  <a:schemeClr val="tx1"/>
                </a:solidFill>
                <a:effectLst/>
                <a:latin typeface="Roboto" panose="02000000000000000000" pitchFamily="2" charset="0"/>
              </a:rPr>
              <a:t>: The minimum Android version required to run the app.</a:t>
            </a:r>
          </a:p>
          <a:p>
            <a:endParaRPr lang="en-IN" dirty="0"/>
          </a:p>
        </p:txBody>
      </p:sp>
    </p:spTree>
    <p:extLst>
      <p:ext uri="{BB962C8B-B14F-4D97-AF65-F5344CB8AC3E}">
        <p14:creationId xmlns:p14="http://schemas.microsoft.com/office/powerpoint/2010/main" val="81220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2F8C5-99E5-D790-1F5A-A1AE88D42978}"/>
              </a:ext>
            </a:extLst>
          </p:cNvPr>
          <p:cNvSpPr>
            <a:spLocks noGrp="1"/>
          </p:cNvSpPr>
          <p:nvPr>
            <p:ph type="title"/>
          </p:nvPr>
        </p:nvSpPr>
        <p:spPr/>
        <p:txBody>
          <a:bodyPr/>
          <a:lstStyle/>
          <a:p>
            <a:r>
              <a:rPr lang="en-IN" dirty="0"/>
              <a:t>Attributes in User reviews</a:t>
            </a:r>
          </a:p>
        </p:txBody>
      </p:sp>
      <p:sp>
        <p:nvSpPr>
          <p:cNvPr id="3" name="Content Placeholder 2">
            <a:extLst>
              <a:ext uri="{FF2B5EF4-FFF2-40B4-BE49-F238E27FC236}">
                <a16:creationId xmlns:a16="http://schemas.microsoft.com/office/drawing/2014/main" id="{9ED0C105-7897-CCDA-B068-5CA35648A59F}"/>
              </a:ext>
            </a:extLst>
          </p:cNvPr>
          <p:cNvSpPr>
            <a:spLocks noGrp="1"/>
          </p:cNvSpPr>
          <p:nvPr>
            <p:ph idx="1"/>
          </p:nvPr>
        </p:nvSpPr>
        <p:spPr/>
        <p:txBody>
          <a:bodyPr/>
          <a:lstStyle/>
          <a:p>
            <a:pPr algn="l">
              <a:spcAft>
                <a:spcPts val="450"/>
              </a:spcAft>
            </a:pPr>
            <a:r>
              <a:rPr lang="en-US" b="1" i="0" dirty="0">
                <a:solidFill>
                  <a:schemeClr val="tx1"/>
                </a:solidFill>
                <a:effectLst/>
                <a:latin typeface="Roboto" panose="02000000000000000000" pitchFamily="2" charset="0"/>
              </a:rPr>
              <a:t>App</a:t>
            </a:r>
            <a:r>
              <a:rPr lang="en-US" b="0" i="0" dirty="0">
                <a:solidFill>
                  <a:schemeClr val="tx1"/>
                </a:solidFill>
                <a:effectLst/>
                <a:latin typeface="Roboto" panose="02000000000000000000" pitchFamily="2" charset="0"/>
              </a:rPr>
              <a:t>: The name of the mobile application associated with the review.</a:t>
            </a:r>
          </a:p>
          <a:p>
            <a:pPr algn="l">
              <a:spcAft>
                <a:spcPts val="450"/>
              </a:spcAft>
            </a:pPr>
            <a:r>
              <a:rPr lang="en-US" b="1" i="0" dirty="0">
                <a:solidFill>
                  <a:schemeClr val="tx1"/>
                </a:solidFill>
                <a:effectLst/>
                <a:latin typeface="Roboto" panose="02000000000000000000" pitchFamily="2" charset="0"/>
              </a:rPr>
              <a:t>Translated Review</a:t>
            </a:r>
            <a:r>
              <a:rPr lang="en-US" b="0" i="0" dirty="0">
                <a:solidFill>
                  <a:schemeClr val="tx1"/>
                </a:solidFill>
                <a:effectLst/>
                <a:latin typeface="Roboto" panose="02000000000000000000" pitchFamily="2" charset="0"/>
              </a:rPr>
              <a:t>: The user review text, translated into English.</a:t>
            </a:r>
          </a:p>
          <a:p>
            <a:pPr algn="l">
              <a:spcAft>
                <a:spcPts val="450"/>
              </a:spcAft>
            </a:pPr>
            <a:r>
              <a:rPr lang="en-US" b="1" i="0" dirty="0">
                <a:solidFill>
                  <a:schemeClr val="tx1"/>
                </a:solidFill>
                <a:effectLst/>
                <a:latin typeface="Roboto" panose="02000000000000000000" pitchFamily="2" charset="0"/>
              </a:rPr>
              <a:t>Sentiment</a:t>
            </a:r>
            <a:r>
              <a:rPr lang="en-US" b="0" i="0" dirty="0">
                <a:solidFill>
                  <a:schemeClr val="tx1"/>
                </a:solidFill>
                <a:effectLst/>
                <a:latin typeface="Roboto" panose="02000000000000000000" pitchFamily="2" charset="0"/>
              </a:rPr>
              <a:t>: The overall sentiment of the review (e.g., Positive, Negative, Neutral).</a:t>
            </a:r>
          </a:p>
          <a:p>
            <a:pPr algn="l">
              <a:spcAft>
                <a:spcPts val="450"/>
              </a:spcAft>
            </a:pPr>
            <a:r>
              <a:rPr lang="en-US" b="1" i="0" dirty="0">
                <a:solidFill>
                  <a:schemeClr val="tx1"/>
                </a:solidFill>
                <a:effectLst/>
                <a:latin typeface="Roboto" panose="02000000000000000000" pitchFamily="2" charset="0"/>
              </a:rPr>
              <a:t>Sentiment Polarity</a:t>
            </a:r>
            <a:r>
              <a:rPr lang="en-US" b="0" i="0" dirty="0">
                <a:solidFill>
                  <a:schemeClr val="tx1"/>
                </a:solidFill>
                <a:effectLst/>
                <a:latin typeface="Roboto" panose="02000000000000000000" pitchFamily="2" charset="0"/>
              </a:rPr>
              <a:t>: A numeric score indicating the positivity or negativity of the sentiment (range: -1 to 1).</a:t>
            </a:r>
          </a:p>
          <a:p>
            <a:pPr algn="l">
              <a:spcAft>
                <a:spcPts val="450"/>
              </a:spcAft>
            </a:pPr>
            <a:r>
              <a:rPr lang="en-US" b="1" i="0" dirty="0">
                <a:solidFill>
                  <a:schemeClr val="tx1"/>
                </a:solidFill>
                <a:effectLst/>
                <a:latin typeface="Roboto" panose="02000000000000000000" pitchFamily="2" charset="0"/>
              </a:rPr>
              <a:t>Sentiment Subjectivity</a:t>
            </a:r>
            <a:r>
              <a:rPr lang="en-US" b="0" i="0" dirty="0">
                <a:solidFill>
                  <a:schemeClr val="tx1"/>
                </a:solidFill>
                <a:effectLst/>
                <a:latin typeface="Roboto" panose="02000000000000000000" pitchFamily="2" charset="0"/>
              </a:rPr>
              <a:t>: A numeric score indicating the degree of subjectivity in the review (range: 0 to 1).</a:t>
            </a:r>
          </a:p>
          <a:p>
            <a:endParaRPr lang="en-IN" dirty="0"/>
          </a:p>
        </p:txBody>
      </p:sp>
    </p:spTree>
    <p:extLst>
      <p:ext uri="{BB962C8B-B14F-4D97-AF65-F5344CB8AC3E}">
        <p14:creationId xmlns:p14="http://schemas.microsoft.com/office/powerpoint/2010/main" val="28923785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354</TotalTime>
  <Words>1316</Words>
  <Application>Microsoft Office PowerPoint</Application>
  <PresentationFormat>Widescreen</PresentationFormat>
  <Paragraphs>107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Bahnschrift Light</vt:lpstr>
      <vt:lpstr>Century Gothic</vt:lpstr>
      <vt:lpstr>Roboto</vt:lpstr>
      <vt:lpstr>Verdana</vt:lpstr>
      <vt:lpstr>Wingdings 3</vt:lpstr>
      <vt:lpstr>Ion Boardroom</vt:lpstr>
      <vt:lpstr>Capstone Project</vt:lpstr>
      <vt:lpstr>Introduction</vt:lpstr>
      <vt:lpstr>Problem Statement</vt:lpstr>
      <vt:lpstr>Agenda</vt:lpstr>
      <vt:lpstr>Agenda</vt:lpstr>
      <vt:lpstr>Dataset Preparation</vt:lpstr>
      <vt:lpstr>Attributes in Google Play store Data </vt:lpstr>
      <vt:lpstr>Attributes in Google Play store Data</vt:lpstr>
      <vt:lpstr>Attributes in User reviews</vt:lpstr>
      <vt:lpstr>Top 10 Categories having Highest rating </vt:lpstr>
      <vt:lpstr>Number of Application in terms of Category </vt:lpstr>
      <vt:lpstr>Top 10 apps in terms of highest installs and Rating </vt:lpstr>
      <vt:lpstr>Top 10 apps from 'Family' category having highest rating and downloads </vt:lpstr>
      <vt:lpstr>Free and Paid Apps </vt:lpstr>
      <vt:lpstr>Sentiment Distribution </vt:lpstr>
      <vt:lpstr>Relationship Between Sentiments and Polarity </vt:lpstr>
      <vt:lpstr>Sentiment Distribution Across Categories </vt:lpstr>
      <vt:lpstr>Challenge Faced</vt:lpstr>
      <vt:lpstr>Conclusion</vt:lpstr>
      <vt:lpstr>PowerPoint Presentation</vt:lpstr>
      <vt:lpstr>Customer Satisfaction Prediction Machine Learning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Anjali Dogra</dc:creator>
  <cp:lastModifiedBy>Anjali Dogra</cp:lastModifiedBy>
  <cp:revision>1</cp:revision>
  <dcterms:created xsi:type="dcterms:W3CDTF">2025-01-27T15:12:56Z</dcterms:created>
  <dcterms:modified xsi:type="dcterms:W3CDTF">2025-01-28T07:04:14Z</dcterms:modified>
</cp:coreProperties>
</file>