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1pPr>
    <a:lvl2pPr marL="0" marR="0" indent="457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2pPr>
    <a:lvl3pPr marL="0" marR="0" indent="914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3pPr>
    <a:lvl4pPr marL="0" marR="0" indent="1371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4pPr>
    <a:lvl5pPr marL="0" marR="0" indent="18288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5pPr>
    <a:lvl6pPr marL="0" marR="0" indent="22860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6pPr>
    <a:lvl7pPr marL="0" marR="0" indent="2743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7pPr>
    <a:lvl8pPr marL="0" marR="0" indent="3200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8pPr>
    <a:lvl9pPr marL="0" marR="0" indent="3657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357243"/>
              <a:satOff val="7293"/>
              <a:lumOff val="8906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1412"/>
              <a:lumOff val="16412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>
                  <a:satOff val="1412"/>
                  <a:lumOff val="1641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6E937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FFF171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A51B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E1A84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103425"/>
              <a:satOff val="-7243"/>
              <a:lumOff val="99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chemeClr val="accent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lumOff val="-1428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5">
                  <a:lumOff val="-1428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satOff val="-6299"/>
              <a:lumOff val="-3230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500" y="12268950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0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09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6000"/>
              </a:spcBef>
              <a:buSzTx/>
              <a:buNone/>
              <a:defRPr sz="5000"/>
            </a:lvl1pPr>
            <a:lvl2pPr marL="0" indent="457200">
              <a:spcBef>
                <a:spcPts val="6000"/>
              </a:spcBef>
              <a:buSzTx/>
              <a:buNone/>
              <a:defRPr sz="5000"/>
            </a:lvl2pPr>
            <a:lvl3pPr marL="0" indent="914400">
              <a:spcBef>
                <a:spcPts val="6000"/>
              </a:spcBef>
              <a:buSzTx/>
              <a:buNone/>
              <a:defRPr sz="5000"/>
            </a:lvl3pPr>
            <a:lvl4pPr marL="0" indent="1371600">
              <a:spcBef>
                <a:spcPts val="6000"/>
              </a:spcBef>
              <a:buSzTx/>
              <a:buNone/>
              <a:defRPr sz="5000"/>
            </a:lvl4pPr>
            <a:lvl5pPr marL="0" indent="1828800">
              <a:spcBef>
                <a:spcPts val="6000"/>
              </a:spcBef>
              <a:buSzTx/>
              <a:buNone/>
              <a:defRPr sz="50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206500"/>
            <a:ext cx="21971000" cy="7353300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5461000" y="9563100"/>
            <a:ext cx="13728700" cy="698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quarter" idx="1" hasCustomPrompt="1"/>
          </p:nvPr>
        </p:nvSpPr>
        <p:spPr>
          <a:xfrm>
            <a:off x="5194300" y="4165600"/>
            <a:ext cx="13995400" cy="4432300"/>
          </a:xfrm>
          <a:prstGeom prst="rect">
            <a:avLst/>
          </a:prstGeom>
        </p:spPr>
        <p:txBody>
          <a:bodyPr anchor="b"/>
          <a:lstStyle>
            <a:lvl1pPr marL="254000" indent="-2540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lose-up of a curved, white, layered pattern"/>
          <p:cNvSpPr/>
          <p:nvPr>
            <p:ph type="pic" sz="quarter" idx="21"/>
          </p:nvPr>
        </p:nvSpPr>
        <p:spPr>
          <a:xfrm>
            <a:off x="1257300" y="3213100"/>
            <a:ext cx="7289800" cy="728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Close-up of a layered pattern of gray stone"/>
          <p:cNvSpPr/>
          <p:nvPr>
            <p:ph type="pic" sz="quarter" idx="22"/>
          </p:nvPr>
        </p:nvSpPr>
        <p:spPr>
          <a:xfrm>
            <a:off x="73533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Close-up of a white ribbed pattern"/>
          <p:cNvSpPr/>
          <p:nvPr>
            <p:ph type="pic" sz="quarter" idx="23"/>
          </p:nvPr>
        </p:nvSpPr>
        <p:spPr>
          <a:xfrm>
            <a:off x="14621933" y="3632200"/>
            <a:ext cx="9677401" cy="64572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ngular, futuristic, white corridor with shadows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uturistic, curved, white structure"/>
          <p:cNvSpPr/>
          <p:nvPr>
            <p:ph type="pic" idx="21"/>
          </p:nvPr>
        </p:nvSpPr>
        <p:spPr>
          <a:xfrm>
            <a:off x="0" y="-5397500"/>
            <a:ext cx="27190700" cy="203930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curved, white, layered pattern"/>
          <p:cNvSpPr/>
          <p:nvPr>
            <p:ph type="pic" idx="21"/>
          </p:nvPr>
        </p:nvSpPr>
        <p:spPr>
          <a:xfrm>
            <a:off x="11569700" y="0"/>
            <a:ext cx="13716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150100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3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lose-up of the edge of white curved stone"/>
          <p:cNvSpPr/>
          <p:nvPr>
            <p:ph type="pic" idx="21"/>
          </p:nvPr>
        </p:nvSpPr>
        <p:spPr>
          <a:xfrm>
            <a:off x="12382500" y="-1206500"/>
            <a:ext cx="12103100" cy="161403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Subtitle"/>
          <p:cNvSpPr txBox="1"/>
          <p:nvPr>
            <p:ph type="body" sz="quarter" idx="22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39116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pc="-119" sz="12000"/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558499" y="12458699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584200"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1pPr>
      <a:lvl2pPr marL="914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2pPr>
      <a:lvl3pPr marL="1371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3pPr>
      <a:lvl4pPr marL="1828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4pPr>
      <a:lvl5pPr marL="22860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5pPr>
      <a:lvl6pPr marL="2743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6pPr>
      <a:lvl7pPr marL="3200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7pPr>
      <a:lvl8pPr marL="3657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8pPr>
      <a:lvl9pPr marL="4114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njali Jain Summer 2024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Anjali Jain Summer 2024</a:t>
            </a:r>
          </a:p>
        </p:txBody>
      </p:sp>
      <p:sp>
        <p:nvSpPr>
          <p:cNvPr id="172" name="Workflow Overview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Workflow Overview</a:t>
            </a:r>
          </a:p>
        </p:txBody>
      </p:sp>
      <p:sp>
        <p:nvSpPr>
          <p:cNvPr id="173" name="Data Cleaning Project I &amp; II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Cleaning Project I &amp; II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ounded Rectangle"/>
          <p:cNvSpPr/>
          <p:nvPr/>
        </p:nvSpPr>
        <p:spPr>
          <a:xfrm>
            <a:off x="9212926" y="350547"/>
            <a:ext cx="6766968" cy="1270001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/>
            </a:pPr>
          </a:p>
        </p:txBody>
      </p:sp>
      <p:sp>
        <p:nvSpPr>
          <p:cNvPr id="176" name="Rounded Rectangle"/>
          <p:cNvSpPr/>
          <p:nvPr/>
        </p:nvSpPr>
        <p:spPr>
          <a:xfrm>
            <a:off x="9652345" y="2857013"/>
            <a:ext cx="6034432" cy="3108214"/>
          </a:xfrm>
          <a:prstGeom prst="roundRect">
            <a:avLst>
              <a:gd name="adj" fmla="val 6129"/>
            </a:avLst>
          </a:prstGeom>
          <a:solidFill>
            <a:schemeClr val="accent1">
              <a:hueOff val="-181383"/>
              <a:satOff val="15108"/>
              <a:lumOff val="1498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/>
            </a:pPr>
          </a:p>
        </p:txBody>
      </p:sp>
      <p:sp>
        <p:nvSpPr>
          <p:cNvPr id="177" name="Obtain Clean Data"/>
          <p:cNvSpPr/>
          <p:nvPr/>
        </p:nvSpPr>
        <p:spPr>
          <a:xfrm>
            <a:off x="9596285" y="6617510"/>
            <a:ext cx="6146553" cy="1270001"/>
          </a:xfrm>
          <a:prstGeom prst="roundRect">
            <a:avLst>
              <a:gd name="adj" fmla="val 15000"/>
            </a:avLst>
          </a:prstGeom>
          <a:solidFill>
            <a:schemeClr val="accent3">
              <a:satOff val="1412"/>
              <a:lumOff val="1641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3200"/>
            </a:lvl1pPr>
          </a:lstStyle>
          <a:p>
            <a:pPr/>
            <a:r>
              <a:t>Obtain Clean Data</a:t>
            </a:r>
          </a:p>
        </p:txBody>
      </p:sp>
      <p:sp>
        <p:nvSpPr>
          <p:cNvPr id="178" name="Rounded Rectangle"/>
          <p:cNvSpPr/>
          <p:nvPr/>
        </p:nvSpPr>
        <p:spPr>
          <a:xfrm>
            <a:off x="9618433" y="9125313"/>
            <a:ext cx="6147504" cy="1745472"/>
          </a:xfrm>
          <a:prstGeom prst="roundRect">
            <a:avLst>
              <a:gd name="adj" fmla="val 10995"/>
            </a:avLst>
          </a:prstGeom>
          <a:solidFill>
            <a:schemeClr val="accent1">
              <a:hueOff val="-181383"/>
              <a:satOff val="15108"/>
              <a:lumOff val="1498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/>
            </a:pPr>
          </a:p>
        </p:txBody>
      </p:sp>
      <p:sp>
        <p:nvSpPr>
          <p:cNvPr id="179" name="Obtain Pricing Insights"/>
          <p:cNvSpPr/>
          <p:nvPr/>
        </p:nvSpPr>
        <p:spPr>
          <a:xfrm>
            <a:off x="9500986" y="11743124"/>
            <a:ext cx="6190847" cy="1270001"/>
          </a:xfrm>
          <a:prstGeom prst="roundRect">
            <a:avLst>
              <a:gd name="adj" fmla="val 15000"/>
            </a:avLst>
          </a:prstGeom>
          <a:solidFill>
            <a:schemeClr val="accent3">
              <a:satOff val="1412"/>
              <a:lumOff val="1641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3200"/>
            </a:lvl1pPr>
          </a:lstStyle>
          <a:p>
            <a:pPr/>
            <a:r>
              <a:t>Obtain Pricing Insights</a:t>
            </a:r>
          </a:p>
        </p:txBody>
      </p:sp>
      <p:sp>
        <p:nvSpPr>
          <p:cNvPr id="180" name="For Historical Pricing Trend"/>
          <p:cNvSpPr txBox="1"/>
          <p:nvPr/>
        </p:nvSpPr>
        <p:spPr>
          <a:xfrm>
            <a:off x="9613196" y="600737"/>
            <a:ext cx="6283453" cy="76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For Historical Pricing Trend</a:t>
            </a:r>
          </a:p>
        </p:txBody>
      </p:sp>
      <p:sp>
        <p:nvSpPr>
          <p:cNvPr id="181" name="Perform Data Cleaning"/>
          <p:cNvSpPr txBox="1"/>
          <p:nvPr/>
        </p:nvSpPr>
        <p:spPr>
          <a:xfrm>
            <a:off x="10505671" y="2302291"/>
            <a:ext cx="4181476" cy="605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Perform Data Cleaning </a:t>
            </a:r>
          </a:p>
        </p:txBody>
      </p:sp>
      <p:sp>
        <p:nvSpPr>
          <p:cNvPr id="182" name="Remove any duplicate records.…"/>
          <p:cNvSpPr txBox="1"/>
          <p:nvPr/>
        </p:nvSpPr>
        <p:spPr>
          <a:xfrm>
            <a:off x="9674969" y="3045870"/>
            <a:ext cx="6034432" cy="273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Remove any duplicate records.</a:t>
            </a:r>
          </a:p>
          <a:p>
            <a:pPr defTabSz="457200">
              <a:spcBef>
                <a:spcPts val="0"/>
              </a:spcBef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To make sure currency formats are consistent (e.g., all prices in USD).</a:t>
            </a:r>
          </a:p>
          <a:p>
            <a:pPr defTabSz="457200">
              <a:spcBef>
                <a:spcPts val="0"/>
              </a:spcBef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Fill in or remove missing values, particularly for prices and dates.</a:t>
            </a:r>
          </a:p>
          <a:p>
            <a:pPr defTabSz="457200">
              <a:spcBef>
                <a:spcPts val="0"/>
              </a:spcBef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Correct inconsistent  date formats.</a:t>
            </a:r>
          </a:p>
          <a:p>
            <a:pPr defTabSz="457200">
              <a:spcBef>
                <a:spcPts val="0"/>
              </a:spcBef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Normalize dish names where slight variations exist (e.g., "Chicken Gumbo" and "Chicken gumbo" should be treated as the same dish).</a:t>
            </a:r>
          </a:p>
        </p:txBody>
      </p:sp>
      <p:sp>
        <p:nvSpPr>
          <p:cNvPr id="183" name="Perform Data Analysis"/>
          <p:cNvSpPr txBox="1"/>
          <p:nvPr/>
        </p:nvSpPr>
        <p:spPr>
          <a:xfrm>
            <a:off x="10578824" y="8456852"/>
            <a:ext cx="4035172" cy="605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Perform Data Analysis </a:t>
            </a:r>
          </a:p>
        </p:txBody>
      </p:sp>
      <p:sp>
        <p:nvSpPr>
          <p:cNvPr id="184" name="Group data by year and calculate average prices for each dish.…"/>
          <p:cNvSpPr txBox="1"/>
          <p:nvPr/>
        </p:nvSpPr>
        <p:spPr>
          <a:xfrm>
            <a:off x="9803065" y="9125313"/>
            <a:ext cx="5586688" cy="185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Group data by year and calculate average prices for each dish.</a:t>
            </a:r>
          </a:p>
          <a:p>
            <a:pPr defTabSz="457200">
              <a:spcBef>
                <a:spcPts val="0"/>
              </a:spcBef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Identify price trends over the years for popular dishes.</a:t>
            </a:r>
          </a:p>
          <a:p>
            <a:pPr defTabSz="457200">
              <a:spcBef>
                <a:spcPts val="0"/>
              </a:spcBef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Analyze price variations across different locations and events.</a:t>
            </a:r>
          </a:p>
        </p:txBody>
      </p:sp>
      <p:sp>
        <p:nvSpPr>
          <p:cNvPr id="185" name="Line"/>
          <p:cNvSpPr/>
          <p:nvPr/>
        </p:nvSpPr>
        <p:spPr>
          <a:xfrm>
            <a:off x="12596409" y="5930390"/>
            <a:ext cx="1" cy="769621"/>
          </a:xfrm>
          <a:prstGeom prst="line">
            <a:avLst/>
          </a:prstGeom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6" name="Line"/>
          <p:cNvSpPr/>
          <p:nvPr/>
        </p:nvSpPr>
        <p:spPr>
          <a:xfrm>
            <a:off x="12596409" y="7950181"/>
            <a:ext cx="1" cy="1112461"/>
          </a:xfrm>
          <a:prstGeom prst="line">
            <a:avLst/>
          </a:prstGeom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7" name="Line"/>
          <p:cNvSpPr/>
          <p:nvPr/>
        </p:nvSpPr>
        <p:spPr>
          <a:xfrm>
            <a:off x="12596409" y="10922144"/>
            <a:ext cx="1" cy="769621"/>
          </a:xfrm>
          <a:prstGeom prst="line">
            <a:avLst/>
          </a:prstGeom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8" name="Target (Main) use case U1 Diagram: data cleaning is necessary and sufficient"/>
          <p:cNvSpPr txBox="1"/>
          <p:nvPr/>
        </p:nvSpPr>
        <p:spPr>
          <a:xfrm>
            <a:off x="16358620" y="3522855"/>
            <a:ext cx="4181476" cy="683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spcBef>
                <a:spcPts val="0"/>
              </a:spcBef>
              <a:defRPr sz="1700">
                <a:solidFill>
                  <a:srgbClr val="000000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Target (Main) use case U1 Diagram: data cleaning is necessary and sufficient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ounded Rectangle"/>
          <p:cNvSpPr/>
          <p:nvPr/>
        </p:nvSpPr>
        <p:spPr>
          <a:xfrm>
            <a:off x="9308700" y="438257"/>
            <a:ext cx="6766969" cy="1270001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/>
            </a:pPr>
          </a:p>
        </p:txBody>
      </p:sp>
      <p:sp>
        <p:nvSpPr>
          <p:cNvPr id="191" name="Rounded Rectangle"/>
          <p:cNvSpPr/>
          <p:nvPr/>
        </p:nvSpPr>
        <p:spPr>
          <a:xfrm>
            <a:off x="771342" y="2857013"/>
            <a:ext cx="6034433" cy="3108214"/>
          </a:xfrm>
          <a:prstGeom prst="roundRect">
            <a:avLst>
              <a:gd name="adj" fmla="val 6129"/>
            </a:avLst>
          </a:prstGeom>
          <a:solidFill>
            <a:schemeClr val="accent1">
              <a:hueOff val="-181383"/>
              <a:satOff val="15108"/>
              <a:lumOff val="1498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/>
            </a:pPr>
          </a:p>
        </p:txBody>
      </p:sp>
      <p:sp>
        <p:nvSpPr>
          <p:cNvPr id="192" name="Obtain Clean Data"/>
          <p:cNvSpPr/>
          <p:nvPr/>
        </p:nvSpPr>
        <p:spPr>
          <a:xfrm>
            <a:off x="715282" y="6809888"/>
            <a:ext cx="6146553" cy="1270001"/>
          </a:xfrm>
          <a:prstGeom prst="roundRect">
            <a:avLst>
              <a:gd name="adj" fmla="val 15000"/>
            </a:avLst>
          </a:prstGeom>
          <a:solidFill>
            <a:schemeClr val="accent3">
              <a:satOff val="1412"/>
              <a:lumOff val="1641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3200"/>
            </a:lvl1pPr>
          </a:lstStyle>
          <a:p>
            <a:pPr/>
            <a:r>
              <a:t>Obtain Clean Data</a:t>
            </a:r>
          </a:p>
        </p:txBody>
      </p:sp>
      <p:sp>
        <p:nvSpPr>
          <p:cNvPr id="193" name="Rounded Rectangle"/>
          <p:cNvSpPr/>
          <p:nvPr/>
        </p:nvSpPr>
        <p:spPr>
          <a:xfrm>
            <a:off x="714806" y="9267389"/>
            <a:ext cx="6147505" cy="1745472"/>
          </a:xfrm>
          <a:prstGeom prst="roundRect">
            <a:avLst>
              <a:gd name="adj" fmla="val 10995"/>
            </a:avLst>
          </a:prstGeom>
          <a:solidFill>
            <a:schemeClr val="accent1">
              <a:hueOff val="-181383"/>
              <a:satOff val="15108"/>
              <a:lumOff val="1498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/>
            </a:pPr>
          </a:p>
        </p:txBody>
      </p:sp>
      <p:sp>
        <p:nvSpPr>
          <p:cNvPr id="194" name="Obtain Pricing Insights"/>
          <p:cNvSpPr/>
          <p:nvPr/>
        </p:nvSpPr>
        <p:spPr>
          <a:xfrm>
            <a:off x="515958" y="11857521"/>
            <a:ext cx="6190847" cy="1270001"/>
          </a:xfrm>
          <a:prstGeom prst="roundRect">
            <a:avLst>
              <a:gd name="adj" fmla="val 15000"/>
            </a:avLst>
          </a:prstGeom>
          <a:solidFill>
            <a:schemeClr val="accent3">
              <a:satOff val="1412"/>
              <a:lumOff val="1641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3200"/>
            </a:lvl1pPr>
          </a:lstStyle>
          <a:p>
            <a:pPr/>
            <a:r>
              <a:t>Obtain Pricing Insights</a:t>
            </a:r>
          </a:p>
        </p:txBody>
      </p:sp>
      <p:sp>
        <p:nvSpPr>
          <p:cNvPr id="195" name="ForPredicting Future Trends"/>
          <p:cNvSpPr txBox="1"/>
          <p:nvPr/>
        </p:nvSpPr>
        <p:spPr>
          <a:xfrm>
            <a:off x="9471973" y="688447"/>
            <a:ext cx="6440425" cy="76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ForPredicting Future Trends</a:t>
            </a:r>
          </a:p>
        </p:txBody>
      </p:sp>
      <p:sp>
        <p:nvSpPr>
          <p:cNvPr id="196" name="Perform Extensive Data Cleaning"/>
          <p:cNvSpPr txBox="1"/>
          <p:nvPr/>
        </p:nvSpPr>
        <p:spPr>
          <a:xfrm>
            <a:off x="833903" y="2216784"/>
            <a:ext cx="5909311" cy="605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Perform Extensive Data Cleaning </a:t>
            </a:r>
          </a:p>
        </p:txBody>
      </p:sp>
      <p:sp>
        <p:nvSpPr>
          <p:cNvPr id="197" name="Remove any duplicate records.…"/>
          <p:cNvSpPr txBox="1"/>
          <p:nvPr/>
        </p:nvSpPr>
        <p:spPr>
          <a:xfrm>
            <a:off x="771343" y="2860095"/>
            <a:ext cx="6034432" cy="302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Remove any duplicate records.</a:t>
            </a:r>
          </a:p>
          <a:p>
            <a:pPr defTabSz="457200">
              <a:spcBef>
                <a:spcPts val="0"/>
              </a:spcBef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To make sure currency formats are consistent (e.g., all prices in USD).</a:t>
            </a:r>
          </a:p>
          <a:p>
            <a:pPr defTabSz="457200">
              <a:spcBef>
                <a:spcPts val="0"/>
              </a:spcBef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Fill in or remove missing values, particularly for prices and dates.</a:t>
            </a:r>
          </a:p>
          <a:p>
            <a:pPr defTabSz="457200">
              <a:spcBef>
                <a:spcPts val="0"/>
              </a:spcBef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Handle missing value</a:t>
            </a:r>
          </a:p>
          <a:p>
            <a:pPr defTabSz="457200">
              <a:spcBef>
                <a:spcPts val="0"/>
              </a:spcBef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Correct any typographical errors in dish names and descriptions.</a:t>
            </a:r>
          </a:p>
          <a:p>
            <a:pPr defTabSz="457200">
              <a:spcBef>
                <a:spcPts val="0"/>
              </a:spcBef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Normalize dish names where slight variations exist (e.g., "Chicken Gumbo" and "Chicken gumbo" should be treated as the same dish).</a:t>
            </a:r>
          </a:p>
        </p:txBody>
      </p:sp>
      <p:sp>
        <p:nvSpPr>
          <p:cNvPr id="198" name="Perform Data Analysis"/>
          <p:cNvSpPr txBox="1"/>
          <p:nvPr/>
        </p:nvSpPr>
        <p:spPr>
          <a:xfrm>
            <a:off x="1166289" y="8608478"/>
            <a:ext cx="4035172" cy="605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Perform Data Analysis </a:t>
            </a:r>
          </a:p>
        </p:txBody>
      </p:sp>
      <p:sp>
        <p:nvSpPr>
          <p:cNvPr id="199" name="Group data by year and calculate average prices for each dish.…"/>
          <p:cNvSpPr txBox="1"/>
          <p:nvPr/>
        </p:nvSpPr>
        <p:spPr>
          <a:xfrm>
            <a:off x="995215" y="9435373"/>
            <a:ext cx="5586688" cy="185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Group data by year and calculate average prices for each dish.</a:t>
            </a:r>
          </a:p>
          <a:p>
            <a:pPr defTabSz="457200">
              <a:spcBef>
                <a:spcPts val="0"/>
              </a:spcBef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Identify price trends over the years for popular dishes.</a:t>
            </a:r>
          </a:p>
          <a:p>
            <a:pPr defTabSz="457200">
              <a:spcBef>
                <a:spcPts val="0"/>
              </a:spcBef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Analyze price variations across different locations and events.</a:t>
            </a:r>
          </a:p>
        </p:txBody>
      </p:sp>
      <p:sp>
        <p:nvSpPr>
          <p:cNvPr id="200" name="Line"/>
          <p:cNvSpPr/>
          <p:nvPr/>
        </p:nvSpPr>
        <p:spPr>
          <a:xfrm>
            <a:off x="3611381" y="6002747"/>
            <a:ext cx="1" cy="769621"/>
          </a:xfrm>
          <a:prstGeom prst="line">
            <a:avLst/>
          </a:prstGeom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1" name="Line"/>
          <p:cNvSpPr/>
          <p:nvPr/>
        </p:nvSpPr>
        <p:spPr>
          <a:xfrm>
            <a:off x="3611381" y="8117408"/>
            <a:ext cx="1" cy="1112461"/>
          </a:xfrm>
          <a:prstGeom prst="line">
            <a:avLst/>
          </a:prstGeom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2" name="Line"/>
          <p:cNvSpPr/>
          <p:nvPr/>
        </p:nvSpPr>
        <p:spPr>
          <a:xfrm>
            <a:off x="3611381" y="11050381"/>
            <a:ext cx="1" cy="769621"/>
          </a:xfrm>
          <a:prstGeom prst="line">
            <a:avLst/>
          </a:prstGeom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3" name="“Never Enough” Use Case U2: Data Cleaning is Not Sufficient"/>
          <p:cNvSpPr txBox="1"/>
          <p:nvPr/>
        </p:nvSpPr>
        <p:spPr>
          <a:xfrm>
            <a:off x="18529039" y="2791999"/>
            <a:ext cx="4181476" cy="683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spcBef>
                <a:spcPts val="0"/>
              </a:spcBef>
              <a:defRPr sz="1700">
                <a:solidFill>
                  <a:srgbClr val="000000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“Never Enough” Use Case U2: Data Cleaning is Not Sufficient</a:t>
            </a:r>
          </a:p>
        </p:txBody>
      </p:sp>
      <p:sp>
        <p:nvSpPr>
          <p:cNvPr id="204" name="Rounded Rectangle"/>
          <p:cNvSpPr/>
          <p:nvPr/>
        </p:nvSpPr>
        <p:spPr>
          <a:xfrm>
            <a:off x="11898882" y="2829676"/>
            <a:ext cx="6034432" cy="1745472"/>
          </a:xfrm>
          <a:prstGeom prst="roundRect">
            <a:avLst>
              <a:gd name="adj" fmla="val 10914"/>
            </a:avLst>
          </a:prstGeom>
          <a:solidFill>
            <a:schemeClr val="accent1">
              <a:hueOff val="-181383"/>
              <a:satOff val="15108"/>
              <a:lumOff val="1498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/>
            </a:pPr>
          </a:p>
        </p:txBody>
      </p:sp>
      <p:sp>
        <p:nvSpPr>
          <p:cNvPr id="205" name="Gather additional data sources (e.g., economic data, food supply chains, cultural trends).…"/>
          <p:cNvSpPr txBox="1"/>
          <p:nvPr/>
        </p:nvSpPr>
        <p:spPr>
          <a:xfrm>
            <a:off x="12152406" y="3067411"/>
            <a:ext cx="521732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Gather additional data sources (e.g., economic data, food supply chains, cultural trends).</a:t>
            </a:r>
          </a:p>
          <a:p>
            <a:pPr defTabSz="457200">
              <a:spcBef>
                <a:spcPts val="0"/>
              </a:spcBef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Integrate external data with the cleaned historical menu dataset.</a:t>
            </a:r>
          </a:p>
        </p:txBody>
      </p:sp>
      <p:sp>
        <p:nvSpPr>
          <p:cNvPr id="206" name="Perform Extensive Data Cleaning"/>
          <p:cNvSpPr txBox="1"/>
          <p:nvPr/>
        </p:nvSpPr>
        <p:spPr>
          <a:xfrm>
            <a:off x="11961443" y="2216784"/>
            <a:ext cx="5909311" cy="605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Perform Extensive Data Cleaning </a:t>
            </a:r>
          </a:p>
        </p:txBody>
      </p:sp>
      <p:sp>
        <p:nvSpPr>
          <p:cNvPr id="207" name="Perform Predictive Modeling"/>
          <p:cNvSpPr txBox="1"/>
          <p:nvPr/>
        </p:nvSpPr>
        <p:spPr>
          <a:xfrm>
            <a:off x="13223830" y="5705383"/>
            <a:ext cx="5085970" cy="605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Perform Predictive Modeling </a:t>
            </a:r>
          </a:p>
        </p:txBody>
      </p:sp>
      <p:sp>
        <p:nvSpPr>
          <p:cNvPr id="208" name="Rounded Rectangle"/>
          <p:cNvSpPr/>
          <p:nvPr/>
        </p:nvSpPr>
        <p:spPr>
          <a:xfrm>
            <a:off x="11898882" y="6743837"/>
            <a:ext cx="6034432" cy="1270001"/>
          </a:xfrm>
          <a:prstGeom prst="roundRect">
            <a:avLst>
              <a:gd name="adj" fmla="val 15000"/>
            </a:avLst>
          </a:prstGeom>
          <a:solidFill>
            <a:schemeClr val="accent1">
              <a:hueOff val="-181383"/>
              <a:satOff val="15108"/>
              <a:lumOff val="1498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/>
            </a:pPr>
          </a:p>
        </p:txBody>
      </p:sp>
      <p:sp>
        <p:nvSpPr>
          <p:cNvPr id="209" name="Use machine learning models to predict future menu trends and pricing."/>
          <p:cNvSpPr txBox="1"/>
          <p:nvPr/>
        </p:nvSpPr>
        <p:spPr>
          <a:xfrm>
            <a:off x="12152406" y="7035937"/>
            <a:ext cx="521732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spcBef>
                <a:spcPts val="0"/>
              </a:spcBef>
              <a:defRPr sz="18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Use machine learning models to predict future menu trends and pricing.</a:t>
            </a:r>
          </a:p>
        </p:txBody>
      </p:sp>
      <p:sp>
        <p:nvSpPr>
          <p:cNvPr id="210" name="Future Trend Prediction"/>
          <p:cNvSpPr/>
          <p:nvPr/>
        </p:nvSpPr>
        <p:spPr>
          <a:xfrm>
            <a:off x="11820675" y="9193982"/>
            <a:ext cx="6190847" cy="1270001"/>
          </a:xfrm>
          <a:prstGeom prst="roundRect">
            <a:avLst>
              <a:gd name="adj" fmla="val 15000"/>
            </a:avLst>
          </a:prstGeom>
          <a:solidFill>
            <a:schemeClr val="accent3">
              <a:satOff val="1412"/>
              <a:lumOff val="1641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3200"/>
            </a:lvl1pPr>
          </a:lstStyle>
          <a:p>
            <a:pPr/>
            <a:r>
              <a:t>Future Trend Prediction</a:t>
            </a:r>
          </a:p>
        </p:txBody>
      </p:sp>
      <p:sp>
        <p:nvSpPr>
          <p:cNvPr id="211" name="Line"/>
          <p:cNvSpPr/>
          <p:nvPr/>
        </p:nvSpPr>
        <p:spPr>
          <a:xfrm>
            <a:off x="6728923" y="12498989"/>
            <a:ext cx="2045518" cy="1"/>
          </a:xfrm>
          <a:prstGeom prst="line">
            <a:avLst/>
          </a:prstGeom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2" name="Line"/>
          <p:cNvSpPr/>
          <p:nvPr/>
        </p:nvSpPr>
        <p:spPr>
          <a:xfrm flipV="1">
            <a:off x="8741112" y="3676478"/>
            <a:ext cx="1" cy="8744371"/>
          </a:xfrm>
          <a:prstGeom prst="line">
            <a:avLst/>
          </a:prstGeom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3" name="Line"/>
          <p:cNvSpPr/>
          <p:nvPr/>
        </p:nvSpPr>
        <p:spPr>
          <a:xfrm>
            <a:off x="8746813" y="3702411"/>
            <a:ext cx="3144492" cy="1"/>
          </a:xfrm>
          <a:prstGeom prst="line">
            <a:avLst/>
          </a:prstGeom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4" name="Line"/>
          <p:cNvSpPr/>
          <p:nvPr/>
        </p:nvSpPr>
        <p:spPr>
          <a:xfrm>
            <a:off x="14720658" y="4582248"/>
            <a:ext cx="1" cy="2108205"/>
          </a:xfrm>
          <a:prstGeom prst="line">
            <a:avLst/>
          </a:prstGeom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5" name="Line"/>
          <p:cNvSpPr/>
          <p:nvPr/>
        </p:nvSpPr>
        <p:spPr>
          <a:xfrm>
            <a:off x="14761067" y="8067221"/>
            <a:ext cx="1" cy="1073377"/>
          </a:xfrm>
          <a:prstGeom prst="line">
            <a:avLst/>
          </a:prstGeom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ounded Rectangle"/>
          <p:cNvSpPr/>
          <p:nvPr/>
        </p:nvSpPr>
        <p:spPr>
          <a:xfrm>
            <a:off x="5506653" y="350547"/>
            <a:ext cx="16145056" cy="1270001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/>
            </a:pPr>
          </a:p>
        </p:txBody>
      </p:sp>
      <p:sp>
        <p:nvSpPr>
          <p:cNvPr id="218" name="Rounded Rectangle"/>
          <p:cNvSpPr/>
          <p:nvPr/>
        </p:nvSpPr>
        <p:spPr>
          <a:xfrm>
            <a:off x="9652345" y="2857013"/>
            <a:ext cx="6190847" cy="1586722"/>
          </a:xfrm>
          <a:prstGeom prst="roundRect">
            <a:avLst>
              <a:gd name="adj" fmla="val 12006"/>
            </a:avLst>
          </a:prstGeom>
          <a:solidFill>
            <a:schemeClr val="accent1">
              <a:hueOff val="-181383"/>
              <a:satOff val="15108"/>
              <a:lumOff val="1498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/>
            </a:pPr>
          </a:p>
        </p:txBody>
      </p:sp>
      <p:sp>
        <p:nvSpPr>
          <p:cNvPr id="219" name="Directly use raw data from DISH"/>
          <p:cNvSpPr/>
          <p:nvPr/>
        </p:nvSpPr>
        <p:spPr>
          <a:xfrm>
            <a:off x="9596285" y="6617510"/>
            <a:ext cx="6146553" cy="1270001"/>
          </a:xfrm>
          <a:prstGeom prst="roundRect">
            <a:avLst>
              <a:gd name="adj" fmla="val 15000"/>
            </a:avLst>
          </a:prstGeom>
          <a:solidFill>
            <a:schemeClr val="accent3">
              <a:satOff val="1412"/>
              <a:lumOff val="1641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3200"/>
            </a:lvl1pPr>
          </a:lstStyle>
          <a:p>
            <a:pPr/>
            <a:r>
              <a:t>Directly use raw data from DISH</a:t>
            </a:r>
          </a:p>
        </p:txBody>
      </p:sp>
      <p:sp>
        <p:nvSpPr>
          <p:cNvPr id="220" name="Rounded Rectangle"/>
          <p:cNvSpPr/>
          <p:nvPr/>
        </p:nvSpPr>
        <p:spPr>
          <a:xfrm>
            <a:off x="9618433" y="9125313"/>
            <a:ext cx="6165672" cy="1998434"/>
          </a:xfrm>
          <a:prstGeom prst="roundRect">
            <a:avLst>
              <a:gd name="adj" fmla="val 9632"/>
            </a:avLst>
          </a:prstGeom>
          <a:solidFill>
            <a:schemeClr val="accent1">
              <a:hueOff val="-181383"/>
              <a:satOff val="15108"/>
              <a:lumOff val="1498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/>
            </a:pPr>
          </a:p>
        </p:txBody>
      </p:sp>
      <p:sp>
        <p:nvSpPr>
          <p:cNvPr id="221" name="Obtain Frequency of dish"/>
          <p:cNvSpPr/>
          <p:nvPr/>
        </p:nvSpPr>
        <p:spPr>
          <a:xfrm>
            <a:off x="9500986" y="11743124"/>
            <a:ext cx="6190847" cy="1270001"/>
          </a:xfrm>
          <a:prstGeom prst="roundRect">
            <a:avLst>
              <a:gd name="adj" fmla="val 15000"/>
            </a:avLst>
          </a:prstGeom>
          <a:solidFill>
            <a:schemeClr val="accent3">
              <a:satOff val="1412"/>
              <a:lumOff val="1641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3200"/>
            </a:lvl1pPr>
          </a:lstStyle>
          <a:p>
            <a:pPr/>
            <a:r>
              <a:t>Obtain Frequency of dish</a:t>
            </a:r>
          </a:p>
        </p:txBody>
      </p:sp>
      <p:sp>
        <p:nvSpPr>
          <p:cNvPr id="222" name="To count the number of times each dish appears across all menus."/>
          <p:cNvSpPr txBox="1"/>
          <p:nvPr/>
        </p:nvSpPr>
        <p:spPr>
          <a:xfrm>
            <a:off x="5848183" y="600737"/>
            <a:ext cx="15461997" cy="76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 count the number of times each dish appears across all menus.</a:t>
            </a:r>
          </a:p>
        </p:txBody>
      </p:sp>
      <p:sp>
        <p:nvSpPr>
          <p:cNvPr id="223" name="Frequency Of basic dish"/>
          <p:cNvSpPr txBox="1"/>
          <p:nvPr/>
        </p:nvSpPr>
        <p:spPr>
          <a:xfrm>
            <a:off x="10505671" y="3347479"/>
            <a:ext cx="4303396" cy="605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Frequency Of basic dish</a:t>
            </a:r>
          </a:p>
        </p:txBody>
      </p:sp>
      <p:sp>
        <p:nvSpPr>
          <p:cNvPr id="224" name="Perform Query  to…"/>
          <p:cNvSpPr txBox="1"/>
          <p:nvPr/>
        </p:nvSpPr>
        <p:spPr>
          <a:xfrm>
            <a:off x="10621026" y="9269185"/>
            <a:ext cx="4253485" cy="1710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/>
            </a:pPr>
            <a:r>
              <a:t>Perform Query  to </a:t>
            </a:r>
          </a:p>
          <a:p>
            <a:pPr>
              <a:defRPr sz="3000"/>
            </a:pPr>
            <a:r>
              <a:t>Count dish occurrences</a:t>
            </a:r>
          </a:p>
        </p:txBody>
      </p:sp>
      <p:sp>
        <p:nvSpPr>
          <p:cNvPr id="225" name="Line"/>
          <p:cNvSpPr/>
          <p:nvPr/>
        </p:nvSpPr>
        <p:spPr>
          <a:xfrm>
            <a:off x="12596409" y="4458563"/>
            <a:ext cx="1" cy="2241449"/>
          </a:xfrm>
          <a:prstGeom prst="line">
            <a:avLst/>
          </a:prstGeom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6" name="Line"/>
          <p:cNvSpPr/>
          <p:nvPr/>
        </p:nvSpPr>
        <p:spPr>
          <a:xfrm>
            <a:off x="12596409" y="7950181"/>
            <a:ext cx="1" cy="1112461"/>
          </a:xfrm>
          <a:prstGeom prst="line">
            <a:avLst/>
          </a:prstGeom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7" name="Line"/>
          <p:cNvSpPr/>
          <p:nvPr/>
        </p:nvSpPr>
        <p:spPr>
          <a:xfrm>
            <a:off x="12596409" y="11175106"/>
            <a:ext cx="1" cy="516659"/>
          </a:xfrm>
          <a:prstGeom prst="line">
            <a:avLst/>
          </a:prstGeom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8" name="Zero Data Cleaning” Use Case U0 diagram: Data Cleaning is Not necessary"/>
          <p:cNvSpPr txBox="1"/>
          <p:nvPr/>
        </p:nvSpPr>
        <p:spPr>
          <a:xfrm>
            <a:off x="16358620" y="3376805"/>
            <a:ext cx="4181476" cy="975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spcBef>
                <a:spcPts val="0"/>
              </a:spcBef>
              <a:defRPr sz="1700">
                <a:solidFill>
                  <a:srgbClr val="000000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Zero Data Cleaning” Use Case U0 diagram: Data Cleaning is Not necessary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ounded Rectangle"/>
          <p:cNvSpPr/>
          <p:nvPr/>
        </p:nvSpPr>
        <p:spPr>
          <a:xfrm>
            <a:off x="9465116" y="173370"/>
            <a:ext cx="6034432" cy="1270001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/>
            </a:pPr>
          </a:p>
        </p:txBody>
      </p:sp>
      <p:sp>
        <p:nvSpPr>
          <p:cNvPr id="231" name="Rounded Rectangle"/>
          <p:cNvSpPr/>
          <p:nvPr/>
        </p:nvSpPr>
        <p:spPr>
          <a:xfrm>
            <a:off x="16169966" y="6046201"/>
            <a:ext cx="6703691" cy="2180197"/>
          </a:xfrm>
          <a:prstGeom prst="roundRect">
            <a:avLst>
              <a:gd name="adj" fmla="val 8738"/>
            </a:avLst>
          </a:prstGeom>
          <a:solidFill>
            <a:schemeClr val="accent5">
              <a:satOff val="17500"/>
              <a:lumOff val="1020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/>
            </a:pPr>
          </a:p>
        </p:txBody>
      </p:sp>
      <p:sp>
        <p:nvSpPr>
          <p:cNvPr id="232" name="Workflow Overview"/>
          <p:cNvSpPr txBox="1"/>
          <p:nvPr/>
        </p:nvSpPr>
        <p:spPr>
          <a:xfrm>
            <a:off x="10019106" y="423560"/>
            <a:ext cx="5346158" cy="76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Workflow Overview </a:t>
            </a:r>
          </a:p>
        </p:txBody>
      </p:sp>
      <p:sp>
        <p:nvSpPr>
          <p:cNvPr id="233" name="Remove any duplicate records.…"/>
          <p:cNvSpPr txBox="1"/>
          <p:nvPr/>
        </p:nvSpPr>
        <p:spPr>
          <a:xfrm>
            <a:off x="16169966" y="6144272"/>
            <a:ext cx="6703691" cy="185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Remove any duplicate records.</a:t>
            </a:r>
          </a:p>
          <a:p>
            <a:pPr defTabSz="457200">
              <a:spcBef>
                <a:spcPts val="0"/>
              </a:spcBef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To make sure currency formats are consistent (e.g., all prices in USD).</a:t>
            </a:r>
          </a:p>
          <a:p>
            <a:pPr defTabSz="457200">
              <a:spcBef>
                <a:spcPts val="0"/>
              </a:spcBef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Fill in or remove missing values, particularly for prices and dates.</a:t>
            </a:r>
          </a:p>
          <a:p>
            <a:pPr defTabSz="457200">
              <a:spcBef>
                <a:spcPts val="0"/>
              </a:spcBef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Correct inconsistent  date formats.</a:t>
            </a:r>
          </a:p>
          <a:p>
            <a:pPr defTabSz="457200">
              <a:spcBef>
                <a:spcPts val="0"/>
              </a:spcBef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Normalize dish names where slight variations exist (e.g., "Chicken Gumbo" and "Chicken gumbo" should be treated as the same dish).</a:t>
            </a:r>
          </a:p>
        </p:txBody>
      </p:sp>
      <p:sp>
        <p:nvSpPr>
          <p:cNvPr id="234" name="Line"/>
          <p:cNvSpPr/>
          <p:nvPr/>
        </p:nvSpPr>
        <p:spPr>
          <a:xfrm>
            <a:off x="8078514" y="10306936"/>
            <a:ext cx="1" cy="1079681"/>
          </a:xfrm>
          <a:prstGeom prst="line">
            <a:avLst/>
          </a:prstGeom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5" name="Target (Main) use case U1 Diagram: Data cleaning is necessary and sufficient"/>
          <p:cNvSpPr txBox="1"/>
          <p:nvPr/>
        </p:nvSpPr>
        <p:spPr>
          <a:xfrm>
            <a:off x="3518691" y="1361415"/>
            <a:ext cx="2927322" cy="975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spcBef>
                <a:spcPts val="0"/>
              </a:spcBef>
              <a:defRPr sz="1700">
                <a:solidFill>
                  <a:srgbClr val="000000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Target (Main) use case U1 Diagram: Data cleaning is necessary and sufficient </a:t>
            </a:r>
          </a:p>
        </p:txBody>
      </p:sp>
      <p:sp>
        <p:nvSpPr>
          <p:cNvPr id="236" name="NYPL Dirty Dataset"/>
          <p:cNvSpPr/>
          <p:nvPr/>
        </p:nvSpPr>
        <p:spPr>
          <a:xfrm>
            <a:off x="10245434" y="1717110"/>
            <a:ext cx="4035172" cy="1270001"/>
          </a:xfrm>
          <a:prstGeom prst="roundRect">
            <a:avLst>
              <a:gd name="adj" fmla="val 15000"/>
            </a:avLst>
          </a:prstGeom>
          <a:solidFill>
            <a:schemeClr val="accent3">
              <a:satOff val="1412"/>
              <a:lumOff val="1641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3200"/>
            </a:lvl1pPr>
          </a:lstStyle>
          <a:p>
            <a:pPr/>
            <a:r>
              <a:t>NYPL Dirty Dataset</a:t>
            </a:r>
          </a:p>
        </p:txBody>
      </p:sp>
      <p:sp>
        <p:nvSpPr>
          <p:cNvPr id="237" name="Menu.csv"/>
          <p:cNvSpPr/>
          <p:nvPr/>
        </p:nvSpPr>
        <p:spPr>
          <a:xfrm>
            <a:off x="4570009" y="3715561"/>
            <a:ext cx="2556467" cy="1745472"/>
          </a:xfrm>
          <a:prstGeom prst="roundRect">
            <a:avLst>
              <a:gd name="adj" fmla="val 10995"/>
            </a:avLst>
          </a:prstGeom>
          <a:solidFill>
            <a:schemeClr val="accent1">
              <a:hueOff val="-181383"/>
              <a:satOff val="15108"/>
              <a:lumOff val="1498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3200"/>
            </a:lvl1pPr>
          </a:lstStyle>
          <a:p>
            <a:pPr/>
            <a:r>
              <a:t>Menu.csv</a:t>
            </a:r>
          </a:p>
        </p:txBody>
      </p:sp>
      <p:sp>
        <p:nvSpPr>
          <p:cNvPr id="238" name="MenuItem.csv"/>
          <p:cNvSpPr/>
          <p:nvPr/>
        </p:nvSpPr>
        <p:spPr>
          <a:xfrm>
            <a:off x="8665997" y="3715561"/>
            <a:ext cx="2690821" cy="1745472"/>
          </a:xfrm>
          <a:prstGeom prst="roundRect">
            <a:avLst>
              <a:gd name="adj" fmla="val 10995"/>
            </a:avLst>
          </a:prstGeom>
          <a:solidFill>
            <a:schemeClr val="accent1">
              <a:hueOff val="-181383"/>
              <a:satOff val="15108"/>
              <a:lumOff val="1498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3200"/>
            </a:lvl1pPr>
          </a:lstStyle>
          <a:p>
            <a:pPr/>
            <a:r>
              <a:t>MenuItem.csv</a:t>
            </a:r>
          </a:p>
        </p:txBody>
      </p:sp>
      <p:sp>
        <p:nvSpPr>
          <p:cNvPr id="239" name="MenuPage.csv"/>
          <p:cNvSpPr/>
          <p:nvPr/>
        </p:nvSpPr>
        <p:spPr>
          <a:xfrm>
            <a:off x="13169222" y="3715561"/>
            <a:ext cx="2927322" cy="1745472"/>
          </a:xfrm>
          <a:prstGeom prst="roundRect">
            <a:avLst>
              <a:gd name="adj" fmla="val 10995"/>
            </a:avLst>
          </a:prstGeom>
          <a:solidFill>
            <a:schemeClr val="accent1">
              <a:hueOff val="-181383"/>
              <a:satOff val="15108"/>
              <a:lumOff val="1498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3200"/>
            </a:lvl1pPr>
          </a:lstStyle>
          <a:p>
            <a:pPr/>
            <a:r>
              <a:t>MenuPage.csv</a:t>
            </a:r>
          </a:p>
        </p:txBody>
      </p:sp>
      <p:sp>
        <p:nvSpPr>
          <p:cNvPr id="240" name="Dish.csv"/>
          <p:cNvSpPr/>
          <p:nvPr/>
        </p:nvSpPr>
        <p:spPr>
          <a:xfrm>
            <a:off x="17908948" y="3715561"/>
            <a:ext cx="2556468" cy="1745472"/>
          </a:xfrm>
          <a:prstGeom prst="roundRect">
            <a:avLst>
              <a:gd name="adj" fmla="val 10995"/>
            </a:avLst>
          </a:prstGeom>
          <a:solidFill>
            <a:schemeClr val="accent1">
              <a:hueOff val="-181383"/>
              <a:satOff val="15108"/>
              <a:lumOff val="1498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3200"/>
            </a:lvl1pPr>
          </a:lstStyle>
          <a:p>
            <a:pPr/>
            <a:r>
              <a:t>Dish.csv</a:t>
            </a:r>
          </a:p>
        </p:txBody>
      </p:sp>
      <p:sp>
        <p:nvSpPr>
          <p:cNvPr id="241" name="OpenRefine…"/>
          <p:cNvSpPr/>
          <p:nvPr/>
        </p:nvSpPr>
        <p:spPr>
          <a:xfrm>
            <a:off x="9118724" y="6189484"/>
            <a:ext cx="6190847" cy="1763777"/>
          </a:xfrm>
          <a:prstGeom prst="roundRect">
            <a:avLst>
              <a:gd name="adj" fmla="val 10879"/>
            </a:avLst>
          </a:prstGeom>
          <a:solidFill>
            <a:schemeClr val="accent3">
              <a:satOff val="1412"/>
              <a:lumOff val="1641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/>
            </a:pPr>
            <a:r>
              <a:t>OpenRefine</a:t>
            </a:r>
          </a:p>
          <a:p>
            <a:pPr algn="ctr" defTabSz="825500">
              <a:spcBef>
                <a:spcPts val="0"/>
              </a:spcBef>
              <a:defRPr sz="3200"/>
            </a:pPr>
            <a:r>
              <a:t>———————————————</a:t>
            </a:r>
          </a:p>
          <a:p>
            <a:pPr algn="ctr" defTabSz="825500">
              <a:spcBef>
                <a:spcPts val="0"/>
              </a:spcBef>
              <a:defRPr sz="3200"/>
            </a:pPr>
            <a:r>
              <a:t>Data cleaning by transformation</a:t>
            </a:r>
          </a:p>
        </p:txBody>
      </p:sp>
      <p:sp>
        <p:nvSpPr>
          <p:cNvPr id="242" name="Menu.csv…"/>
          <p:cNvSpPr/>
          <p:nvPr/>
        </p:nvSpPr>
        <p:spPr>
          <a:xfrm>
            <a:off x="2908974" y="8582049"/>
            <a:ext cx="2556467" cy="1745472"/>
          </a:xfrm>
          <a:prstGeom prst="roundRect">
            <a:avLst>
              <a:gd name="adj" fmla="val 10995"/>
            </a:avLst>
          </a:prstGeom>
          <a:solidFill>
            <a:schemeClr val="accent1">
              <a:hueOff val="-181383"/>
              <a:satOff val="15108"/>
              <a:lumOff val="1498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/>
            </a:pPr>
            <a:r>
              <a:t>Menu.csv</a:t>
            </a:r>
          </a:p>
          <a:p>
            <a:pPr algn="ctr" defTabSz="825500">
              <a:spcBef>
                <a:spcPts val="0"/>
              </a:spcBef>
              <a:defRPr sz="3200"/>
            </a:pPr>
            <a:r>
              <a:t>Clean</a:t>
            </a:r>
          </a:p>
        </p:txBody>
      </p:sp>
      <p:sp>
        <p:nvSpPr>
          <p:cNvPr id="243" name="MenuItem.csv…"/>
          <p:cNvSpPr/>
          <p:nvPr/>
        </p:nvSpPr>
        <p:spPr>
          <a:xfrm>
            <a:off x="6673752" y="8582049"/>
            <a:ext cx="2927322" cy="1745472"/>
          </a:xfrm>
          <a:prstGeom prst="roundRect">
            <a:avLst>
              <a:gd name="adj" fmla="val 10995"/>
            </a:avLst>
          </a:prstGeom>
          <a:solidFill>
            <a:schemeClr val="accent1">
              <a:hueOff val="-181383"/>
              <a:satOff val="15108"/>
              <a:lumOff val="1498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/>
            </a:pPr>
            <a:r>
              <a:t>MenuItem.csv</a:t>
            </a:r>
          </a:p>
          <a:p>
            <a:pPr algn="ctr" defTabSz="825500">
              <a:spcBef>
                <a:spcPts val="0"/>
              </a:spcBef>
              <a:defRPr sz="3200"/>
            </a:pPr>
            <a:r>
              <a:t>Clean</a:t>
            </a:r>
          </a:p>
        </p:txBody>
      </p:sp>
      <p:sp>
        <p:nvSpPr>
          <p:cNvPr id="244" name="MenuPage.csv…"/>
          <p:cNvSpPr/>
          <p:nvPr/>
        </p:nvSpPr>
        <p:spPr>
          <a:xfrm>
            <a:off x="10691589" y="8582049"/>
            <a:ext cx="3045117" cy="1745472"/>
          </a:xfrm>
          <a:prstGeom prst="roundRect">
            <a:avLst>
              <a:gd name="adj" fmla="val 10995"/>
            </a:avLst>
          </a:prstGeom>
          <a:solidFill>
            <a:schemeClr val="accent1">
              <a:hueOff val="-181383"/>
              <a:satOff val="15108"/>
              <a:lumOff val="1498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/>
            </a:pPr>
            <a:r>
              <a:t>MenuPage.csv</a:t>
            </a:r>
          </a:p>
          <a:p>
            <a:pPr algn="ctr" defTabSz="825500">
              <a:spcBef>
                <a:spcPts val="0"/>
              </a:spcBef>
              <a:defRPr sz="3200"/>
            </a:pPr>
            <a:r>
              <a:t>Clean</a:t>
            </a:r>
          </a:p>
        </p:txBody>
      </p:sp>
      <p:sp>
        <p:nvSpPr>
          <p:cNvPr id="245" name="Dish.csv…"/>
          <p:cNvSpPr/>
          <p:nvPr/>
        </p:nvSpPr>
        <p:spPr>
          <a:xfrm>
            <a:off x="15315871" y="8582049"/>
            <a:ext cx="2556467" cy="1745472"/>
          </a:xfrm>
          <a:prstGeom prst="roundRect">
            <a:avLst>
              <a:gd name="adj" fmla="val 10995"/>
            </a:avLst>
          </a:prstGeom>
          <a:solidFill>
            <a:schemeClr val="accent1">
              <a:hueOff val="-181383"/>
              <a:satOff val="15108"/>
              <a:lumOff val="1498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/>
            </a:pPr>
            <a:r>
              <a:t>Dish.csv</a:t>
            </a:r>
          </a:p>
          <a:p>
            <a:pPr algn="ctr" defTabSz="825500">
              <a:spcBef>
                <a:spcPts val="0"/>
              </a:spcBef>
              <a:defRPr sz="3200"/>
            </a:pPr>
            <a:r>
              <a:t>Clean</a:t>
            </a:r>
          </a:p>
        </p:txBody>
      </p:sp>
      <p:sp>
        <p:nvSpPr>
          <p:cNvPr id="246" name="SQL Lite…"/>
          <p:cNvSpPr/>
          <p:nvPr/>
        </p:nvSpPr>
        <p:spPr>
          <a:xfrm>
            <a:off x="5041989" y="11366032"/>
            <a:ext cx="6190847" cy="1763777"/>
          </a:xfrm>
          <a:prstGeom prst="roundRect">
            <a:avLst>
              <a:gd name="adj" fmla="val 10879"/>
            </a:avLst>
          </a:prstGeom>
          <a:solidFill>
            <a:schemeClr val="accent3">
              <a:satOff val="1412"/>
              <a:lumOff val="1641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/>
            </a:pPr>
            <a:r>
              <a:t>SQL Lite</a:t>
            </a:r>
          </a:p>
          <a:p>
            <a:pPr algn="ctr" defTabSz="825500">
              <a:spcBef>
                <a:spcPts val="0"/>
              </a:spcBef>
              <a:defRPr sz="3200"/>
            </a:pPr>
            <a:r>
              <a:t>———————————————</a:t>
            </a:r>
          </a:p>
          <a:p>
            <a:pPr algn="ctr" defTabSz="825500">
              <a:spcBef>
                <a:spcPts val="0"/>
              </a:spcBef>
              <a:defRPr sz="3200"/>
            </a:pPr>
            <a:r>
              <a:t>IC checks </a:t>
            </a:r>
          </a:p>
        </p:txBody>
      </p:sp>
      <p:sp>
        <p:nvSpPr>
          <p:cNvPr id="247" name="Python…"/>
          <p:cNvSpPr/>
          <p:nvPr/>
        </p:nvSpPr>
        <p:spPr>
          <a:xfrm>
            <a:off x="16933349" y="11366032"/>
            <a:ext cx="6190847" cy="1763777"/>
          </a:xfrm>
          <a:prstGeom prst="roundRect">
            <a:avLst>
              <a:gd name="adj" fmla="val 10879"/>
            </a:avLst>
          </a:prstGeom>
          <a:solidFill>
            <a:schemeClr val="accent3">
              <a:satOff val="1412"/>
              <a:lumOff val="1641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/>
            </a:pPr>
            <a:r>
              <a:t>Python</a:t>
            </a:r>
          </a:p>
          <a:p>
            <a:pPr algn="ctr" defTabSz="825500">
              <a:spcBef>
                <a:spcPts val="0"/>
              </a:spcBef>
              <a:defRPr sz="3200"/>
            </a:pPr>
            <a:r>
              <a:t>———————————————</a:t>
            </a:r>
          </a:p>
          <a:p>
            <a:pPr algn="ctr" defTabSz="825500">
              <a:spcBef>
                <a:spcPts val="0"/>
              </a:spcBef>
              <a:defRPr sz="3200"/>
            </a:pPr>
            <a:r>
              <a:t>Historical Trend Report</a:t>
            </a:r>
          </a:p>
        </p:txBody>
      </p:sp>
      <p:sp>
        <p:nvSpPr>
          <p:cNvPr id="248" name="Line"/>
          <p:cNvSpPr/>
          <p:nvPr/>
        </p:nvSpPr>
        <p:spPr>
          <a:xfrm>
            <a:off x="11239672" y="12294296"/>
            <a:ext cx="5686841" cy="1"/>
          </a:xfrm>
          <a:prstGeom prst="line">
            <a:avLst/>
          </a:prstGeom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9" name="Line"/>
          <p:cNvSpPr/>
          <p:nvPr/>
        </p:nvSpPr>
        <p:spPr>
          <a:xfrm>
            <a:off x="12263020" y="1510115"/>
            <a:ext cx="1" cy="140251"/>
          </a:xfrm>
          <a:prstGeom prst="line">
            <a:avLst/>
          </a:prstGeom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0" name="Line"/>
          <p:cNvSpPr/>
          <p:nvPr/>
        </p:nvSpPr>
        <p:spPr>
          <a:xfrm flipH="1">
            <a:off x="10317878" y="2970351"/>
            <a:ext cx="1945142" cy="743915"/>
          </a:xfrm>
          <a:prstGeom prst="line">
            <a:avLst/>
          </a:prstGeom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1" name="Line"/>
          <p:cNvSpPr/>
          <p:nvPr/>
        </p:nvSpPr>
        <p:spPr>
          <a:xfrm>
            <a:off x="12263020" y="2963247"/>
            <a:ext cx="2239371" cy="755207"/>
          </a:xfrm>
          <a:prstGeom prst="line">
            <a:avLst/>
          </a:prstGeom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2" name="Line"/>
          <p:cNvSpPr/>
          <p:nvPr/>
        </p:nvSpPr>
        <p:spPr>
          <a:xfrm>
            <a:off x="12263020" y="2965266"/>
            <a:ext cx="6702334" cy="720648"/>
          </a:xfrm>
          <a:prstGeom prst="line">
            <a:avLst/>
          </a:prstGeom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3" name="Line"/>
          <p:cNvSpPr/>
          <p:nvPr/>
        </p:nvSpPr>
        <p:spPr>
          <a:xfrm flipH="1">
            <a:off x="6073328" y="2965266"/>
            <a:ext cx="6189693" cy="718635"/>
          </a:xfrm>
          <a:prstGeom prst="line">
            <a:avLst/>
          </a:prstGeom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4" name="Line"/>
          <p:cNvSpPr/>
          <p:nvPr/>
        </p:nvSpPr>
        <p:spPr>
          <a:xfrm>
            <a:off x="12214146" y="7929020"/>
            <a:ext cx="1" cy="677271"/>
          </a:xfrm>
          <a:prstGeom prst="line">
            <a:avLst/>
          </a:prstGeom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5" name="Line"/>
          <p:cNvSpPr/>
          <p:nvPr/>
        </p:nvSpPr>
        <p:spPr>
          <a:xfrm flipH="1">
            <a:off x="7829250" y="7929019"/>
            <a:ext cx="4362751" cy="644403"/>
          </a:xfrm>
          <a:prstGeom prst="line">
            <a:avLst/>
          </a:prstGeom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6" name="Line"/>
          <p:cNvSpPr/>
          <p:nvPr/>
        </p:nvSpPr>
        <p:spPr>
          <a:xfrm>
            <a:off x="12214146" y="7929019"/>
            <a:ext cx="3937419" cy="647695"/>
          </a:xfrm>
          <a:prstGeom prst="line">
            <a:avLst/>
          </a:prstGeom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7" name="Line"/>
          <p:cNvSpPr/>
          <p:nvPr/>
        </p:nvSpPr>
        <p:spPr>
          <a:xfrm flipH="1">
            <a:off x="4484777" y="7926359"/>
            <a:ext cx="7853429" cy="644928"/>
          </a:xfrm>
          <a:prstGeom prst="line">
            <a:avLst/>
          </a:prstGeom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8" name="Line"/>
          <p:cNvSpPr/>
          <p:nvPr/>
        </p:nvSpPr>
        <p:spPr>
          <a:xfrm>
            <a:off x="10309493" y="5483418"/>
            <a:ext cx="1" cy="677271"/>
          </a:xfrm>
          <a:prstGeom prst="line">
            <a:avLst/>
          </a:prstGeom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9" name="Line"/>
          <p:cNvSpPr/>
          <p:nvPr/>
        </p:nvSpPr>
        <p:spPr>
          <a:xfrm>
            <a:off x="14632883" y="5483418"/>
            <a:ext cx="1" cy="677271"/>
          </a:xfrm>
          <a:prstGeom prst="line">
            <a:avLst/>
          </a:prstGeom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0" name="Line"/>
          <p:cNvSpPr/>
          <p:nvPr/>
        </p:nvSpPr>
        <p:spPr>
          <a:xfrm>
            <a:off x="5986103" y="5478951"/>
            <a:ext cx="4303688" cy="648383"/>
          </a:xfrm>
          <a:prstGeom prst="line">
            <a:avLst/>
          </a:prstGeom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1" name="Line"/>
          <p:cNvSpPr/>
          <p:nvPr/>
        </p:nvSpPr>
        <p:spPr>
          <a:xfrm flipH="1">
            <a:off x="14444171" y="5483419"/>
            <a:ext cx="4297500" cy="658983"/>
          </a:xfrm>
          <a:prstGeom prst="line">
            <a:avLst/>
          </a:prstGeom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8_MinimalistLight">
  <a:themeElements>
    <a:clrScheme name="38_MinimalistLight">
      <a:dk1>
        <a:srgbClr val="53585F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8_Minimalist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8_Minimalis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8_MinimalistLight">
  <a:themeElements>
    <a:clrScheme name="38_MinimalistLight">
      <a:dk1>
        <a:srgbClr val="000000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8_Minimalist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8_Minimalis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