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74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8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286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Introduction to JavaScript Programming With XML and PHP</a:t>
            </a:r>
            <a:b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</a:br>
            <a:r>
              <a:rPr lang="en-US" sz="3100" dirty="0" smtClean="0">
                <a:solidFill>
                  <a:srgbClr val="0070C0"/>
                </a:solidFill>
                <a:latin typeface="Arial Rounded MT Bold" pitchFamily="34" charset="0"/>
              </a:rPr>
              <a:t>Creating Interactive Web Pages</a:t>
            </a:r>
            <a:endParaRPr lang="en-US" sz="31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99060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Arial Rounded MT Bold" pitchFamily="34" charset="0"/>
                <a:ea typeface="+mj-ea"/>
                <a:cs typeface="+mj-cs"/>
              </a:rPr>
              <a:t>Elizabeth </a:t>
            </a:r>
            <a:r>
              <a:rPr lang="en-US" sz="2800" dirty="0" smtClean="0">
                <a:solidFill>
                  <a:srgbClr val="0070C0"/>
                </a:solidFill>
                <a:latin typeface="Arial Rounded MT Bold" pitchFamily="34" charset="0"/>
                <a:ea typeface="+mj-ea"/>
                <a:cs typeface="+mj-cs"/>
              </a:rPr>
              <a:t>Drake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Used to receive data from the outside world</a:t>
            </a:r>
          </a:p>
          <a:p>
            <a:r>
              <a:rPr lang="en-US" sz="2800" dirty="0" smtClean="0"/>
              <a:t>Mouse</a:t>
            </a:r>
          </a:p>
          <a:p>
            <a:r>
              <a:rPr lang="en-US" sz="2800" dirty="0" smtClean="0"/>
              <a:t>Keyboard</a:t>
            </a:r>
          </a:p>
          <a:p>
            <a:r>
              <a:rPr lang="en-US" sz="2800" dirty="0" smtClean="0"/>
              <a:t>Voice activation</a:t>
            </a:r>
          </a:p>
          <a:p>
            <a:r>
              <a:rPr lang="en-US" sz="2800" dirty="0" smtClean="0"/>
              <a:t>Joysticks</a:t>
            </a:r>
          </a:p>
          <a:p>
            <a:r>
              <a:rPr lang="en-US" sz="2800" dirty="0" smtClean="0"/>
              <a:t>Stylus</a:t>
            </a:r>
          </a:p>
          <a:p>
            <a:r>
              <a:rPr lang="en-US" sz="2800" dirty="0" smtClean="0"/>
              <a:t>Touch screens</a:t>
            </a:r>
          </a:p>
          <a:p>
            <a:r>
              <a:rPr lang="en-US" sz="2800" dirty="0" smtClean="0"/>
              <a:t>and more…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3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Used to receive data from the outside world</a:t>
            </a:r>
          </a:p>
          <a:p>
            <a:r>
              <a:rPr lang="en-US" sz="2800" dirty="0" smtClean="0"/>
              <a:t>CPU: Central Processing Unit – considered the brain</a:t>
            </a:r>
          </a:p>
          <a:p>
            <a:r>
              <a:rPr lang="en-US" sz="2800" dirty="0" smtClean="0"/>
              <a:t>ALU: Arithmetic-Logic Unit</a:t>
            </a:r>
          </a:p>
          <a:p>
            <a:pPr marL="0" indent="0">
              <a:buNone/>
            </a:pPr>
            <a:r>
              <a:rPr lang="en-US" sz="2800" dirty="0" smtClean="0"/>
              <a:t>Together they receive program instructions, perform operations to execute instructions, and control other computer </a:t>
            </a:r>
            <a:r>
              <a:rPr lang="en-US" sz="2800" dirty="0" smtClean="0"/>
              <a:t>components.</a:t>
            </a:r>
            <a:endParaRPr lang="en-US" sz="28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8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Internal Memory:</a:t>
            </a:r>
          </a:p>
          <a:p>
            <a:r>
              <a:rPr lang="en-US" sz="2800" dirty="0" smtClean="0"/>
              <a:t>ROM: Read-Only Memory – unalterable instructions used during startup and for some other basic operations</a:t>
            </a:r>
          </a:p>
          <a:p>
            <a:pPr lvl="1"/>
            <a:r>
              <a:rPr lang="en-US" sz="2200" dirty="0" smtClean="0"/>
              <a:t>Non-volatile (permanent)</a:t>
            </a:r>
          </a:p>
          <a:p>
            <a:r>
              <a:rPr lang="en-US" sz="2800" dirty="0" smtClean="0"/>
              <a:t>RAM: Random Access Memory – holds data being worked on at any given time</a:t>
            </a:r>
          </a:p>
          <a:p>
            <a:pPr lvl="1"/>
            <a:r>
              <a:rPr lang="en-US" sz="2200" dirty="0" smtClean="0"/>
              <a:t>Volatile (erased when computer is turned off)</a:t>
            </a:r>
          </a:p>
          <a:p>
            <a:pPr marL="0" indent="0">
              <a:buNone/>
            </a:pPr>
            <a:r>
              <a:rPr lang="en-US" sz="2800" dirty="0" smtClean="0"/>
              <a:t>External </a:t>
            </a:r>
            <a:r>
              <a:rPr lang="en-US" sz="2800" dirty="0"/>
              <a:t>Memory:</a:t>
            </a:r>
          </a:p>
          <a:p>
            <a:r>
              <a:rPr lang="en-US" sz="2800" dirty="0" smtClean="0"/>
              <a:t>Magnetic storage such as hard disks</a:t>
            </a:r>
            <a:endParaRPr lang="en-US" sz="2400" dirty="0"/>
          </a:p>
          <a:p>
            <a:r>
              <a:rPr lang="en-US" sz="2800" dirty="0" smtClean="0"/>
              <a:t>Optical storage such as CDs and DVDs</a:t>
            </a:r>
          </a:p>
          <a:p>
            <a:r>
              <a:rPr lang="en-US" sz="2800" dirty="0" smtClean="0"/>
              <a:t>Solid state storage such as flash (USB) drives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3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Used to </a:t>
            </a:r>
            <a:r>
              <a:rPr lang="en-US" sz="2800" dirty="0" smtClean="0"/>
              <a:t>allow </a:t>
            </a:r>
            <a:r>
              <a:rPr lang="en-US" sz="2800" dirty="0" smtClean="0"/>
              <a:t>the computer </a:t>
            </a:r>
            <a:r>
              <a:rPr lang="en-US" sz="2800" dirty="0" smtClean="0"/>
              <a:t>to communicate with us</a:t>
            </a:r>
            <a:endParaRPr lang="en-US" sz="2800" dirty="0"/>
          </a:p>
          <a:p>
            <a:r>
              <a:rPr lang="en-US" sz="2800" dirty="0" smtClean="0"/>
              <a:t>screens</a:t>
            </a:r>
            <a:endParaRPr lang="en-US" sz="2800" dirty="0"/>
          </a:p>
          <a:p>
            <a:r>
              <a:rPr lang="en-US" sz="2800" dirty="0" smtClean="0"/>
              <a:t>printers</a:t>
            </a:r>
            <a:endParaRPr lang="en-US" sz="2800" dirty="0"/>
          </a:p>
          <a:p>
            <a:r>
              <a:rPr lang="en-US" sz="2800" dirty="0" smtClean="0"/>
              <a:t>speakers</a:t>
            </a:r>
            <a:endParaRPr lang="en-US" sz="2800" dirty="0"/>
          </a:p>
          <a:p>
            <a:r>
              <a:rPr lang="en-US" sz="2800" dirty="0" smtClean="0"/>
              <a:t>External storage</a:t>
            </a:r>
            <a:endParaRPr lang="en-US" sz="2800" dirty="0"/>
          </a:p>
          <a:p>
            <a:r>
              <a:rPr lang="en-US" sz="2800" dirty="0"/>
              <a:t>and more…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43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0.4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What is Programming?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00187"/>
            <a:ext cx="3810000" cy="2198838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Programs are instructions in the computer’s memory. </a:t>
            </a:r>
          </a:p>
          <a:p>
            <a:pPr marL="0" indent="0">
              <a:buNone/>
            </a:pPr>
            <a:r>
              <a:rPr lang="en-US" sz="2800" dirty="0" smtClean="0"/>
              <a:t>Applications are programs used for many things.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Application Software:</a:t>
            </a:r>
            <a:endParaRPr lang="en-US" sz="2800" dirty="0"/>
          </a:p>
          <a:p>
            <a:r>
              <a:rPr lang="en-US" sz="2800" dirty="0" smtClean="0"/>
              <a:t>Solves </a:t>
            </a:r>
            <a:r>
              <a:rPr lang="en-US" sz="2800" dirty="0" smtClean="0"/>
              <a:t>problems</a:t>
            </a:r>
          </a:p>
          <a:p>
            <a:r>
              <a:rPr lang="en-US" sz="2800" dirty="0" smtClean="0"/>
              <a:t>Supplies </a:t>
            </a:r>
            <a:r>
              <a:rPr lang="en-US" sz="2800" dirty="0" smtClean="0"/>
              <a:t>information</a:t>
            </a:r>
          </a:p>
          <a:p>
            <a:r>
              <a:rPr lang="en-US" sz="2800" dirty="0" smtClean="0"/>
              <a:t>Provides </a:t>
            </a:r>
            <a:r>
              <a:rPr lang="en-US" sz="2800" dirty="0" smtClean="0"/>
              <a:t>recreation</a:t>
            </a:r>
          </a:p>
          <a:p>
            <a:r>
              <a:rPr lang="en-US" sz="2800" dirty="0" smtClean="0"/>
              <a:t>Enhances </a:t>
            </a:r>
            <a:r>
              <a:rPr lang="en-US" sz="2800" dirty="0" smtClean="0"/>
              <a:t>productivity</a:t>
            </a:r>
            <a:endParaRPr lang="en-US" sz="2200" dirty="0"/>
          </a:p>
          <a:p>
            <a:pPr marL="0" indent="0">
              <a:buNone/>
            </a:pPr>
            <a:r>
              <a:rPr lang="en-US" sz="2800" dirty="0" smtClean="0"/>
              <a:t>System Software:</a:t>
            </a:r>
            <a:endParaRPr lang="en-US" sz="2800" dirty="0"/>
          </a:p>
          <a:p>
            <a:r>
              <a:rPr lang="en-US" sz="2800" dirty="0" smtClean="0"/>
              <a:t>Controls </a:t>
            </a:r>
            <a:r>
              <a:rPr lang="en-US" sz="2800" dirty="0" smtClean="0"/>
              <a:t>computer hardware</a:t>
            </a:r>
            <a:endParaRPr lang="en-US" sz="2400" dirty="0"/>
          </a:p>
          <a:p>
            <a:r>
              <a:rPr lang="en-US" sz="2800" dirty="0" smtClean="0"/>
              <a:t>Communicates </a:t>
            </a:r>
            <a:r>
              <a:rPr lang="en-US" sz="2800" dirty="0" smtClean="0"/>
              <a:t>with the user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and 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Machine languages </a:t>
            </a:r>
          </a:p>
          <a:p>
            <a:pPr lvl="1"/>
            <a:r>
              <a:rPr lang="en-US" sz="2400" dirty="0" smtClean="0"/>
              <a:t>All 0s and 1s</a:t>
            </a:r>
          </a:p>
          <a:p>
            <a:pPr lvl="1"/>
            <a:r>
              <a:rPr lang="en-US" sz="2400" dirty="0" smtClean="0"/>
              <a:t>Communicates </a:t>
            </a:r>
            <a:r>
              <a:rPr lang="en-US" sz="2400" dirty="0" smtClean="0"/>
              <a:t>only at computer level</a:t>
            </a:r>
          </a:p>
          <a:p>
            <a:pPr lvl="1"/>
            <a:r>
              <a:rPr lang="en-US" sz="2400" dirty="0" smtClean="0"/>
              <a:t>Example: 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0110 1101 1111 0111 0000 0001 0000 0000 </a:t>
            </a:r>
          </a:p>
          <a:p>
            <a:r>
              <a:rPr lang="en-US" sz="2800" dirty="0" smtClean="0"/>
              <a:t>Assembly language</a:t>
            </a:r>
          </a:p>
          <a:p>
            <a:pPr lvl="1"/>
            <a:r>
              <a:rPr lang="en-US" sz="2400" dirty="0" smtClean="0"/>
              <a:t>Symbolic representation of machine language</a:t>
            </a:r>
          </a:p>
          <a:p>
            <a:pPr lvl="1"/>
            <a:r>
              <a:rPr lang="en-US" sz="2400" dirty="0"/>
              <a:t>Example: 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A, B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High-level languages</a:t>
            </a:r>
          </a:p>
          <a:p>
            <a:pPr lvl="1"/>
            <a:r>
              <a:rPr lang="en-US" sz="2400" dirty="0" smtClean="0"/>
              <a:t>Contains </a:t>
            </a:r>
            <a:r>
              <a:rPr lang="en-US" sz="2400" dirty="0" smtClean="0"/>
              <a:t>English words and phrases</a:t>
            </a:r>
          </a:p>
          <a:p>
            <a:pPr lvl="1"/>
            <a:r>
              <a:rPr lang="en-US" sz="2400" dirty="0" smtClean="0"/>
              <a:t>Must be compiled or interpreted for computer</a:t>
            </a:r>
          </a:p>
          <a:p>
            <a:pPr lvl="1"/>
            <a:r>
              <a:rPr lang="en-US" sz="2400" dirty="0" smtClean="0"/>
              <a:t>Examples: C++, Java, Visual Basic, JavaScript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36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and 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languages are compiled</a:t>
            </a:r>
          </a:p>
          <a:p>
            <a:pPr lvl="1"/>
            <a:r>
              <a:rPr lang="en-US" sz="2400" dirty="0" smtClean="0"/>
              <a:t>A compiler works before the program is executed</a:t>
            </a:r>
          </a:p>
          <a:p>
            <a:pPr lvl="1"/>
            <a:r>
              <a:rPr lang="en-US" sz="2400" dirty="0" smtClean="0"/>
              <a:t>Example: C++, Java</a:t>
            </a:r>
          </a:p>
          <a:p>
            <a:r>
              <a:rPr lang="en-US" sz="3200" dirty="0" smtClean="0"/>
              <a:t>Scripting languages are interpreted</a:t>
            </a:r>
          </a:p>
          <a:p>
            <a:pPr lvl="1"/>
            <a:r>
              <a:rPr lang="en-US" sz="2400" dirty="0" smtClean="0"/>
              <a:t>An interpreter works while the program is running</a:t>
            </a:r>
          </a:p>
          <a:p>
            <a:pPr lvl="1"/>
            <a:r>
              <a:rPr lang="en-US" sz="2400" dirty="0" smtClean="0"/>
              <a:t>Example: JavaScript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4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0.5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Browsers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0"/>
            <a:ext cx="4038600" cy="25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browser?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browser is a software application that is used to retrieve and display information fro the web</a:t>
            </a:r>
          </a:p>
          <a:p>
            <a:r>
              <a:rPr lang="en-US" dirty="0" smtClean="0"/>
              <a:t>Uses the client/server model</a:t>
            </a:r>
          </a:p>
          <a:p>
            <a:pPr lvl="1"/>
            <a:r>
              <a:rPr lang="en-US" dirty="0" smtClean="0"/>
              <a:t>Your computer is the client</a:t>
            </a:r>
          </a:p>
          <a:p>
            <a:pPr lvl="1"/>
            <a:r>
              <a:rPr lang="en-US" dirty="0" smtClean="0"/>
              <a:t>The place where the page you request “lives” is the server</a:t>
            </a:r>
          </a:p>
        </p:txBody>
      </p:sp>
    </p:spTree>
    <p:extLst>
      <p:ext uri="{BB962C8B-B14F-4D97-AF65-F5344CB8AC3E}">
        <p14:creationId xmlns:p14="http://schemas.microsoft.com/office/powerpoint/2010/main" val="2308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Computer Basics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0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The settings a user puts on a browser can drastically change how a web page is viewed.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67213"/>
            <a:ext cx="4038600" cy="259193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381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0.6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JavaScript and the Acronyms: XHTML, DOM, PHP, XML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4103"/>
            <a:ext cx="3810000" cy="24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Pages and 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HTML: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Elements: consist of opening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) and closing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) tags</a:t>
            </a:r>
          </a:p>
          <a:p>
            <a:pPr lvl="0"/>
            <a:r>
              <a:rPr lang="en-US" dirty="0"/>
              <a:t>XHTML elements must be </a:t>
            </a:r>
            <a:r>
              <a:rPr lang="en-US" b="1" dirty="0"/>
              <a:t>properly nested</a:t>
            </a:r>
            <a:endParaRPr lang="en-US" dirty="0"/>
          </a:p>
          <a:p>
            <a:pPr lvl="0"/>
            <a:r>
              <a:rPr lang="en-US" dirty="0"/>
              <a:t>XHTML elements must always be </a:t>
            </a:r>
            <a:r>
              <a:rPr lang="en-US" b="1" dirty="0"/>
              <a:t>closed</a:t>
            </a:r>
            <a:endParaRPr lang="en-US" dirty="0"/>
          </a:p>
          <a:p>
            <a:pPr lvl="0"/>
            <a:r>
              <a:rPr lang="en-US" dirty="0"/>
              <a:t>XHTML elements must be in </a:t>
            </a:r>
            <a:r>
              <a:rPr lang="en-US" b="1" dirty="0"/>
              <a:t>lowercase</a:t>
            </a:r>
            <a:endParaRPr lang="en-US" dirty="0"/>
          </a:p>
          <a:p>
            <a:pPr lvl="0"/>
            <a:r>
              <a:rPr lang="en-US" dirty="0"/>
              <a:t>XHTML documents must have </a:t>
            </a:r>
            <a:r>
              <a:rPr lang="en-US" b="1" dirty="0"/>
              <a:t>one root </a:t>
            </a:r>
            <a:r>
              <a:rPr lang="en-US" b="1" dirty="0" smtClean="0"/>
              <a:t>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make web pages dynamic (interactive with the user)</a:t>
            </a:r>
          </a:p>
          <a:p>
            <a:r>
              <a:rPr lang="en-US" dirty="0" smtClean="0"/>
              <a:t>A dynamic programming language </a:t>
            </a:r>
          </a:p>
          <a:p>
            <a:pPr lvl="1"/>
            <a:r>
              <a:rPr lang="en-US" dirty="0" smtClean="0"/>
              <a:t>executes at runtime</a:t>
            </a:r>
          </a:p>
          <a:p>
            <a:pPr lvl="0"/>
            <a:r>
              <a:rPr lang="en-US" dirty="0" smtClean="0"/>
              <a:t>Contains first-class functions</a:t>
            </a:r>
          </a:p>
          <a:p>
            <a:pPr lvl="1"/>
            <a:r>
              <a:rPr lang="en-US" dirty="0" smtClean="0"/>
              <a:t>supports passing functions as arguments to other functions, returns them as values from other functions, assigns them to variables, or stores them in data structures</a:t>
            </a:r>
            <a:endParaRPr lang="en-US" dirty="0"/>
          </a:p>
          <a:p>
            <a:pPr lvl="0"/>
            <a:r>
              <a:rPr lang="en-US" dirty="0" smtClean="0"/>
              <a:t>A multi-paradigm language</a:t>
            </a:r>
          </a:p>
          <a:p>
            <a:pPr lvl="1"/>
            <a:r>
              <a:rPr lang="en-US" dirty="0" smtClean="0"/>
              <a:t>Allows for greater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6477000" cy="9334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Overview of DOM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50" y="2137569"/>
            <a:ext cx="2952750" cy="21240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905000"/>
            <a:ext cx="3008313" cy="3822700"/>
          </a:xfrm>
        </p:spPr>
        <p:txBody>
          <a:bodyPr/>
          <a:lstStyle/>
          <a:p>
            <a:r>
              <a:rPr lang="en-US" sz="2400" dirty="0"/>
              <a:t>DOM: Document Object Model</a:t>
            </a:r>
          </a:p>
          <a:p>
            <a:r>
              <a:rPr lang="en-US" sz="2400" dirty="0"/>
              <a:t>DOM tree: the hierarchical structure of how tags are </a:t>
            </a:r>
            <a:r>
              <a:rPr lang="en-US" sz="2400" dirty="0" smtClean="0"/>
              <a:t>rendered</a:t>
            </a:r>
          </a:p>
          <a:p>
            <a:r>
              <a:rPr lang="en-US" sz="2400" dirty="0" smtClean="0"/>
              <a:t>Example</a:t>
            </a:r>
            <a:r>
              <a:rPr lang="en-US" sz="2400" dirty="0"/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&lt;h1&gt; </a:t>
            </a:r>
            <a:r>
              <a:rPr lang="en-US" sz="2400" dirty="0"/>
              <a:t>tags are a higher level than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dirty="0"/>
              <a:t> 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PHP: PHP Hypertext Preprocessor</a:t>
            </a:r>
          </a:p>
          <a:p>
            <a:r>
              <a:rPr lang="en-US" dirty="0" smtClean="0"/>
              <a:t>A server-side scripting language</a:t>
            </a:r>
          </a:p>
          <a:p>
            <a:r>
              <a:rPr lang="en-US" dirty="0" smtClean="0"/>
              <a:t>Similar to Microsoft’s ASP (Active Server Pages) </a:t>
            </a:r>
            <a:endParaRPr lang="en-US" dirty="0"/>
          </a:p>
          <a:p>
            <a:pPr lvl="0"/>
            <a:r>
              <a:rPr lang="en-US" dirty="0" smtClean="0"/>
              <a:t>The server generates the web page that results from the PHP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XML: Extensible Markup Language</a:t>
            </a:r>
          </a:p>
          <a:p>
            <a:r>
              <a:rPr lang="en-US" dirty="0" smtClean="0"/>
              <a:t>Designed to transport and store data</a:t>
            </a:r>
          </a:p>
          <a:p>
            <a:r>
              <a:rPr lang="en-US" dirty="0" smtClean="0"/>
              <a:t>Uses tags like HTML</a:t>
            </a:r>
          </a:p>
          <a:p>
            <a:r>
              <a:rPr lang="en-US" dirty="0" smtClean="0"/>
              <a:t>Example:</a:t>
            </a:r>
          </a:p>
          <a:p>
            <a:pPr marL="400050" lvl="1" indent="0" hangingPunct="0">
              <a:buNone/>
            </a:pPr>
            <a:r>
              <a:rPr lang="en-AU" sz="2200" dirty="0">
                <a:latin typeface="Courier New" pitchFamily="49" charset="0"/>
                <a:cs typeface="Courier New" pitchFamily="49" charset="0"/>
              </a:rPr>
              <a:t>&lt;customer&gt;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name&gt;Sally Smith&lt;/name&gt;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greeting&gt;Final Notice!&lt;/greeting&gt;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AU" sz="220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message&gt;Please remit your </a:t>
            </a:r>
            <a:r>
              <a:rPr lang="en-AU" sz="2200">
                <a:latin typeface="Courier New" pitchFamily="49" charset="0"/>
                <a:cs typeface="Courier New" pitchFamily="49" charset="0"/>
              </a:rPr>
              <a:t>balance </a:t>
            </a:r>
            <a:r>
              <a:rPr lang="en-AU" sz="2200" smtClean="0">
                <a:latin typeface="Courier New" pitchFamily="49" charset="0"/>
                <a:cs typeface="Courier New" pitchFamily="49" charset="0"/>
              </a:rPr>
              <a:t>			immediately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&lt;/message&gt;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AU" sz="2200" dirty="0">
                <a:latin typeface="Courier New" pitchFamily="49" charset="0"/>
                <a:cs typeface="Courier New" pitchFamily="49" charset="0"/>
              </a:rPr>
              <a:t>&lt;/customer&gt;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66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00" y="1724552"/>
            <a:ext cx="4669799" cy="269504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0.1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A Brief </a:t>
            </a:r>
            <a:endParaRPr lang="en-US" sz="4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History 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of Computers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Computer: </a:t>
            </a:r>
            <a:r>
              <a:rPr lang="en-US" sz="2000" dirty="0" smtClean="0"/>
              <a:t>a mechanical or electronic device used to efficiently store, retrieve, manipulate large amounts of information</a:t>
            </a:r>
          </a:p>
          <a:p>
            <a:pPr marL="0" indent="0">
              <a:buNone/>
            </a:pPr>
            <a:r>
              <a:rPr lang="en-US" sz="2800" dirty="0" smtClean="0"/>
              <a:t>Analytical Engine: </a:t>
            </a:r>
            <a:r>
              <a:rPr lang="en-US" sz="2000" dirty="0" smtClean="0"/>
              <a:t>designed by Charles Babbage and Ada Byron in mid-1880s</a:t>
            </a:r>
          </a:p>
          <a:p>
            <a:pPr marL="0" indent="0">
              <a:buNone/>
            </a:pPr>
            <a:r>
              <a:rPr lang="en-US" sz="2800" dirty="0" smtClean="0"/>
              <a:t>ENIAC: </a:t>
            </a:r>
            <a:r>
              <a:rPr lang="en-US" sz="2000" dirty="0" smtClean="0"/>
              <a:t>world’s first fully operable computer, built at U of Pennsylvania by John </a:t>
            </a:r>
            <a:r>
              <a:rPr lang="en-US" sz="2000" dirty="0" err="1" smtClean="0"/>
              <a:t>Mauchly</a:t>
            </a:r>
            <a:r>
              <a:rPr lang="en-US" sz="2000" dirty="0" smtClean="0"/>
              <a:t> and </a:t>
            </a:r>
            <a:r>
              <a:rPr lang="en-US" sz="2000" dirty="0" err="1" smtClean="0"/>
              <a:t>Presper</a:t>
            </a:r>
            <a:r>
              <a:rPr lang="en-US" sz="2000" dirty="0" smtClean="0"/>
              <a:t> Eckert in 1945</a:t>
            </a:r>
          </a:p>
          <a:p>
            <a:pPr marL="0" indent="0">
              <a:buNone/>
            </a:pPr>
            <a:r>
              <a:rPr lang="en-US" sz="2800" dirty="0" smtClean="0"/>
              <a:t>Transistor: </a:t>
            </a:r>
            <a:r>
              <a:rPr lang="en-US" sz="2000" dirty="0" smtClean="0"/>
              <a:t>developed in late 1940s by William </a:t>
            </a:r>
            <a:r>
              <a:rPr lang="en-US" sz="2000" dirty="0" err="1" smtClean="0"/>
              <a:t>Schockley</a:t>
            </a:r>
            <a:r>
              <a:rPr lang="en-US" sz="2000" dirty="0" smtClean="0"/>
              <a:t>, John Bardeen, and Walter Brattain at Bell Labs transformed development of computers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0.2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A Brief History of the Internet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00187"/>
            <a:ext cx="3810000" cy="2198838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 and 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Packets: </a:t>
            </a:r>
            <a:r>
              <a:rPr lang="en-US" sz="2400" dirty="0" smtClean="0"/>
              <a:t>web pages are broken into packets which are sent to different servers</a:t>
            </a:r>
          </a:p>
          <a:p>
            <a:pPr marL="0" indent="0">
              <a:buNone/>
            </a:pPr>
            <a:r>
              <a:rPr lang="en-US" dirty="0" smtClean="0"/>
              <a:t>ISP: </a:t>
            </a:r>
            <a:r>
              <a:rPr lang="en-US" sz="2400" dirty="0" smtClean="0"/>
              <a:t>Your </a:t>
            </a:r>
            <a:r>
              <a:rPr lang="en-US" sz="2400" dirty="0"/>
              <a:t>Internet Service Provider (ISP) requests a page, the page’s server breaks it into packets and sends them out. When received on your ISP’s server, they are reassembled and sent to your </a:t>
            </a:r>
            <a:r>
              <a:rPr lang="en-US" sz="2400" dirty="0" smtClean="0"/>
              <a:t>computer.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TCP: </a:t>
            </a:r>
            <a:r>
              <a:rPr lang="en-US" sz="2400" dirty="0"/>
              <a:t>Transmission Control Protocol (TCP) breaks the web page into </a:t>
            </a:r>
            <a:r>
              <a:rPr lang="en-US" sz="2400" dirty="0" smtClean="0"/>
              <a:t>packets.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IP: </a:t>
            </a:r>
            <a:r>
              <a:rPr lang="en-US" sz="2400" dirty="0"/>
              <a:t>Internet Protocol routes the </a:t>
            </a:r>
            <a:r>
              <a:rPr lang="en-US" sz="2400" dirty="0" smtClean="0"/>
              <a:t>packets.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IP </a:t>
            </a:r>
            <a:r>
              <a:rPr lang="en-US" sz="2400" dirty="0"/>
              <a:t>address: </a:t>
            </a:r>
            <a:r>
              <a:rPr lang="en-US" sz="2400" dirty="0" smtClean="0"/>
              <a:t>Each </a:t>
            </a:r>
            <a:r>
              <a:rPr lang="en-US" sz="2400" dirty="0"/>
              <a:t>device connected to the Internet has a unique IP address which is either static or </a:t>
            </a:r>
            <a:r>
              <a:rPr lang="en-US" sz="2400" dirty="0" smtClean="0"/>
              <a:t>dynamic.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6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WWW: </a:t>
            </a:r>
            <a:r>
              <a:rPr lang="en-US" sz="2000" dirty="0" smtClean="0"/>
              <a:t>The World Wide Web (WWW or web) is a system of interlinked hypertext documents accessed via the Internet</a:t>
            </a:r>
          </a:p>
          <a:p>
            <a:pPr marL="0" indent="0">
              <a:buNone/>
            </a:pPr>
            <a:r>
              <a:rPr lang="en-US" sz="2800" dirty="0"/>
              <a:t>URL:</a:t>
            </a:r>
            <a:r>
              <a:rPr lang="en-US" dirty="0" smtClean="0"/>
              <a:t> </a:t>
            </a:r>
            <a:r>
              <a:rPr lang="en-US" sz="2000" dirty="0"/>
              <a:t>The Uniform Resource Locator (URL) is the unique address of every resource on the web </a:t>
            </a:r>
          </a:p>
          <a:p>
            <a:pPr marL="0" indent="0" hangingPunct="0">
              <a:buNone/>
            </a:pPr>
            <a:endParaRPr lang="en-AU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AU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AU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www.pearson.com/educator/Computer/javascrpt.htm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/>
              <a:t>protocol:</a:t>
            </a:r>
            <a:r>
              <a:rPr lang="en-US" dirty="0" smtClean="0"/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/>
              <a:t>Hypertext Transfer Protocol, defines the communication protocol to be used</a:t>
            </a:r>
            <a:endParaRPr lang="en-US" sz="2000" dirty="0"/>
          </a:p>
          <a:p>
            <a:pPr marL="0" indent="0">
              <a:buNone/>
            </a:pPr>
            <a:r>
              <a:rPr lang="en-US" sz="2800" dirty="0"/>
              <a:t>web server: </a:t>
            </a:r>
            <a:r>
              <a:rPr lang="en-AU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www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/>
              <a:t>domain:</a:t>
            </a:r>
            <a:r>
              <a:rPr lang="en-US" sz="2400" dirty="0" smtClean="0"/>
              <a:t> </a:t>
            </a:r>
            <a:r>
              <a:rPr lang="en-AU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pearson.com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en-AU" sz="2000" dirty="0" smtClean="0"/>
              <a:t>a </a:t>
            </a:r>
            <a:r>
              <a:rPr lang="en-AU" sz="2000" dirty="0" smtClean="0"/>
              <a:t>specific organization or company</a:t>
            </a:r>
            <a:endParaRPr lang="en-AU" sz="2000" dirty="0"/>
          </a:p>
          <a:p>
            <a:pPr marL="0" indent="0">
              <a:buNone/>
            </a:pPr>
            <a:r>
              <a:rPr lang="en-US" sz="2800" dirty="0" smtClean="0"/>
              <a:t>path:</a:t>
            </a:r>
            <a:r>
              <a:rPr lang="en-US" sz="2400" dirty="0" smtClean="0"/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educator/Computer/javascrpt.htm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smtClean="0"/>
              <a:t>identifies the exact resource requested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55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0.3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Computer Basics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00187"/>
            <a:ext cx="3810000" cy="2198838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input-processing-output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1843087"/>
            <a:ext cx="6024563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889</Words>
  <Application>Microsoft Office PowerPoint</Application>
  <PresentationFormat>On-screen Show (4:3)</PresentationFormat>
  <Paragraphs>174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JavaScript Programming With XML and PHP Creating Interactive Web Pages</vt:lpstr>
      <vt:lpstr>Computer Basics</vt:lpstr>
      <vt:lpstr>PowerPoint Presentation</vt:lpstr>
      <vt:lpstr>What is a computer?</vt:lpstr>
      <vt:lpstr>PowerPoint Presentation</vt:lpstr>
      <vt:lpstr>Packet Switching and TCP/IP</vt:lpstr>
      <vt:lpstr>What is a URL?</vt:lpstr>
      <vt:lpstr>PowerPoint Presentation</vt:lpstr>
      <vt:lpstr>Basic input-processing-output model</vt:lpstr>
      <vt:lpstr>Input</vt:lpstr>
      <vt:lpstr>Processing</vt:lpstr>
      <vt:lpstr>Storage</vt:lpstr>
      <vt:lpstr>Output</vt:lpstr>
      <vt:lpstr>PowerPoint Presentation</vt:lpstr>
      <vt:lpstr>Software</vt:lpstr>
      <vt:lpstr>Programming and Scripting Languages</vt:lpstr>
      <vt:lpstr>Programming and Scripting Languages</vt:lpstr>
      <vt:lpstr>PowerPoint Presentation</vt:lpstr>
      <vt:lpstr>What is a browser?</vt:lpstr>
      <vt:lpstr>The settings a user puts on a browser can drastically change how a web page is viewed.</vt:lpstr>
      <vt:lpstr>PowerPoint Presentation</vt:lpstr>
      <vt:lpstr>Web Pages and XHTML</vt:lpstr>
      <vt:lpstr>JavaScript</vt:lpstr>
      <vt:lpstr>Overview of DOM</vt:lpstr>
      <vt:lpstr>Overview of PHP</vt:lpstr>
      <vt:lpstr>Overview of XML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14</cp:revision>
  <dcterms:created xsi:type="dcterms:W3CDTF">2012-09-01T17:35:17Z</dcterms:created>
  <dcterms:modified xsi:type="dcterms:W3CDTF">2013-01-25T22:12:15Z</dcterms:modified>
</cp:coreProperties>
</file>