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1" r:id="rId2"/>
    <p:sldId id="257" r:id="rId3"/>
    <p:sldId id="282" r:id="rId4"/>
    <p:sldId id="260" r:id="rId5"/>
    <p:sldId id="258" r:id="rId6"/>
    <p:sldId id="259" r:id="rId7"/>
    <p:sldId id="261" r:id="rId8"/>
    <p:sldId id="283" r:id="rId9"/>
    <p:sldId id="284" r:id="rId10"/>
    <p:sldId id="285" r:id="rId11"/>
    <p:sldId id="262" r:id="rId12"/>
    <p:sldId id="263" r:id="rId13"/>
    <p:sldId id="264" r:id="rId14"/>
    <p:sldId id="265" r:id="rId15"/>
    <p:sldId id="266" r:id="rId16"/>
    <p:sldId id="286" r:id="rId17"/>
    <p:sldId id="287" r:id="rId18"/>
    <p:sldId id="268" r:id="rId19"/>
    <p:sldId id="269" r:id="rId20"/>
    <p:sldId id="288" r:id="rId21"/>
    <p:sldId id="267" r:id="rId22"/>
    <p:sldId id="270" r:id="rId23"/>
    <p:sldId id="271" r:id="rId24"/>
    <p:sldId id="289" r:id="rId25"/>
    <p:sldId id="273" r:id="rId26"/>
    <p:sldId id="272" r:id="rId27"/>
    <p:sldId id="290" r:id="rId28"/>
    <p:sldId id="291" r:id="rId29"/>
    <p:sldId id="292" r:id="rId30"/>
    <p:sldId id="293" r:id="rId31"/>
    <p:sldId id="294" r:id="rId32"/>
    <p:sldId id="274" r:id="rId33"/>
    <p:sldId id="276" r:id="rId34"/>
    <p:sldId id="295" r:id="rId35"/>
    <p:sldId id="278" r:id="rId36"/>
    <p:sldId id="297" r:id="rId37"/>
    <p:sldId id="296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22F8-8AAC-4B6B-90DF-11F6E5C205A7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05D1-5258-4DB4-B7D5-880DB47C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JavaScript </a:t>
            </a:r>
            <a:r>
              <a:rPr lang="en-US" sz="4000" smtClean="0">
                <a:solidFill>
                  <a:srgbClr val="0070C0"/>
                </a:solidFill>
                <a:latin typeface="Arial Rounded MT Bold" pitchFamily="34" charset="0"/>
              </a:rPr>
              <a:t>Programming Basics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Chapter 1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hangingPunct="0">
              <a:buNone/>
            </a:pPr>
            <a:r>
              <a:rPr lang="en-US" dirty="0"/>
              <a:t>The decision (or selection) structure</a:t>
            </a:r>
          </a:p>
          <a:p>
            <a:pPr marL="0" indent="0" hangingPunct="0">
              <a:buNone/>
            </a:pPr>
            <a:endParaRPr lang="en-US" sz="2400" dirty="0"/>
          </a:p>
          <a:p>
            <a:pPr marL="0" indent="0" hangingPunc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indent="0" hangingPunct="0">
              <a:buNone/>
            </a:pPr>
            <a:endParaRPr lang="en-US" sz="2000" dirty="0"/>
          </a:p>
          <a:p>
            <a:pPr marL="0" indent="0" hangingPunct="0">
              <a:buNone/>
            </a:pPr>
            <a:endParaRPr lang="en-US" sz="2000" dirty="0" smtClean="0"/>
          </a:p>
          <a:p>
            <a:pPr marL="0" indent="0" hangingPunct="0">
              <a:buNone/>
            </a:pPr>
            <a:endParaRPr lang="en-US" sz="2000" dirty="0"/>
          </a:p>
          <a:p>
            <a:pPr marL="0" indent="0" hangingPunct="0">
              <a:buNone/>
            </a:pPr>
            <a:endParaRPr lang="en-US" sz="2000" dirty="0" smtClean="0"/>
          </a:p>
          <a:p>
            <a:pPr marL="0" indent="0" hangingPunct="0">
              <a:buNone/>
            </a:pPr>
            <a:endParaRPr lang="en-US" sz="2000" dirty="0"/>
          </a:p>
          <a:p>
            <a:pPr marL="0" indent="0" hangingPunct="0">
              <a:buNone/>
            </a:pPr>
            <a:endParaRPr lang="en-US" sz="2000" dirty="0" smtClean="0"/>
          </a:p>
          <a:p>
            <a:pPr marL="0" indent="0" hangingPunct="0">
              <a:buNone/>
            </a:pPr>
            <a:endParaRPr lang="en-US" sz="2000" dirty="0"/>
          </a:p>
          <a:p>
            <a:pPr marL="0" indent="0" hangingPunct="0">
              <a:buNone/>
            </a:pPr>
            <a:r>
              <a:rPr lang="en-US" sz="2000" b="1" dirty="0"/>
              <a:t>	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hangingPunct="0">
              <a:buNone/>
            </a:pPr>
            <a:r>
              <a:rPr lang="en-US" dirty="0"/>
              <a:t>The loop (or repetition) structure</a:t>
            </a:r>
          </a:p>
        </p:txBody>
      </p:sp>
      <p:pic>
        <p:nvPicPr>
          <p:cNvPr id="4" name="Picture 3" descr="020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48" y="2819400"/>
            <a:ext cx="30956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020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86418"/>
            <a:ext cx="19431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66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95400"/>
            <a:ext cx="1953455" cy="201857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1.3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Data Types and Operations on Data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Numbers are values that can be processed and calculated. </a:t>
            </a:r>
            <a:endParaRPr lang="en-US" sz="2400" dirty="0" smtClean="0"/>
          </a:p>
          <a:p>
            <a:r>
              <a:rPr lang="en-US" sz="2400" dirty="0" smtClean="0"/>
              <a:t>Many </a:t>
            </a:r>
            <a:r>
              <a:rPr lang="en-US" sz="2400" dirty="0"/>
              <a:t>languages </a:t>
            </a:r>
            <a:r>
              <a:rPr lang="en-US" sz="2400" dirty="0" smtClean="0"/>
              <a:t>make a distinction </a:t>
            </a:r>
            <a:r>
              <a:rPr lang="en-US" sz="2400" dirty="0"/>
              <a:t>between integers and floating point </a:t>
            </a:r>
            <a:r>
              <a:rPr lang="en-US" sz="2400" dirty="0" smtClean="0"/>
              <a:t>numbers.</a:t>
            </a:r>
            <a:endParaRPr lang="en-US" sz="2400" dirty="0" smtClean="0"/>
          </a:p>
          <a:p>
            <a:r>
              <a:rPr lang="en-US" sz="2400" dirty="0" smtClean="0"/>
              <a:t>JavaScript: when </a:t>
            </a:r>
            <a:r>
              <a:rPr lang="en-US" sz="2400" dirty="0"/>
              <a:t>a number is stored in a variable, it is initially treated as a floating point number. </a:t>
            </a:r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numbers in JavaScript are initially stored as the </a:t>
            </a:r>
            <a:r>
              <a:rPr lang="en-US" sz="2400" b="1" dirty="0"/>
              <a:t>numerical </a:t>
            </a:r>
            <a:r>
              <a:rPr lang="en-US" sz="2400" dirty="0"/>
              <a:t>data type.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a number is entered into a prompt box, it is initially stored as a </a:t>
            </a:r>
            <a:r>
              <a:rPr lang="en-US" sz="2400" b="1" dirty="0"/>
              <a:t>text</a:t>
            </a:r>
            <a:r>
              <a:rPr lang="en-US" sz="2400" dirty="0"/>
              <a:t> value. </a:t>
            </a:r>
            <a:endParaRPr lang="en-US" sz="2400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cannot be used in a calculation. </a:t>
            </a:r>
            <a:endParaRPr lang="en-US" sz="2000" dirty="0" smtClean="0"/>
          </a:p>
          <a:p>
            <a:pPr lvl="1"/>
            <a:r>
              <a:rPr lang="en-US" sz="2000" dirty="0" smtClean="0"/>
              <a:t>It must </a:t>
            </a:r>
            <a:r>
              <a:rPr lang="en-US" sz="2000" dirty="0"/>
              <a:t>be turned into a numeric </a:t>
            </a:r>
            <a:r>
              <a:rPr lang="en-US" sz="2000" dirty="0" smtClean="0"/>
              <a:t>value to use in a </a:t>
            </a:r>
            <a:r>
              <a:rPr lang="en-US" sz="2000" dirty="0" smtClean="0"/>
              <a:t>calculation.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87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Strings are a series of </a:t>
            </a:r>
            <a:r>
              <a:rPr lang="en-US" sz="2800" dirty="0" smtClean="0"/>
              <a:t>keyboard </a:t>
            </a:r>
            <a:r>
              <a:rPr lang="en-US" sz="2800" dirty="0"/>
              <a:t>characters enclosed in quotation marks. </a:t>
            </a:r>
            <a:endParaRPr lang="en-US" sz="2800" dirty="0" smtClean="0"/>
          </a:p>
          <a:p>
            <a:r>
              <a:rPr lang="en-US" sz="2800" dirty="0" smtClean="0"/>
              <a:t>Strings </a:t>
            </a:r>
            <a:r>
              <a:rPr lang="en-US" sz="2800" dirty="0"/>
              <a:t>can consist of words, phrases, sentences, and even whole paragraphs.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string can also be a single character such as a letter or a punctuation </a:t>
            </a:r>
            <a:r>
              <a:rPr lang="en-US" sz="2800" dirty="0" smtClean="0"/>
              <a:t>character.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a number is stored as a string, it cannot be used in a numerical calculation or process.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83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and 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800" dirty="0"/>
              <a:t>A variable is called a variable because it can vary. </a:t>
            </a:r>
            <a:endParaRPr lang="en-US" sz="2800" dirty="0" smtClean="0"/>
          </a:p>
          <a:p>
            <a:pPr hangingPunct="0"/>
            <a:r>
              <a:rPr lang="en-US" sz="2800" dirty="0" smtClean="0"/>
              <a:t>A </a:t>
            </a:r>
            <a:r>
              <a:rPr lang="en-US" sz="2800" dirty="0"/>
              <a:t>quantity that can change value during the execution of a program. </a:t>
            </a:r>
            <a:endParaRPr lang="en-US" sz="2800" dirty="0" smtClean="0"/>
          </a:p>
          <a:p>
            <a:pPr hangingPunct="0"/>
            <a:r>
              <a:rPr lang="en-US" sz="2800" dirty="0" smtClean="0"/>
              <a:t>Any </a:t>
            </a:r>
            <a:r>
              <a:rPr lang="en-US" sz="2800" dirty="0"/>
              <a:t>time we need to refer to that </a:t>
            </a:r>
            <a:r>
              <a:rPr lang="en-US" sz="2800" dirty="0" smtClean="0"/>
              <a:t>data, </a:t>
            </a:r>
            <a:r>
              <a:rPr lang="en-US" sz="2800" dirty="0"/>
              <a:t>we </a:t>
            </a:r>
            <a:r>
              <a:rPr lang="en-US" sz="2800" dirty="0" smtClean="0"/>
              <a:t>refer </a:t>
            </a:r>
            <a:r>
              <a:rPr lang="en-US" sz="2800" dirty="0"/>
              <a:t>to its </a:t>
            </a:r>
            <a:r>
              <a:rPr lang="en-US" sz="2800" b="1" dirty="0"/>
              <a:t>variable name</a:t>
            </a:r>
            <a:r>
              <a:rPr lang="en-US" sz="2800" dirty="0"/>
              <a:t>. </a:t>
            </a:r>
            <a:endParaRPr lang="en-US" sz="2800" dirty="0" smtClean="0"/>
          </a:p>
          <a:p>
            <a:pPr hangingPunct="0"/>
            <a:r>
              <a:rPr lang="en-US" sz="2800" dirty="0" smtClean="0"/>
              <a:t>A named constant is a value that is used often in a program but will not change value throughout the program, such as the number in a dozen or the tax rate charged on purchases.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8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Declaring variables: Use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/>
              <a:t> keyword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reates a variable named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age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23;</a:t>
            </a:r>
          </a:p>
          <a:p>
            <a:pPr marL="0" indent="0">
              <a:buNone/>
            </a:pPr>
            <a:r>
              <a:rPr lang="en-US" sz="2400" dirty="0"/>
              <a:t>creates a variable named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which is assigned an initial value 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23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Arithmetic Operators: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30313"/>
              </p:ext>
            </p:extLst>
          </p:nvPr>
        </p:nvGraphicFramePr>
        <p:xfrm>
          <a:off x="990600" y="2133597"/>
          <a:ext cx="6731691" cy="2335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852"/>
                <a:gridCol w="2631392"/>
                <a:gridCol w="1471656"/>
                <a:gridCol w="1644791"/>
              </a:tblGrid>
              <a:tr h="3892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Operator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Example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Result, if y = 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892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Addition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y + 2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  <a:tr h="3892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Subtraction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y - 2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  <a:tr h="3892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Multiplication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y *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  <a:tr h="3892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Division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y /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1.5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  <a:tr h="3892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Modulus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y %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 = 1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Concatenation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Concatenation Operator: joins two strings together</a:t>
            </a:r>
          </a:p>
          <a:p>
            <a:r>
              <a:rPr lang="en-US" sz="2400" dirty="0" smtClean="0"/>
              <a:t>The symbol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 smtClean="0"/>
              <a:t> but, by the context, the computer knows that it is not used to add values. </a:t>
            </a:r>
          </a:p>
          <a:p>
            <a:pPr marL="0" indent="0">
              <a:buNone/>
            </a:pPr>
            <a:r>
              <a:rPr lang="en-US" sz="2400" dirty="0" smtClean="0"/>
              <a:t>Example: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greeting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“Good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morning"</a:t>
            </a: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 “Robbie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following statement </a:t>
            </a:r>
            <a:r>
              <a:rPr lang="en-US" sz="2400" dirty="0" smtClean="0"/>
              <a:t>concatenates the variables and other text and stores it as one string in a </a:t>
            </a:r>
            <a:r>
              <a:rPr lang="en-US" sz="2400" dirty="0"/>
              <a:t>third variable named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welcome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welcome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greeting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“, “ +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/>
              <a:t>After the execution of this statement, the variable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welcome</a:t>
            </a:r>
            <a:r>
              <a:rPr lang="en-US" sz="2400" dirty="0"/>
              <a:t> contains 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“Good morning, Robbie”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95400"/>
            <a:ext cx="2362200" cy="23622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1.4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Problem Solving: The Importance of Logical Thinking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and 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Pseudocode</a:t>
            </a:r>
            <a:r>
              <a:rPr lang="en-US" sz="2800" dirty="0" smtClean="0"/>
              <a:t> is a way </a:t>
            </a:r>
            <a:r>
              <a:rPr lang="en-US" sz="2800" dirty="0" smtClean="0"/>
              <a:t>to think through and design a program before writing the actual </a:t>
            </a:r>
            <a:r>
              <a:rPr lang="en-US" sz="2800" dirty="0" smtClean="0"/>
              <a:t>code.</a:t>
            </a:r>
            <a:endParaRPr lang="en-US" sz="28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dirty="0" err="1" smtClean="0"/>
              <a:t>Pseudocode</a:t>
            </a:r>
            <a:r>
              <a:rPr lang="en-US" sz="2400" dirty="0" smtClean="0"/>
              <a:t> </a:t>
            </a:r>
            <a:r>
              <a:rPr lang="en-US" sz="2400" dirty="0"/>
              <a:t>uses short, English-like phrases to describe the outline of a program. </a:t>
            </a:r>
            <a:endParaRPr lang="en-US" sz="2400" dirty="0" smtClean="0"/>
          </a:p>
          <a:p>
            <a:r>
              <a:rPr lang="en-US" sz="2400" dirty="0" smtClean="0"/>
              <a:t>Flowcharts are diagrams </a:t>
            </a:r>
            <a:r>
              <a:rPr lang="en-US" sz="2400" dirty="0"/>
              <a:t>that </a:t>
            </a:r>
            <a:r>
              <a:rPr lang="en-US" sz="2400" dirty="0" smtClean="0"/>
              <a:t>use </a:t>
            </a:r>
            <a:r>
              <a:rPr lang="en-US" sz="2400" dirty="0"/>
              <a:t>special symbols to display pictorially the flow of execution within a program or program module. </a:t>
            </a:r>
            <a:endParaRPr lang="en-US" sz="2400" dirty="0" smtClean="0"/>
          </a:p>
          <a:p>
            <a:r>
              <a:rPr lang="en-US" sz="2400" dirty="0" smtClean="0"/>
              <a:t>Often programmers use both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 and flowcharts at </a:t>
            </a:r>
            <a:r>
              <a:rPr lang="en-US" sz="2400" dirty="0" smtClean="0"/>
              <a:t>various stages of a program’s </a:t>
            </a:r>
            <a:r>
              <a:rPr lang="en-US" sz="2400" dirty="0" smtClean="0"/>
              <a:t>development.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1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1.1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What is Programming?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87" y="273050"/>
            <a:ext cx="3701475" cy="5853113"/>
          </a:xfrm>
        </p:spPr>
      </p:pic>
    </p:spTree>
    <p:extLst>
      <p:ext uri="{BB962C8B-B14F-4D97-AF65-F5344CB8AC3E}">
        <p14:creationId xmlns:p14="http://schemas.microsoft.com/office/powerpoint/2010/main" val="3031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90600"/>
            <a:ext cx="3200400" cy="32004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1.5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JavaScript in the Web Page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&lt;script&gt;&lt;/script&gt;</a:t>
            </a:r>
            <a:r>
              <a:rPr lang="en-US" sz="3200" dirty="0" smtClean="0"/>
              <a:t> </a:t>
            </a:r>
            <a:r>
              <a:rPr lang="en-US" sz="3200" dirty="0"/>
              <a:t>Tag Pair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noscript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noscript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dirty="0"/>
              <a:t> Tag Pair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&lt;script&gt;&lt;/script&gt;</a:t>
            </a:r>
            <a:r>
              <a:rPr lang="en-US" sz="2200" dirty="0" smtClean="0"/>
              <a:t>: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200" dirty="0" smtClean="0"/>
              <a:t>Used </a:t>
            </a:r>
            <a:r>
              <a:rPr lang="en-US" sz="2200" dirty="0"/>
              <a:t>to </a:t>
            </a:r>
            <a:r>
              <a:rPr lang="en-US" sz="2200" dirty="0" smtClean="0"/>
              <a:t>define a client-side script like JavaScript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noscript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noscript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	Used to provide </a:t>
            </a:r>
            <a:r>
              <a:rPr lang="en-US" sz="2200" dirty="0" smtClean="0"/>
              <a:t>alternate </a:t>
            </a:r>
            <a:r>
              <a:rPr lang="en-US" sz="2200" dirty="0"/>
              <a:t>content for users </a:t>
            </a:r>
            <a:r>
              <a:rPr lang="en-US" sz="2200" dirty="0" smtClean="0"/>
              <a:t>who </a:t>
            </a:r>
            <a:r>
              <a:rPr lang="en-US" sz="2200" dirty="0"/>
              <a:t>have disabled scripts in their browsers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Used to provide alternate content for browsers </a:t>
            </a:r>
            <a:r>
              <a:rPr lang="en-US" sz="2200" dirty="0"/>
              <a:t>that </a:t>
            </a:r>
            <a:r>
              <a:rPr lang="en-US" sz="2200" dirty="0" smtClean="0"/>
              <a:t>don’t </a:t>
            </a:r>
            <a:r>
              <a:rPr lang="en-US" sz="2200" dirty="0"/>
              <a:t>support client-side </a:t>
            </a:r>
            <a:r>
              <a:rPr lang="en-US" sz="2200" dirty="0" smtClean="0"/>
              <a:t>scripting – rare today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noscript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Sorry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your browser doesn't support JavaScript.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noscript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43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in a Web Page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Using inline JavaScript with a button: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 hangingPunct="0">
              <a:buNone/>
            </a:pPr>
            <a:r>
              <a:rPr lang="en-US" sz="2400" dirty="0" smtClean="0"/>
              <a:t>Code </a:t>
            </a:r>
            <a:r>
              <a:rPr lang="en-US" sz="2400" dirty="0"/>
              <a:t>to add a button to a web </a:t>
            </a:r>
            <a:r>
              <a:rPr lang="en-US" sz="2400" dirty="0" smtClean="0"/>
              <a:t>page:</a:t>
            </a:r>
            <a:endParaRPr lang="en-US" sz="2400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&lt;input type="button" id="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myButton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value="Hi there!"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="alert('Well, hello my friend.');" /&gt;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smtClean="0"/>
              <a:t>Creates </a:t>
            </a:r>
            <a:r>
              <a:rPr lang="en-US" sz="2400" dirty="0"/>
              <a:t>a button that looks like this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When clicked, you get an alert that says: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Well, hello, my friend.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38362"/>
            <a:ext cx="1279905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JavaScript in the Document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&lt;head&gt; </a:t>
            </a:r>
            <a:r>
              <a:rPr lang="en-US" sz="1800" dirty="0"/>
              <a:t>Section</a:t>
            </a:r>
            <a:br>
              <a:rPr lang="en-US" sz="1800" dirty="0"/>
            </a:br>
            <a:r>
              <a:rPr lang="en-US" sz="1800" dirty="0"/>
              <a:t>Most JavaScript we will write will be in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&lt;head&gt;</a:t>
            </a:r>
            <a:r>
              <a:rPr lang="en-US" sz="1800" dirty="0"/>
              <a:t> section</a:t>
            </a:r>
            <a:br>
              <a:rPr lang="en-US" sz="1800" dirty="0"/>
            </a:br>
            <a:r>
              <a:rPr lang="en-US" sz="1800" dirty="0"/>
              <a:t>JavaScript executes when user does something in web page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html&gt;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head&gt;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&lt;title&gt;Example&lt;/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title&gt;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script&gt;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welcome()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alert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("Hi there, friend!");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script&gt;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&lt;/&lt;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head&gt;&gt;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body&gt;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h1&gt;A New Web Page&lt;/h1&gt;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h3&gt;Click the button! &lt;/h3&gt;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p&gt;&lt;input type="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button“</a:t>
            </a: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	id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myButton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Hi</a:t>
            </a:r>
          </a:p>
          <a:p>
            <a:pPr marL="0" indent="0" hangingPunct="0"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there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!" 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welcome();" /&gt;&lt;/p&gt;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body&gt;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html&gt;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14325"/>
            <a:ext cx="4038600" cy="229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&lt;body&gt;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onload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/>
              <a:t>Event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400" dirty="0"/>
              <a:t>Loads JavaScript before user views the page, as it is loading</a:t>
            </a:r>
            <a:endParaRPr lang="en-AU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html&gt;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head&gt;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&lt;title&gt;Example&lt;/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title&gt;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script&gt;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welcome()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alert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("Hi there, friend!");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script&gt;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&lt;/&lt;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head&gt;&gt;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&lt;body </a:t>
            </a:r>
            <a:r>
              <a:rPr lang="en-AU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onload</a:t>
            </a:r>
            <a:r>
              <a:rPr lang="en-A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“welcome()”&gt;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A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h1&gt;A New Web Page&lt;/h1&gt;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h3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This site is nothing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but fun!&lt;/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h3&gt; </a:t>
            </a:r>
          </a:p>
          <a:p>
            <a:pPr marL="400050" lvl="1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body&gt;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html&gt;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990600"/>
            <a:ext cx="3581400" cy="35814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1.6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Introduction to Objects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an </a:t>
            </a:r>
            <a:r>
              <a:rPr lang="en-US" dirty="0"/>
              <a:t>Object?</a:t>
            </a:r>
            <a:br>
              <a:rPr lang="en-US" dirty="0"/>
            </a:br>
            <a:r>
              <a:rPr lang="en-US" dirty="0"/>
              <a:t>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Anything that has properties and a function (or functions) is an </a:t>
            </a:r>
            <a:r>
              <a:rPr lang="en-US" b="1" dirty="0"/>
              <a:t>object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Properties </a:t>
            </a:r>
            <a:r>
              <a:rPr lang="en-US" dirty="0"/>
              <a:t>are qualities, traits, or attributes common to a specific thing—or object. </a:t>
            </a:r>
            <a:endParaRPr lang="en-US" dirty="0" smtClean="0"/>
          </a:p>
          <a:p>
            <a:pPr lvl="1"/>
            <a:r>
              <a:rPr lang="en-US" dirty="0"/>
              <a:t>Properties (also called attributes) describe the object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function, in this context, is a process or operation executed by or to the object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Methods (also called functions) are the things the object can do or have done to </a:t>
            </a:r>
            <a:r>
              <a:rPr lang="en-US" dirty="0" smtClean="0"/>
              <a:t>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Document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HTML document is an object.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uses the </a:t>
            </a:r>
            <a:r>
              <a:rPr lang="en-US" b="1" dirty="0"/>
              <a:t>Document Object Model</a:t>
            </a:r>
            <a:r>
              <a:rPr lang="en-US" dirty="0"/>
              <a:t> (</a:t>
            </a:r>
            <a:r>
              <a:rPr lang="en-US" b="1" dirty="0"/>
              <a:t>DOM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743200"/>
            <a:ext cx="3667125" cy="29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instruct the browser where to place content by using </a:t>
            </a:r>
            <a:r>
              <a:rPr lang="en-US" sz="2400" b="1" dirty="0"/>
              <a:t>dot notation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object is accessed, then a dot, and then any further instructions (methods or attributes) are appended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("Welcome to my first JavaScript page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2400" dirty="0" smtClean="0"/>
              <a:t> object is accessed. The dot says to use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write() </a:t>
            </a:r>
            <a:r>
              <a:rPr lang="en-US" sz="2400" dirty="0" smtClean="0"/>
              <a:t>method on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2400" dirty="0" smtClean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37429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ea typeface="+mn-ea"/>
                <a:cs typeface="Courier New" pitchFamily="49" charset="0"/>
              </a:rPr>
              <a:t>getElementById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Each part of a web page is called an </a:t>
            </a:r>
            <a:r>
              <a:rPr lang="en-AU" dirty="0" smtClean="0"/>
              <a:t>element</a:t>
            </a:r>
            <a:endParaRPr lang="en-AU" dirty="0" smtClean="0"/>
          </a:p>
          <a:p>
            <a:r>
              <a:rPr lang="en-AU" dirty="0" smtClean="0"/>
              <a:t>To </a:t>
            </a:r>
            <a:r>
              <a:rPr lang="en-AU" dirty="0"/>
              <a:t>access </a:t>
            </a:r>
            <a:r>
              <a:rPr lang="en-AU" dirty="0" smtClean="0"/>
              <a:t>an element </a:t>
            </a:r>
            <a:r>
              <a:rPr lang="en-AU" dirty="0"/>
              <a:t>use the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AU" dirty="0" smtClean="0"/>
              <a:t>method</a:t>
            </a:r>
            <a:endParaRPr lang="en-AU" dirty="0" smtClean="0"/>
          </a:p>
          <a:p>
            <a:r>
              <a:rPr lang="en-AU" dirty="0" smtClean="0"/>
              <a:t>Allows access </a:t>
            </a:r>
            <a:r>
              <a:rPr lang="en-AU" dirty="0"/>
              <a:t>a particular container within a </a:t>
            </a:r>
            <a:r>
              <a:rPr lang="en-AU" dirty="0" smtClean="0"/>
              <a:t>document  </a:t>
            </a:r>
            <a:endParaRPr lang="en-US" dirty="0"/>
          </a:p>
          <a:p>
            <a:r>
              <a:rPr lang="en-AU" dirty="0" smtClean="0"/>
              <a:t>Each </a:t>
            </a:r>
            <a:r>
              <a:rPr lang="en-AU" dirty="0"/>
              <a:t>container must be marked with an </a:t>
            </a:r>
            <a:r>
              <a:rPr lang="en-AU" dirty="0" smtClean="0"/>
              <a:t>identifier</a:t>
            </a:r>
            <a:endParaRPr lang="en-AU" dirty="0" smtClean="0"/>
          </a:p>
          <a:p>
            <a:r>
              <a:rPr lang="en-AU" dirty="0" smtClean="0"/>
              <a:t>Add </a:t>
            </a:r>
            <a:r>
              <a:rPr lang="en-AU" dirty="0"/>
              <a:t>an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AU" dirty="0"/>
              <a:t> attribute to the HTML </a:t>
            </a:r>
            <a:r>
              <a:rPr lang="en-AU" dirty="0" smtClean="0"/>
              <a:t>tag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Development Cycle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Analyze the problem</a:t>
            </a:r>
          </a:p>
          <a:p>
            <a:pPr lvl="1"/>
            <a:r>
              <a:rPr lang="en-US" sz="2400" dirty="0" smtClean="0"/>
              <a:t>What information are you given?</a:t>
            </a:r>
          </a:p>
          <a:p>
            <a:pPr lvl="1"/>
            <a:r>
              <a:rPr lang="en-US" sz="2400" dirty="0" smtClean="0"/>
              <a:t>What information is needed to get desired results?</a:t>
            </a:r>
            <a:r>
              <a:rPr lang="en-US" sz="2400" dirty="0"/>
              <a:t>	</a:t>
            </a:r>
            <a:endParaRPr lang="en-US" sz="1600" dirty="0" smtClean="0"/>
          </a:p>
          <a:p>
            <a:r>
              <a:rPr lang="en-US" sz="2800" dirty="0" smtClean="0"/>
              <a:t>Design a program to solve the problem</a:t>
            </a:r>
          </a:p>
          <a:p>
            <a:pPr lvl="1"/>
            <a:r>
              <a:rPr lang="en-US" sz="2400" dirty="0"/>
              <a:t>Include </a:t>
            </a:r>
            <a:r>
              <a:rPr lang="en-US" sz="2400" dirty="0" smtClean="0"/>
              <a:t>step-by-step instructions </a:t>
            </a:r>
          </a:p>
          <a:p>
            <a:pPr lvl="1"/>
            <a:r>
              <a:rPr lang="en-US" sz="2400" dirty="0" smtClean="0"/>
              <a:t>Can use flowcharts or </a:t>
            </a:r>
            <a:r>
              <a:rPr lang="en-US" sz="2400" dirty="0" err="1" smtClean="0"/>
              <a:t>pseudocode</a:t>
            </a:r>
            <a:endParaRPr lang="en-US" sz="2400" dirty="0"/>
          </a:p>
          <a:p>
            <a:r>
              <a:rPr lang="en-US" sz="2800" dirty="0" smtClean="0"/>
              <a:t>Code the program</a:t>
            </a:r>
          </a:p>
          <a:p>
            <a:r>
              <a:rPr lang="en-US" sz="2800" dirty="0" smtClean="0"/>
              <a:t>Test the program</a:t>
            </a:r>
          </a:p>
          <a:p>
            <a:pPr marL="0" indent="0">
              <a:buNone/>
            </a:pPr>
            <a:r>
              <a:rPr lang="en-US" sz="2800" dirty="0" smtClean="0"/>
              <a:t>At any time you find a flaw, revise!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2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ea typeface="+mn-ea"/>
                <a:cs typeface="Courier New" pitchFamily="49" charset="0"/>
              </a:rPr>
              <a:t>innerHTML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dirty="0"/>
              <a:t>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nerHTML</a:t>
            </a:r>
            <a:r>
              <a:rPr lang="en-US" sz="2000" dirty="0"/>
              <a:t> property sets or returns the inner HTML of an element.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1. &lt;html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2. &lt;head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3. &lt;title&gt;Example&lt;/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title&gt;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4. &lt;script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type="text/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5. function 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6. {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7.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A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("puppy");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8.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("Your dog is not a terrier &lt;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 /&gt;");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9.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("It is a ");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Aft>
                <a:spcPts val="1200"/>
              </a:spcAft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10.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.innerHTML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11.}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12.&lt;/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script&gt;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13.&lt;/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head&gt;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14.&lt;body&gt;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15.	&lt;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h1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id = "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puppy" 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()"&gt;Poodle&lt;/h1&gt;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16.&lt;/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body&gt;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17.&lt;/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hangingPunct="0"/>
            <a:r>
              <a:rPr lang="en-AU" sz="2600" dirty="0"/>
              <a:t>The</a:t>
            </a:r>
            <a:r>
              <a:rPr lang="en-AU" sz="2600" dirty="0" smtClean="0">
                <a:latin typeface="Courier New" pitchFamily="49" charset="0"/>
                <a:cs typeface="Courier New" pitchFamily="49" charset="0"/>
              </a:rPr>
              <a:t> id </a:t>
            </a:r>
            <a:r>
              <a:rPr lang="en-AU" sz="2600" dirty="0"/>
              <a:t>of the</a:t>
            </a:r>
            <a:r>
              <a:rPr lang="en-AU" sz="2600" dirty="0" smtClean="0">
                <a:latin typeface="Courier New" pitchFamily="49" charset="0"/>
                <a:cs typeface="Courier New" pitchFamily="49" charset="0"/>
              </a:rPr>
              <a:t> &lt;h1&gt; </a:t>
            </a:r>
            <a:r>
              <a:rPr lang="en-AU" sz="2600" dirty="0"/>
              <a:t>tag is </a:t>
            </a:r>
            <a:r>
              <a:rPr lang="en-AU" sz="2600" dirty="0" smtClean="0">
                <a:latin typeface="Courier New" pitchFamily="49" charset="0"/>
                <a:cs typeface="Courier New" pitchFamily="49" charset="0"/>
              </a:rPr>
              <a:t>“puppy” </a:t>
            </a:r>
            <a:r>
              <a:rPr lang="en-AU" sz="2600" dirty="0"/>
              <a:t>(line 15).  </a:t>
            </a:r>
            <a:endParaRPr lang="en-AU" sz="2600" dirty="0" smtClean="0"/>
          </a:p>
          <a:p>
            <a:pPr hangingPunct="0"/>
            <a:r>
              <a:rPr lang="en-AU" sz="2600" dirty="0" smtClean="0"/>
              <a:t>Line 6 gets the value of </a:t>
            </a:r>
            <a:r>
              <a:rPr lang="en-AU" sz="2600" dirty="0" smtClean="0"/>
              <a:t>the contents of </a:t>
            </a:r>
            <a:r>
              <a:rPr lang="en-AU" sz="2600" dirty="0" smtClean="0"/>
              <a:t>the element with the</a:t>
            </a:r>
            <a:r>
              <a:rPr lang="en-AU" sz="2600" dirty="0">
                <a:latin typeface="Courier New" pitchFamily="49" charset="0"/>
                <a:cs typeface="Courier New" pitchFamily="49" charset="0"/>
              </a:rPr>
              <a:t> id “puppy”</a:t>
            </a:r>
            <a:r>
              <a:rPr lang="en-AU" sz="2600" dirty="0" smtClean="0"/>
              <a:t>.</a:t>
            </a:r>
          </a:p>
          <a:p>
            <a:pPr hangingPunct="0"/>
            <a:r>
              <a:rPr lang="en-AU" sz="2600" dirty="0" smtClean="0"/>
              <a:t>Line 10 uses that value in the output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566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 open() </a:t>
            </a:r>
            <a:r>
              <a:rPr lang="en-US" dirty="0"/>
              <a:t>and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 close()</a:t>
            </a:r>
            <a:r>
              <a:rPr lang="en-US" dirty="0" smtClean="0"/>
              <a:t> Methods</a:t>
            </a:r>
            <a:br>
              <a:rPr lang="en-US" dirty="0" smtClean="0"/>
            </a:br>
            <a:r>
              <a:rPr lang="en-US" sz="3100" dirty="0" smtClean="0"/>
              <a:t>These methods open or close a new window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300" dirty="0"/>
              <a:t>The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nerHTML</a:t>
            </a:r>
            <a:r>
              <a:rPr lang="en-US" sz="2300" dirty="0"/>
              <a:t> property sets or returns the inner HTML of an element. 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800" dirty="0">
                <a:latin typeface="Courier New" pitchFamily="49" charset="0"/>
                <a:cs typeface="Courier New" pitchFamily="49" charset="0"/>
              </a:rPr>
              <a:t>1.  &lt;html&gt;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2.  &lt;head&gt;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3.  &lt;title&gt;Using the open() and close() Methods&lt;/title&gt;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4.  &lt;script type="text/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5.  function 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openWin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6.  {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7.	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smallWindow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window.open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("","", "width=300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, height=200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");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8.	  </a:t>
            </a:r>
            <a:r>
              <a:rPr lang="en-AU" sz="19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smallWindow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.document.write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("&lt;p&gt;Hi again, old 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friend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!&lt;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 /&gt;Glad to see </a:t>
            </a:r>
            <a:endParaRPr lang="en-A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			you 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today&lt;/p&gt;");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9.  }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10. function 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closeWin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11. {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12.	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9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smallWindow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13. }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14. &lt;/script&gt;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15. &lt;/head&gt;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16. &lt;body&gt;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17. 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  &lt;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type = "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button" 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value = "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Open a small 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window“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				= "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openWin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()" 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900" dirty="0">
                <a:latin typeface="Courier New" pitchFamily="49" charset="0"/>
                <a:cs typeface="Courier New" pitchFamily="49" charset="0"/>
              </a:rPr>
              <a:t>18.	  &lt;input </a:t>
            </a: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type = "</a:t>
            </a:r>
            <a:r>
              <a:rPr lang="en-AU" sz="1900" dirty="0">
                <a:latin typeface="Courier New" pitchFamily="49" charset="0"/>
                <a:cs typeface="Courier New" pitchFamily="49" charset="0"/>
              </a:rPr>
              <a:t>button" </a:t>
            </a: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value = "</a:t>
            </a:r>
            <a:r>
              <a:rPr lang="en-AU" sz="1900" dirty="0">
                <a:latin typeface="Courier New" pitchFamily="49" charset="0"/>
                <a:cs typeface="Courier New" pitchFamily="49" charset="0"/>
              </a:rPr>
              <a:t>Close the small window“ </a:t>
            </a:r>
          </a:p>
          <a:p>
            <a:pPr marL="0" indent="0" hangingPunct="0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closeWin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()" 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800" dirty="0">
                <a:latin typeface="Courier New" pitchFamily="49" charset="0"/>
                <a:cs typeface="Courier New" pitchFamily="49" charset="0"/>
              </a:rPr>
              <a:t>19. &lt;/body&gt;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>
                <a:latin typeface="Courier New" pitchFamily="49" charset="0"/>
                <a:cs typeface="Courier New" pitchFamily="49" charset="0"/>
              </a:rPr>
              <a:t>20. &lt;/html&gt;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43000"/>
            <a:ext cx="3276600" cy="32766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1.7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Introduction to JavaScript Functions and Events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/>
            <a:r>
              <a:rPr lang="en-AU" dirty="0"/>
              <a:t>A function is used to isolate a group of instructional statements so that other parts of the program can use that code. </a:t>
            </a:r>
            <a:endParaRPr lang="en-AU" dirty="0" smtClean="0"/>
          </a:p>
          <a:p>
            <a:pPr hangingPunct="0"/>
            <a:r>
              <a:rPr lang="en-AU" dirty="0" smtClean="0"/>
              <a:t>Functions and  methods can normally be </a:t>
            </a:r>
            <a:r>
              <a:rPr lang="en-AU" dirty="0"/>
              <a:t>used interchangeably</a:t>
            </a:r>
            <a:r>
              <a:rPr lang="en-AU" dirty="0" smtClean="0"/>
              <a:t>.</a:t>
            </a:r>
          </a:p>
          <a:p>
            <a:pPr hangingPunct="0"/>
            <a:r>
              <a:rPr lang="en-AU" dirty="0" smtClean="0"/>
              <a:t>Two </a:t>
            </a:r>
            <a:r>
              <a:rPr lang="en-AU" dirty="0"/>
              <a:t>main categories of </a:t>
            </a:r>
            <a:r>
              <a:rPr lang="en-AU" dirty="0" smtClean="0"/>
              <a:t>functions: user-created and built-in</a:t>
            </a:r>
            <a:r>
              <a:rPr lang="en-AU" dirty="0"/>
              <a:t> </a:t>
            </a:r>
            <a:endParaRPr lang="en-US" dirty="0"/>
          </a:p>
          <a:p>
            <a:pPr hangingPunct="0"/>
            <a:r>
              <a:rPr lang="en-AU" dirty="0" smtClean="0"/>
              <a:t>Syntax to create </a:t>
            </a:r>
            <a:r>
              <a:rPr lang="en-AU" dirty="0"/>
              <a:t>your own </a:t>
            </a:r>
            <a:r>
              <a:rPr lang="en-AU" dirty="0" smtClean="0"/>
              <a:t>function: </a:t>
            </a:r>
          </a:p>
          <a:p>
            <a:pPr lvl="1" hangingPunct="0"/>
            <a:r>
              <a:rPr lang="en-AU" dirty="0" smtClean="0"/>
              <a:t>type </a:t>
            </a:r>
            <a:r>
              <a:rPr lang="en-AU" dirty="0"/>
              <a:t>the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AU" b="1" dirty="0"/>
              <a:t> </a:t>
            </a:r>
            <a:r>
              <a:rPr lang="en-AU" dirty="0"/>
              <a:t>keyword </a:t>
            </a:r>
            <a:endParaRPr lang="en-AU" dirty="0" smtClean="0"/>
          </a:p>
          <a:p>
            <a:pPr lvl="1" hangingPunct="0"/>
            <a:r>
              <a:rPr lang="en-AU" dirty="0" smtClean="0"/>
              <a:t>Follow with the function’s name</a:t>
            </a:r>
          </a:p>
          <a:p>
            <a:pPr lvl="1" hangingPunct="0"/>
            <a:r>
              <a:rPr lang="en-AU" dirty="0" smtClean="0"/>
              <a:t>Put all statements within opening </a:t>
            </a:r>
            <a:r>
              <a:rPr lang="en-AU" dirty="0"/>
              <a:t>and closing </a:t>
            </a:r>
            <a:r>
              <a:rPr lang="en-AU" dirty="0" smtClean="0"/>
              <a:t> </a:t>
            </a:r>
            <a:r>
              <a:rPr lang="en-AU" dirty="0"/>
              <a:t>curly brackets ({ }).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function name()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JavaScript statements...;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030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</a:t>
            </a:r>
            <a:r>
              <a:rPr lang="en-US" dirty="0" smtClean="0"/>
              <a:t>built-in </a:t>
            </a:r>
            <a:r>
              <a:rPr lang="en-US" dirty="0"/>
              <a:t>JavaScript functions that we have used so far</a:t>
            </a:r>
            <a:r>
              <a:rPr lang="en-US" dirty="0" smtClean="0"/>
              <a:t>:</a:t>
            </a:r>
          </a:p>
          <a:p>
            <a:pPr lvl="1"/>
            <a:r>
              <a:rPr lang="en-US" sz="3200" dirty="0">
                <a:latin typeface="Courier New" pitchFamily="49" charset="0"/>
                <a:cs typeface="Courier New" pitchFamily="49" charset="0"/>
              </a:rPr>
              <a:t>alert()</a:t>
            </a:r>
          </a:p>
          <a:p>
            <a:pPr lvl="1"/>
            <a:r>
              <a:rPr lang="en-US" sz="3200" dirty="0">
                <a:latin typeface="Courier New" pitchFamily="49" charset="0"/>
                <a:cs typeface="Courier New" pitchFamily="49" charset="0"/>
              </a:rPr>
              <a:t>write()</a:t>
            </a:r>
          </a:p>
          <a:p>
            <a:pPr lvl="1"/>
            <a:r>
              <a:rPr lang="en-US" sz="3200" dirty="0">
                <a:latin typeface="Courier New" pitchFamily="49" charset="0"/>
                <a:cs typeface="Courier New" pitchFamily="49" charset="0"/>
              </a:rPr>
              <a:t>open()</a:t>
            </a:r>
          </a:p>
          <a:p>
            <a:pPr lvl="1"/>
            <a:r>
              <a:rPr lang="en-US" sz="3200" dirty="0">
                <a:latin typeface="Courier New" pitchFamily="49" charset="0"/>
                <a:cs typeface="Courier New" pitchFamily="49" charset="0"/>
              </a:rPr>
              <a:t>close()</a:t>
            </a:r>
          </a:p>
          <a:p>
            <a:pPr lvl="1"/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Parameters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In general, parameters are values that are passed into a function.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495800" cy="50292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head&gt;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title&gt;Using parameters&lt;/title&gt;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script type="text/</a:t>
            </a:r>
            <a:r>
              <a:rPr lang="en-AU" sz="12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1200" dirty="0" err="1">
                <a:latin typeface="Courier New" pitchFamily="49" charset="0"/>
                <a:cs typeface="Courier New" pitchFamily="49" charset="0"/>
              </a:rPr>
              <a:t>calculateTotal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purchaseAmt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AU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taxRate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tax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purchaseAmt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AU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taxRate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total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purchaseAmt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tax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("Your total is $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"+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total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script&gt;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head&gt;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body&gt;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p&gt;Amount purchased is $100.00, Tax rate is 0.065&lt;/p&gt;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p&gt;Click Button 1 to calculate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total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passing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in 100.00,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0.065&lt;p&gt;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input type="button" value="Button 1"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AU" sz="1200" dirty="0" err="1">
                <a:latin typeface="Courier New" pitchFamily="49" charset="0"/>
                <a:cs typeface="Courier New" pitchFamily="49" charset="0"/>
              </a:rPr>
              <a:t>calculateTotal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(100, .04)" /&gt;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p&gt;Click Button 2 to calculate the total,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passing  in 0.065, 100.00&lt;p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input type="button" value="Button 1" </a:t>
            </a:r>
            <a:r>
              <a:rPr lang="en-AU" sz="1200" dirty="0">
                <a:latin typeface="Courier New" pitchFamily="49" charset="0"/>
                <a:cs typeface="Courier New" pitchFamily="49" charset="0"/>
                <a:sym typeface="Wingdings 3"/>
              </a:rPr>
              <a:t> 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AU" sz="1200" dirty="0" err="1">
                <a:latin typeface="Courier New" pitchFamily="49" charset="0"/>
                <a:cs typeface="Courier New" pitchFamily="49" charset="0"/>
              </a:rPr>
              <a:t>calculateTotal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(0.065, 100)" /&gt;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body&gt;</a:t>
            </a:r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 </a:t>
            </a:r>
            <a:endParaRPr lang="en-US" sz="1400" dirty="0"/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1200"/>
            <a:ext cx="3581400" cy="16764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214031"/>
            <a:ext cx="1685925" cy="4953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019319"/>
            <a:ext cx="1619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prompt()</a:t>
            </a:r>
            <a:r>
              <a:rPr lang="en-US" sz="2000" dirty="0" smtClean="0"/>
              <a:t> Function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Allows </a:t>
            </a:r>
            <a:r>
              <a:rPr lang="en-US" sz="1800" dirty="0"/>
              <a:t>us to prompt the user to input values which can then be used in any way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hangingPunct="0">
              <a:buNone/>
            </a:pP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&lt;title&gt;The prompt() Function&lt;/title&gt;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400" dirty="0">
                <a:latin typeface="Courier New" pitchFamily="49" charset="0"/>
                <a:cs typeface="Courier New" pitchFamily="49" charset="0"/>
              </a:rPr>
            </a:b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script type="text/</a:t>
            </a:r>
            <a:r>
              <a:rPr lang="en-AU" sz="14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AU" sz="1400" dirty="0">
                <a:latin typeface="Courier New" pitchFamily="49" charset="0"/>
                <a:cs typeface="Courier New" pitchFamily="49" charset="0"/>
              </a:rPr>
            </a:b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1400" dirty="0" err="1">
                <a:latin typeface="Courier New" pitchFamily="49" charset="0"/>
                <a:cs typeface="Courier New" pitchFamily="49" charset="0"/>
              </a:rPr>
              <a:t>showPrompt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AU" sz="1400" dirty="0">
                <a:latin typeface="Courier New" pitchFamily="49" charset="0"/>
                <a:cs typeface="Courier New" pitchFamily="49" charset="0"/>
              </a:rPr>
            </a:br>
            <a:r>
              <a:rPr lang="en-AU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400" dirty="0">
                <a:latin typeface="Courier New" pitchFamily="49" charset="0"/>
                <a:cs typeface="Courier New" pitchFamily="49" charset="0"/>
              </a:rPr>
            </a:br>
            <a:r>
              <a:rPr lang="en-A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food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 = prompt("What's your </a:t>
            </a:r>
            <a:r>
              <a:rPr lang="en-AU" sz="1400" dirty="0" err="1">
                <a:latin typeface="Courier New" pitchFamily="49" charset="0"/>
                <a:cs typeface="Courier New" pitchFamily="49" charset="0"/>
              </a:rPr>
              <a:t>favorite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 food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?", "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carrots and celery");</a:t>
            </a:r>
            <a:br>
              <a:rPr lang="en-AU" sz="1400" dirty="0">
                <a:latin typeface="Courier New" pitchFamily="49" charset="0"/>
                <a:cs typeface="Courier New" pitchFamily="49" charset="0"/>
              </a:rPr>
            </a:br>
            <a:r>
              <a:rPr lang="en-A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4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("It's your lucky day! " + </a:t>
            </a:r>
            <a:r>
              <a:rPr lang="en-AU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food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+" 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is on today's lunch menu!");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400" dirty="0">
                <a:latin typeface="Courier New" pitchFamily="49" charset="0"/>
                <a:cs typeface="Courier New" pitchFamily="49" charset="0"/>
              </a:rPr>
            </a:b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script&gt;</a:t>
            </a:r>
            <a:br>
              <a:rPr lang="en-AU" sz="1400" dirty="0">
                <a:latin typeface="Courier New" pitchFamily="49" charset="0"/>
                <a:cs typeface="Courier New" pitchFamily="49" charset="0"/>
              </a:rPr>
            </a:b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head&gt;</a:t>
            </a:r>
            <a:br>
              <a:rPr lang="en-AU" sz="1400" dirty="0">
                <a:latin typeface="Courier New" pitchFamily="49" charset="0"/>
                <a:cs typeface="Courier New" pitchFamily="49" charset="0"/>
              </a:rPr>
            </a:b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body&gt;</a:t>
            </a:r>
            <a:br>
              <a:rPr lang="en-AU" sz="1400" dirty="0">
                <a:latin typeface="Courier New" pitchFamily="49" charset="0"/>
                <a:cs typeface="Courier New" pitchFamily="49" charset="0"/>
              </a:rPr>
            </a:b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input type="button" 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AU" sz="1400" dirty="0" err="1">
                <a:latin typeface="Courier New" pitchFamily="49" charset="0"/>
                <a:cs typeface="Courier New" pitchFamily="49" charset="0"/>
              </a:rPr>
              <a:t>showPrompt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()“ value = "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push me" /&gt;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body&gt;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You first see: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After pushing the button: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If user enters pizza: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If user enters cake:</a:t>
            </a:r>
            <a:endParaRPr lang="en-US" sz="1600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17" y="1447799"/>
            <a:ext cx="971550" cy="96067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92" y="2514600"/>
            <a:ext cx="1752600" cy="990601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03" y="3962400"/>
            <a:ext cx="2690813" cy="8382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03" y="5257800"/>
            <a:ext cx="31337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JavaScript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</a:t>
            </a:r>
            <a:r>
              <a:rPr lang="en-US" b="1" dirty="0"/>
              <a:t>event</a:t>
            </a:r>
            <a:r>
              <a:rPr lang="en-US" dirty="0"/>
              <a:t> is an action that can be detected by </a:t>
            </a:r>
            <a:r>
              <a:rPr lang="en-US" dirty="0" smtClean="0"/>
              <a:t>JavaScript</a:t>
            </a:r>
            <a:endParaRPr lang="en-US" dirty="0" smtClean="0"/>
          </a:p>
          <a:p>
            <a:r>
              <a:rPr lang="en-US" dirty="0"/>
              <a:t>Usually events are used in combination with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When an event occurs, the function is executed</a:t>
            </a:r>
          </a:p>
          <a:p>
            <a:r>
              <a:rPr lang="en-US" dirty="0" smtClean="0"/>
              <a:t>Called event-driven programming</a:t>
            </a:r>
          </a:p>
          <a:p>
            <a:pPr lvl="0" hangingPunct="0"/>
            <a:r>
              <a:rPr lang="en-US" dirty="0" smtClean="0"/>
              <a:t>Events:</a:t>
            </a:r>
            <a:endParaRPr lang="en-US" dirty="0"/>
          </a:p>
          <a:p>
            <a:pPr lvl="1" hangingPunct="0"/>
            <a:r>
              <a:rPr lang="en-AU" dirty="0" smtClean="0"/>
              <a:t>a mouse click</a:t>
            </a:r>
          </a:p>
          <a:p>
            <a:pPr lvl="1" hangingPunct="0"/>
            <a:r>
              <a:rPr lang="en-AU" dirty="0" smtClean="0"/>
              <a:t>a </a:t>
            </a:r>
            <a:r>
              <a:rPr lang="en-AU" dirty="0"/>
              <a:t>web page or image loading</a:t>
            </a:r>
            <a:endParaRPr lang="en-US" dirty="0"/>
          </a:p>
          <a:p>
            <a:pPr lvl="1" hangingPunct="0"/>
            <a:r>
              <a:rPr lang="en-AU" dirty="0"/>
              <a:t>rolling a mouse over a link, an image, or another hot spot on a web page</a:t>
            </a:r>
            <a:endParaRPr lang="en-US" dirty="0"/>
          </a:p>
          <a:p>
            <a:pPr lvl="1" hangingPunct="0"/>
            <a:r>
              <a:rPr lang="en-AU" dirty="0"/>
              <a:t>selecting an element or a field on a form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Prompt and an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hangingPunct="0">
              <a:buNone/>
            </a:pPr>
            <a:r>
              <a:rPr lang="en-AU" sz="3400" dirty="0">
                <a:latin typeface="Courier New" pitchFamily="49" charset="0"/>
                <a:cs typeface="Courier New" pitchFamily="49" charset="0"/>
              </a:rPr>
              <a:t>1.  &lt;html&gt;</a:t>
            </a:r>
            <a:br>
              <a:rPr lang="en-AU" sz="3400" dirty="0">
                <a:latin typeface="Courier New" pitchFamily="49" charset="0"/>
                <a:cs typeface="Courier New" pitchFamily="49" charset="0"/>
              </a:rPr>
            </a:br>
            <a:r>
              <a:rPr lang="en-AU" sz="3400" dirty="0">
                <a:latin typeface="Courier New" pitchFamily="49" charset="0"/>
                <a:cs typeface="Courier New" pitchFamily="49" charset="0"/>
              </a:rPr>
              <a:t>2.  &lt;head&gt;</a:t>
            </a:r>
            <a:br>
              <a:rPr lang="en-AU" sz="3400" dirty="0">
                <a:latin typeface="Courier New" pitchFamily="49" charset="0"/>
                <a:cs typeface="Courier New" pitchFamily="49" charset="0"/>
              </a:rPr>
            </a:br>
            <a:r>
              <a:rPr lang="en-AU" sz="3400" dirty="0">
                <a:latin typeface="Courier New" pitchFamily="49" charset="0"/>
                <a:cs typeface="Courier New" pitchFamily="49" charset="0"/>
              </a:rPr>
              <a:t>3.  &lt;title&gt; JavaScript Events&lt;/title&gt;</a:t>
            </a:r>
            <a:br>
              <a:rPr lang="en-AU" sz="3400" dirty="0">
                <a:latin typeface="Courier New" pitchFamily="49" charset="0"/>
                <a:cs typeface="Courier New" pitchFamily="49" charset="0"/>
              </a:rPr>
            </a:br>
            <a:r>
              <a:rPr lang="en-AU" sz="3400" dirty="0">
                <a:latin typeface="Courier New" pitchFamily="49" charset="0"/>
                <a:cs typeface="Courier New" pitchFamily="49" charset="0"/>
              </a:rPr>
              <a:t>4.  &lt;script type="text/</a:t>
            </a:r>
            <a:r>
              <a:rPr lang="en-AU" sz="34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AU" sz="34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AU" sz="3400" dirty="0">
                <a:latin typeface="Courier New" pitchFamily="49" charset="0"/>
                <a:cs typeface="Courier New" pitchFamily="49" charset="0"/>
              </a:rPr>
            </a:br>
            <a:r>
              <a:rPr lang="en-AU" sz="3400" dirty="0">
                <a:latin typeface="Courier New" pitchFamily="49" charset="0"/>
                <a:cs typeface="Courier New" pitchFamily="49" charset="0"/>
              </a:rPr>
              <a:t>5.  function greet()</a:t>
            </a:r>
            <a:br>
              <a:rPr lang="en-AU" sz="3400" dirty="0">
                <a:latin typeface="Courier New" pitchFamily="49" charset="0"/>
                <a:cs typeface="Courier New" pitchFamily="49" charset="0"/>
              </a:rPr>
            </a:br>
            <a:r>
              <a:rPr lang="en-AU" sz="3400" dirty="0">
                <a:latin typeface="Courier New" pitchFamily="49" charset="0"/>
                <a:cs typeface="Courier New" pitchFamily="49" charset="0"/>
              </a:rPr>
              <a:t>6.  {</a:t>
            </a:r>
            <a:br>
              <a:rPr lang="en-AU" sz="3400" dirty="0">
                <a:latin typeface="Courier New" pitchFamily="49" charset="0"/>
                <a:cs typeface="Courier New" pitchFamily="49" charset="0"/>
              </a:rPr>
            </a:br>
            <a:r>
              <a:rPr lang="en-AU" sz="3400" dirty="0">
                <a:latin typeface="Courier New" pitchFamily="49" charset="0"/>
                <a:cs typeface="Courier New" pitchFamily="49" charset="0"/>
              </a:rPr>
              <a:t>7.	</a:t>
            </a:r>
            <a:r>
              <a:rPr lang="en-AU" sz="3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AU" sz="3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400" dirty="0">
                <a:latin typeface="Courier New" pitchFamily="49" charset="0"/>
                <a:cs typeface="Courier New" pitchFamily="49" charset="0"/>
              </a:rPr>
              <a:t>= prompt("Please enter your name"," ");</a:t>
            </a:r>
            <a:br>
              <a:rPr lang="en-AU" sz="3400" dirty="0">
                <a:latin typeface="Courier New" pitchFamily="49" charset="0"/>
                <a:cs typeface="Courier New" pitchFamily="49" charset="0"/>
              </a:rPr>
            </a:br>
            <a:r>
              <a:rPr lang="en-AU" sz="3400" dirty="0">
                <a:latin typeface="Courier New" pitchFamily="49" charset="0"/>
                <a:cs typeface="Courier New" pitchFamily="49" charset="0"/>
              </a:rPr>
              <a:t>8.	</a:t>
            </a:r>
            <a:r>
              <a:rPr lang="en-AU" sz="34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3400" dirty="0">
                <a:latin typeface="Courier New" pitchFamily="49" charset="0"/>
                <a:cs typeface="Courier New" pitchFamily="49" charset="0"/>
              </a:rPr>
              <a:t>("&lt;h2&gt;Hello " + </a:t>
            </a:r>
            <a:r>
              <a:rPr lang="en-AU" sz="3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AU" sz="3400" dirty="0">
                <a:latin typeface="Courier New" pitchFamily="49" charset="0"/>
                <a:cs typeface="Courier New" pitchFamily="49" charset="0"/>
              </a:rPr>
              <a:t> + "! &lt;</a:t>
            </a:r>
            <a:r>
              <a:rPr lang="en-AU" sz="3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AU" sz="3400" dirty="0">
                <a:latin typeface="Courier New" pitchFamily="49" charset="0"/>
                <a:cs typeface="Courier New" pitchFamily="49" charset="0"/>
              </a:rPr>
              <a:t> /&gt;</a:t>
            </a:r>
            <a:r>
              <a:rPr lang="en-AU" sz="3400" dirty="0" smtClean="0">
                <a:latin typeface="Courier New" pitchFamily="49" charset="0"/>
                <a:cs typeface="Courier New" pitchFamily="49" charset="0"/>
              </a:rPr>
              <a:t>How are </a:t>
            </a:r>
            <a:r>
              <a:rPr lang="en-AU" sz="3400" dirty="0">
                <a:latin typeface="Courier New" pitchFamily="49" charset="0"/>
                <a:cs typeface="Courier New" pitchFamily="49" charset="0"/>
              </a:rPr>
              <a:t>you today?&lt;/h2&gt;");</a:t>
            </a:r>
            <a:endParaRPr lang="en-US" sz="34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3400" dirty="0">
                <a:latin typeface="Courier New" pitchFamily="49" charset="0"/>
                <a:cs typeface="Courier New" pitchFamily="49" charset="0"/>
              </a:rPr>
              <a:t>9.  }</a:t>
            </a:r>
            <a:br>
              <a:rPr lang="en-AU" sz="3400" dirty="0">
                <a:latin typeface="Courier New" pitchFamily="49" charset="0"/>
                <a:cs typeface="Courier New" pitchFamily="49" charset="0"/>
              </a:rPr>
            </a:br>
            <a:r>
              <a:rPr lang="en-AU" sz="3400" dirty="0">
                <a:latin typeface="Courier New" pitchFamily="49" charset="0"/>
                <a:cs typeface="Courier New" pitchFamily="49" charset="0"/>
              </a:rPr>
              <a:t>10. &lt;/script&gt;</a:t>
            </a:r>
            <a:br>
              <a:rPr lang="en-AU" sz="3400" dirty="0">
                <a:latin typeface="Courier New" pitchFamily="49" charset="0"/>
                <a:cs typeface="Courier New" pitchFamily="49" charset="0"/>
              </a:rPr>
            </a:br>
            <a:r>
              <a:rPr lang="en-AU" sz="3400" dirty="0">
                <a:latin typeface="Courier New" pitchFamily="49" charset="0"/>
                <a:cs typeface="Courier New" pitchFamily="49" charset="0"/>
              </a:rPr>
              <a:t>11. &lt;/head&gt;</a:t>
            </a:r>
            <a:br>
              <a:rPr lang="en-AU" sz="3400" dirty="0">
                <a:latin typeface="Courier New" pitchFamily="49" charset="0"/>
                <a:cs typeface="Courier New" pitchFamily="49" charset="0"/>
              </a:rPr>
            </a:br>
            <a:r>
              <a:rPr lang="en-AU" sz="3400" dirty="0">
                <a:latin typeface="Courier New" pitchFamily="49" charset="0"/>
                <a:cs typeface="Courier New" pitchFamily="49" charset="0"/>
              </a:rPr>
              <a:t>12. &lt;body&gt;</a:t>
            </a:r>
            <a:br>
              <a:rPr lang="en-AU" sz="3400" dirty="0">
                <a:latin typeface="Courier New" pitchFamily="49" charset="0"/>
                <a:cs typeface="Courier New" pitchFamily="49" charset="0"/>
              </a:rPr>
            </a:br>
            <a:r>
              <a:rPr lang="en-AU" sz="3400" dirty="0">
                <a:latin typeface="Courier New" pitchFamily="49" charset="0"/>
                <a:cs typeface="Courier New" pitchFamily="49" charset="0"/>
              </a:rPr>
              <a:t>13. &lt;h2 id ="hello"&gt;Who are you?&lt;/h2&gt;</a:t>
            </a:r>
            <a:br>
              <a:rPr lang="en-AU" sz="3400" dirty="0">
                <a:latin typeface="Courier New" pitchFamily="49" charset="0"/>
                <a:cs typeface="Courier New" pitchFamily="49" charset="0"/>
              </a:rPr>
            </a:br>
            <a:r>
              <a:rPr lang="en-AU" sz="3400" dirty="0">
                <a:latin typeface="Courier New" pitchFamily="49" charset="0"/>
                <a:cs typeface="Courier New" pitchFamily="49" charset="0"/>
              </a:rPr>
              <a:t>14. &lt;button type="button" </a:t>
            </a:r>
            <a:r>
              <a:rPr lang="en-AU" sz="34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AU" sz="3400" dirty="0">
                <a:latin typeface="Courier New" pitchFamily="49" charset="0"/>
                <a:cs typeface="Courier New" pitchFamily="49" charset="0"/>
              </a:rPr>
              <a:t>="greet()"&gt;Enter </a:t>
            </a:r>
            <a:r>
              <a:rPr lang="en-AU" sz="3400" dirty="0" smtClean="0">
                <a:latin typeface="Courier New" pitchFamily="49" charset="0"/>
                <a:cs typeface="Courier New" pitchFamily="49" charset="0"/>
              </a:rPr>
              <a:t>your</a:t>
            </a:r>
            <a:r>
              <a:rPr lang="en-AU" sz="3400" dirty="0">
                <a:latin typeface="Courier New" pitchFamily="49" charset="0"/>
                <a:cs typeface="Courier New" pitchFamily="49" charset="0"/>
                <a:sym typeface="Wingdings 3"/>
              </a:rPr>
              <a:t> </a:t>
            </a:r>
            <a:endParaRPr lang="en-US" sz="34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3400" dirty="0">
                <a:latin typeface="Courier New" pitchFamily="49" charset="0"/>
                <a:cs typeface="Courier New" pitchFamily="49" charset="0"/>
              </a:rPr>
              <a:t>name&lt;/button&gt;</a:t>
            </a:r>
            <a:endParaRPr lang="en-US" sz="34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3400" dirty="0">
                <a:latin typeface="Courier New" pitchFamily="49" charset="0"/>
                <a:cs typeface="Courier New" pitchFamily="49" charset="0"/>
              </a:rPr>
              <a:t>15. &lt;/body&gt;</a:t>
            </a:r>
            <a:br>
              <a:rPr lang="en-AU" sz="3400" dirty="0">
                <a:latin typeface="Courier New" pitchFamily="49" charset="0"/>
                <a:cs typeface="Courier New" pitchFamily="49" charset="0"/>
              </a:rPr>
            </a:br>
            <a:r>
              <a:rPr lang="en-AU" sz="3400" dirty="0">
                <a:latin typeface="Courier New" pitchFamily="49" charset="0"/>
                <a:cs typeface="Courier New" pitchFamily="49" charset="0"/>
              </a:rPr>
              <a:t>16. &lt;/html&gt;</a:t>
            </a:r>
            <a:endParaRPr lang="en-US" sz="3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Initially, this page has a single </a:t>
            </a:r>
            <a:r>
              <a:rPr lang="en-US" sz="2000" dirty="0" smtClean="0"/>
              <a:t>line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and a button and looks like this: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If the user presses the button, types </a:t>
            </a:r>
            <a:r>
              <a:rPr lang="en-US" sz="2000" dirty="0" smtClean="0"/>
              <a:t>in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Helmut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Lindstrom </a:t>
            </a:r>
            <a:r>
              <a:rPr lang="en-US" sz="2000" dirty="0"/>
              <a:t>at the prompt,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and </a:t>
            </a:r>
            <a:r>
              <a:rPr lang="en-US" sz="2000" dirty="0"/>
              <a:t>presses OK, the page will now look like this: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0" y="1828800"/>
            <a:ext cx="1943100" cy="16859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18" y="4233862"/>
            <a:ext cx="29051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1037431"/>
            <a:ext cx="3076575" cy="43243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1.2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The Structure of a Program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Input-Processing-Output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Input: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sz="2400" dirty="0"/>
              <a:t>prompts</a:t>
            </a:r>
          </a:p>
          <a:p>
            <a:pPr marL="0" indent="0">
              <a:buNone/>
            </a:pPr>
            <a:r>
              <a:rPr lang="en-US" sz="2400" dirty="0"/>
              <a:t>	previous values</a:t>
            </a:r>
          </a:p>
          <a:p>
            <a:pPr marL="0" indent="0">
              <a:buNone/>
            </a:pPr>
            <a:r>
              <a:rPr lang="en-US" sz="2400" dirty="0"/>
              <a:t>	other files</a:t>
            </a:r>
          </a:p>
          <a:p>
            <a:r>
              <a:rPr lang="en-US" sz="2800" dirty="0" smtClean="0"/>
              <a:t>Processing: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/>
              <a:t>what the program does with input and other information</a:t>
            </a:r>
          </a:p>
          <a:p>
            <a:r>
              <a:rPr lang="en-US" sz="2800" dirty="0" smtClean="0"/>
              <a:t>Output: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display on screen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information sent to other places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03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Prompt: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prompt("Please enter your name","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User sees: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(Internet Explorer)				(Firefox)</a:t>
            </a:r>
          </a:p>
          <a:p>
            <a:pPr marL="0" indent="0">
              <a:buNone/>
            </a:pPr>
            <a:r>
              <a:rPr lang="en-US" sz="2000" dirty="0" smtClean="0"/>
              <a:t>After </a:t>
            </a:r>
            <a:r>
              <a:rPr lang="en-US" sz="2000" dirty="0"/>
              <a:t>entering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“Fiona”</a:t>
            </a:r>
            <a:r>
              <a:rPr lang="en-US" sz="2000" dirty="0"/>
              <a:t>, the variable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name </a:t>
            </a:r>
            <a:r>
              <a:rPr lang="en-US" sz="2000" dirty="0"/>
              <a:t>holds the 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“Fiona”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02875"/>
            <a:ext cx="4819650" cy="14001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9" y="3041034"/>
            <a:ext cx="24193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the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script type="text/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prompt("Please enter your name"," ");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greeting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"Hello there, " +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"!";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script&gt;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itchFamily="49" charset="0"/>
              </a:rPr>
              <a:t>If the user enters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“Fiona”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>
                <a:cs typeface="Courier New" pitchFamily="49" charset="0"/>
              </a:rPr>
              <a:t>the variable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name = “Fiona” </a:t>
            </a:r>
            <a:r>
              <a:rPr lang="en-US" sz="2000" dirty="0">
                <a:cs typeface="Courier New" pitchFamily="49" charset="0"/>
              </a:rPr>
              <a:t>and the variable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greeting = “Hello there, Fiona!”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script type="text/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prompt("Please enter your name"," ");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greeting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"Hello there, " +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"!";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greeting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script&gt;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3" y="3886200"/>
            <a:ext cx="74676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sequential (or sequence) </a:t>
            </a:r>
            <a:r>
              <a:rPr lang="en-US" sz="2400" dirty="0" smtClean="0"/>
              <a:t>structure</a:t>
            </a:r>
          </a:p>
          <a:p>
            <a:pPr marL="0" indent="0" hangingPunc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statements execute in sequence</a:t>
            </a:r>
            <a:endParaRPr lang="en-US" sz="2000" dirty="0"/>
          </a:p>
          <a:p>
            <a:pPr marL="0" indent="0" hangingPunct="0">
              <a:buNone/>
            </a:pPr>
            <a:r>
              <a:rPr lang="en-US" sz="2400" dirty="0"/>
              <a:t>The decision (or selection) structure </a:t>
            </a:r>
          </a:p>
          <a:p>
            <a:pPr marL="0" indent="0" hangingPunc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statements execute if a condition is true</a:t>
            </a:r>
          </a:p>
          <a:p>
            <a:pPr marL="0" indent="0" hangingPunc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if not, either nothing happens or other statements execute</a:t>
            </a:r>
            <a:endParaRPr lang="en-US" sz="2000" dirty="0"/>
          </a:p>
          <a:p>
            <a:pPr marL="0" indent="0" hangingPunct="0">
              <a:buNone/>
            </a:pPr>
            <a:r>
              <a:rPr lang="en-US" sz="2400" dirty="0"/>
              <a:t>The loop (or repetition) structure</a:t>
            </a:r>
          </a:p>
          <a:p>
            <a:pPr marL="0" indent="0" hangingPunct="0">
              <a:buNone/>
            </a:pPr>
            <a:r>
              <a:rPr lang="en-US" sz="2000" b="1" dirty="0"/>
              <a:t>	</a:t>
            </a:r>
            <a:r>
              <a:rPr lang="en-US" sz="2000" dirty="0" smtClean="0"/>
              <a:t>statements execute until a condition is no longer true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020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3095625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0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1170</Words>
  <Application>Microsoft Office PowerPoint</Application>
  <PresentationFormat>On-screen Show (4:3)</PresentationFormat>
  <Paragraphs>327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JavaScript Programming Basics</vt:lpstr>
      <vt:lpstr>PowerPoint Presentation</vt:lpstr>
      <vt:lpstr>The Program Development Cycle</vt:lpstr>
      <vt:lpstr>PowerPoint Presentation</vt:lpstr>
      <vt:lpstr>Input-Processing-Output</vt:lpstr>
      <vt:lpstr>Prompts</vt:lpstr>
      <vt:lpstr>Processing the Input</vt:lpstr>
      <vt:lpstr>Output</vt:lpstr>
      <vt:lpstr>The Control Structures</vt:lpstr>
      <vt:lpstr>The Control Structures</vt:lpstr>
      <vt:lpstr>PowerPoint Presentation</vt:lpstr>
      <vt:lpstr>Numerical Data</vt:lpstr>
      <vt:lpstr>String Data</vt:lpstr>
      <vt:lpstr>Variables and Named Constants</vt:lpstr>
      <vt:lpstr>Assignment Statements</vt:lpstr>
      <vt:lpstr>Operations on Data</vt:lpstr>
      <vt:lpstr>The Concatenation Operator</vt:lpstr>
      <vt:lpstr>PowerPoint Presentation</vt:lpstr>
      <vt:lpstr>Pseudocode and Flowcharts</vt:lpstr>
      <vt:lpstr>PowerPoint Presentation</vt:lpstr>
      <vt:lpstr>The &lt;script&gt;&lt;/script&gt; Tag Pair The &lt;noscript&gt;&lt;/noscript&gt; Tag Pair </vt:lpstr>
      <vt:lpstr>JavaScript in a Web Page &lt;body&gt;</vt:lpstr>
      <vt:lpstr>JavaScript in the Document &lt;head&gt; Section Most JavaScript we will write will be in &lt;head&gt; section JavaScript executes when user does something in web page </vt:lpstr>
      <vt:lpstr>The &lt;body&gt; onload Event</vt:lpstr>
      <vt:lpstr>PowerPoint Presentation</vt:lpstr>
      <vt:lpstr>What is an Object? Properties and Methods</vt:lpstr>
      <vt:lpstr>The Document Object</vt:lpstr>
      <vt:lpstr>Dot Notation</vt:lpstr>
      <vt:lpstr>The getElementById() Method</vt:lpstr>
      <vt:lpstr>The innerHTML Property</vt:lpstr>
      <vt:lpstr>The open() and close() Methods These methods open or close a new window</vt:lpstr>
      <vt:lpstr>PowerPoint Presentation</vt:lpstr>
      <vt:lpstr>JavaScript Functions</vt:lpstr>
      <vt:lpstr>Built-in Functions</vt:lpstr>
      <vt:lpstr>Parameters In general, parameters are values that are passed into a function. </vt:lpstr>
      <vt:lpstr>The prompt() Function Allows us to prompt the user to input values which can then be used in any way </vt:lpstr>
      <vt:lpstr>Introduction to JavaScript Events</vt:lpstr>
      <vt:lpstr>Using a Prompt and an Event</vt:lpstr>
      <vt:lpstr>Example Output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Programming With XML and PHP Creating Interactive Web Pages</dc:title>
  <dc:creator>Duck</dc:creator>
  <cp:lastModifiedBy>Duck</cp:lastModifiedBy>
  <cp:revision>40</cp:revision>
  <dcterms:created xsi:type="dcterms:W3CDTF">2012-09-01T17:35:17Z</dcterms:created>
  <dcterms:modified xsi:type="dcterms:W3CDTF">2013-01-25T22:35:14Z</dcterms:modified>
</cp:coreProperties>
</file>