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1" r:id="rId2"/>
    <p:sldId id="257" r:id="rId3"/>
    <p:sldId id="282" r:id="rId4"/>
    <p:sldId id="300" r:id="rId5"/>
    <p:sldId id="301" r:id="rId6"/>
    <p:sldId id="302" r:id="rId7"/>
    <p:sldId id="303" r:id="rId8"/>
    <p:sldId id="260" r:id="rId9"/>
    <p:sldId id="258" r:id="rId10"/>
    <p:sldId id="304" r:id="rId11"/>
    <p:sldId id="261" r:id="rId12"/>
    <p:sldId id="283" r:id="rId13"/>
    <p:sldId id="284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306" r:id="rId22"/>
    <p:sldId id="307" r:id="rId23"/>
    <p:sldId id="288" r:id="rId24"/>
    <p:sldId id="267" r:id="rId25"/>
    <p:sldId id="270" r:id="rId26"/>
    <p:sldId id="289" r:id="rId27"/>
    <p:sldId id="272" r:id="rId28"/>
    <p:sldId id="308" r:id="rId29"/>
    <p:sldId id="309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Building Blocks: Variables and Operators</a:t>
            </a:r>
            <a:r>
              <a:rPr lang="en-US" sz="4000" smtClean="0">
                <a:solidFill>
                  <a:srgbClr val="0070C0"/>
                </a:solidFill>
                <a:latin typeface="Arial Rounded MT Bold" pitchFamily="34" charset="0"/>
              </a:rPr>
              <a:t/>
            </a:r>
            <a:br>
              <a:rPr lang="en-US" sz="4000" smtClean="0">
                <a:solidFill>
                  <a:srgbClr val="0070C0"/>
                </a:solidFill>
                <a:latin typeface="Arial Rounded MT Bold" pitchFamily="34" charset="0"/>
              </a:rPr>
            </a:b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2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All JavaScript numeric variables are stored as floats</a:t>
            </a:r>
          </a:p>
          <a:p>
            <a:r>
              <a:rPr lang="en-US" sz="2800" dirty="0" smtClean="0"/>
              <a:t>To create a numeric variable, use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keyword and give the variable a numeric value initially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-2.983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character is any of the keyboard characters</a:t>
            </a:r>
          </a:p>
          <a:p>
            <a:r>
              <a:rPr lang="en-US" sz="2800" dirty="0" smtClean="0"/>
              <a:t>A string is a group of characters</a:t>
            </a:r>
          </a:p>
          <a:p>
            <a:r>
              <a:rPr lang="en-US" sz="2800" dirty="0" smtClean="0"/>
              <a:t>To create a string variable, use </a:t>
            </a:r>
            <a:r>
              <a:rPr lang="en-US" sz="2800" dirty="0" err="1" smtClean="0"/>
              <a:t>var</a:t>
            </a:r>
            <a:r>
              <a:rPr lang="en-US" sz="2800" dirty="0" smtClean="0"/>
              <a:t> keyword and give the variable a string or character for an initial value. Enclose the value in quotes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“Joey”;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‘Joey’;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“3”;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Nest quotes if your string contains quotes but… use different quotes (double or single)</a:t>
            </a:r>
          </a:p>
          <a:p>
            <a:pPr marL="0" indent="0">
              <a:buNone/>
            </a:pPr>
            <a:r>
              <a:rPr lang="en-US" sz="2800" dirty="0" smtClean="0"/>
              <a:t>Examples:</a:t>
            </a:r>
          </a:p>
          <a:p>
            <a:pPr marL="400050" lvl="1" inden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100" dirty="0" smtClean="0">
                <a:latin typeface="Courier New" pitchFamily="49" charset="0"/>
                <a:cs typeface="Courier New" pitchFamily="49" charset="0"/>
              </a:rPr>
              <a:t>(a)	</a:t>
            </a:r>
            <a:r>
              <a:rPr lang="en-AU" sz="2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AU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100" dirty="0">
                <a:latin typeface="Courier New" pitchFamily="49" charset="0"/>
                <a:cs typeface="Courier New" pitchFamily="49" charset="0"/>
              </a:rPr>
              <a:t>= ‘Joe says, “Go team!” ’;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	display :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Joe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says, “Go team!”</a:t>
            </a:r>
          </a:p>
          <a:p>
            <a:pPr marL="0" lvl="0" indent="0">
              <a:buNone/>
            </a:pPr>
            <a:r>
              <a:rPr lang="en-AU" sz="2000" dirty="0" smtClean="0"/>
              <a:t>	(b) 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 “Joe says, ‘Go team!’ “;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	display: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Joe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says, ‘Go team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!’</a:t>
            </a:r>
          </a:p>
          <a:p>
            <a:pPr marL="0" lvl="0" indent="0">
              <a:buNone/>
            </a:pPr>
            <a:r>
              <a:rPr lang="en-AU" sz="2000" dirty="0" smtClean="0"/>
              <a:t>	(c)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 “Joe says, “Go team!” “;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	display:	Joe </a:t>
            </a:r>
            <a:r>
              <a:rPr lang="en-US" sz="2000" dirty="0"/>
              <a:t>says, </a:t>
            </a:r>
          </a:p>
          <a:p>
            <a:pPr marL="0" indent="0">
              <a:buNone/>
            </a:pPr>
            <a:r>
              <a:rPr lang="en-US" sz="2000" dirty="0" smtClean="0"/>
              <a:t>	JavaScript </a:t>
            </a:r>
            <a:r>
              <a:rPr lang="en-US" sz="2000" dirty="0"/>
              <a:t>sees </a:t>
            </a:r>
            <a:r>
              <a:rPr lang="en-US" sz="2000" dirty="0" smtClean="0"/>
              <a:t>first </a:t>
            </a:r>
            <a:r>
              <a:rPr lang="en-US" sz="2000" dirty="0"/>
              <a:t>double quote as the beginning of the variable’s value </a:t>
            </a:r>
            <a:r>
              <a:rPr lang="en-US" sz="2000" dirty="0" smtClean="0"/>
              <a:t>and the next double </a:t>
            </a:r>
            <a:r>
              <a:rPr lang="en-US" sz="2000" dirty="0"/>
              <a:t>quote </a:t>
            </a:r>
            <a:r>
              <a:rPr lang="en-US" sz="2000" dirty="0" smtClean="0"/>
              <a:t>is assumed to be </a:t>
            </a:r>
            <a:r>
              <a:rPr lang="en-US" sz="2000" dirty="0"/>
              <a:t>the </a:t>
            </a:r>
            <a:r>
              <a:rPr lang="en-US" sz="2000" dirty="0" smtClean="0"/>
              <a:t>end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(d)	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 “Joe says, \“Go team!\” ”;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	or</a:t>
            </a:r>
            <a:r>
              <a:rPr lang="en-AU" sz="2000" dirty="0"/>
              <a:t>	</a:t>
            </a:r>
            <a:r>
              <a:rPr lang="en-AU" sz="2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AU" sz="2100" dirty="0">
                <a:latin typeface="Courier New" pitchFamily="49" charset="0"/>
                <a:cs typeface="Courier New" pitchFamily="49" charset="0"/>
              </a:rPr>
              <a:t> = 'Joe says, \'Go team!\' ';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15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Use for a value that will not change throughout program but may need to be changed at some future </a:t>
            </a:r>
            <a:r>
              <a:rPr lang="en-US" sz="2400" dirty="0" smtClean="0">
                <a:cs typeface="Courier New" pitchFamily="49" charset="0"/>
              </a:rPr>
              <a:t>time</a:t>
            </a: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Allows one change to affect whole program</a:t>
            </a:r>
          </a:p>
          <a:p>
            <a:r>
              <a:rPr lang="en-US" sz="2400" dirty="0" smtClean="0">
                <a:cs typeface="Courier New" pitchFamily="49" charset="0"/>
              </a:rPr>
              <a:t>Usually variable names for named constants are all uppercase</a:t>
            </a:r>
          </a:p>
          <a:p>
            <a:r>
              <a:rPr lang="en-US" sz="2400" dirty="0" smtClean="0">
                <a:cs typeface="Courier New" pitchFamily="49" charset="0"/>
              </a:rPr>
              <a:t>Example: </a:t>
            </a:r>
          </a:p>
          <a:p>
            <a:pPr marL="457200" lvl="1" indent="0">
              <a:buNone/>
            </a:pPr>
            <a:r>
              <a:rPr lang="en-US" sz="2000" dirty="0" smtClean="0">
                <a:cs typeface="Courier New" pitchFamily="49" charset="0"/>
              </a:rPr>
              <a:t>Set a tax rate: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0.065;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2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Arithmetic Operators and Important Functions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540662" cy="3048794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Written as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% y</a:t>
            </a:r>
          </a:p>
          <a:p>
            <a:r>
              <a:rPr lang="en-US" sz="2800" dirty="0" smtClean="0"/>
              <a:t>Read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 mod y</a:t>
            </a:r>
          </a:p>
          <a:p>
            <a:r>
              <a:rPr lang="en-US" sz="2800" dirty="0" smtClean="0"/>
              <a:t>Means the integer remainder after dividing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 smtClean="0"/>
              <a:t>by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sz="2800" dirty="0" smtClean="0"/>
              <a:t>Examples: </a:t>
            </a:r>
          </a:p>
          <a:p>
            <a:pPr marL="742950" lvl="2" indent="-342900"/>
            <a:r>
              <a:rPr lang="en-US" sz="2800" dirty="0">
                <a:latin typeface="Courier New" pitchFamily="49" charset="0"/>
                <a:cs typeface="Courier New" pitchFamily="49" charset="0"/>
              </a:rPr>
              <a:t>15 % 2 = 1</a:t>
            </a:r>
          </a:p>
          <a:p>
            <a:pPr marL="742950" lvl="2" indent="-342900"/>
            <a:r>
              <a:rPr lang="en-US" sz="2800" dirty="0">
                <a:latin typeface="Courier New" pitchFamily="49" charset="0"/>
                <a:cs typeface="Courier New" pitchFamily="49" charset="0"/>
              </a:rPr>
              <a:t>23 % 7 = 2</a:t>
            </a:r>
          </a:p>
          <a:p>
            <a:pPr marL="742950" lvl="2" indent="-342900"/>
            <a:r>
              <a:rPr lang="en-US" sz="2800" dirty="0">
                <a:latin typeface="Courier New" pitchFamily="49" charset="0"/>
                <a:cs typeface="Courier New" pitchFamily="49" charset="0"/>
              </a:rPr>
              <a:t>18 % 3 = 0 </a:t>
            </a:r>
          </a:p>
        </p:txBody>
      </p:sp>
    </p:spTree>
    <p:extLst>
      <p:ext uri="{BB962C8B-B14F-4D97-AF65-F5344CB8AC3E}">
        <p14:creationId xmlns:p14="http://schemas.microsoft.com/office/powerpoint/2010/main" val="2768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The Hierarchy of Operations</a:t>
            </a:r>
            <a:br>
              <a:rPr lang="en-US" dirty="0" smtClean="0"/>
            </a:br>
            <a:r>
              <a:rPr lang="en-US" dirty="0" smtClean="0"/>
              <a:t>or The Order of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Parentheses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Multiplication, division, and modulus in order from left to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 and subtraction in order from left to right</a:t>
            </a:r>
          </a:p>
          <a:p>
            <a:pPr marL="0" indent="0">
              <a:buNone/>
            </a:pPr>
            <a:r>
              <a:rPr lang="en-US" sz="2800" dirty="0" smtClean="0"/>
              <a:t>Note:</a:t>
            </a:r>
          </a:p>
          <a:p>
            <a:r>
              <a:rPr lang="en-US" sz="2800" dirty="0" smtClean="0"/>
              <a:t>Division is same as multiplying by the inverse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6/3 is same as 6 * 1/3</a:t>
            </a:r>
          </a:p>
          <a:p>
            <a:r>
              <a:rPr lang="en-US" sz="2800" dirty="0" smtClean="0"/>
              <a:t>Subtraction is same as adding the negative of a number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8 – 5 is same as 8 + (-5)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Concatenation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 smtClean="0"/>
              <a:t>Joins strings of text</a:t>
            </a:r>
          </a:p>
          <a:p>
            <a:pPr hangingPunct="0"/>
            <a:r>
              <a:rPr lang="en-US" sz="2800" dirty="0" smtClean="0"/>
              <a:t>Is represented by + sign</a:t>
            </a:r>
          </a:p>
          <a:p>
            <a:pPr hangingPunct="0"/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lizzy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school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myschool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domain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edu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“@” +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school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“.” +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domain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/>
              <a:t>Output is: </a:t>
            </a: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lizzy@myschool.edu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8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Parsing Integers and Floating Point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Numeric input always stored initially as text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changes a numeric text value to an integer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changes a numeric text value to a float</a:t>
            </a:r>
          </a:p>
          <a:p>
            <a:r>
              <a:rPr lang="en-US" sz="2400" dirty="0"/>
              <a:t>If input is not numeric, result 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/>
              <a:t>User enters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4.5</a:t>
            </a:r>
            <a:r>
              <a:rPr lang="en-US" sz="2400" dirty="0"/>
              <a:t>,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6.7</a:t>
            </a:r>
            <a:r>
              <a:rPr lang="en-US" sz="2400" dirty="0"/>
              <a:t>,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“hello”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prompt(“enter a number);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prompt(“enter a number);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prompt(“enter a number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+ “, “);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 “, “);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Output </a:t>
            </a:r>
            <a:r>
              <a:rPr lang="en-US" sz="2400" dirty="0"/>
              <a:t>is: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4, 6.7,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2.4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Relational Operators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858162" cy="3429794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2667662" cy="320119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2.1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What is a Variable?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ASCII: American Standard Code for Information Interchange</a:t>
            </a:r>
          </a:p>
          <a:p>
            <a:r>
              <a:rPr lang="en-US" sz="2800" dirty="0" smtClean="0"/>
              <a:t>Associates a character with a number from 0 - 127 </a:t>
            </a:r>
          </a:p>
          <a:p>
            <a:r>
              <a:rPr lang="en-US" sz="2800" dirty="0" smtClean="0"/>
              <a:t>Examples: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“A”</a:t>
            </a:r>
            <a:r>
              <a:rPr lang="en-US" sz="2800" dirty="0" smtClean="0"/>
              <a:t> in ASCII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65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“9”</a:t>
            </a:r>
            <a:r>
              <a:rPr lang="en-US" sz="2800" dirty="0" smtClean="0"/>
              <a:t> </a:t>
            </a:r>
            <a:r>
              <a:rPr lang="en-US" sz="2800" dirty="0"/>
              <a:t>in ASCII is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57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 ”</a:t>
            </a:r>
            <a:r>
              <a:rPr lang="en-US" sz="2800" dirty="0" smtClean="0"/>
              <a:t> (space) in </a:t>
            </a:r>
            <a:r>
              <a:rPr lang="en-US" sz="2800" dirty="0"/>
              <a:t>ASCII is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32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“Sam”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/>
              <a:t>St</a:t>
            </a:r>
            <a:r>
              <a:rPr lang="en-US" sz="2800" dirty="0" smtClean="0"/>
              <a:t>ored in </a:t>
            </a:r>
            <a:r>
              <a:rPr lang="en-US" sz="2800" dirty="0"/>
              <a:t>ASCII </a:t>
            </a:r>
            <a:r>
              <a:rPr lang="en-US" sz="2800" dirty="0" smtClean="0"/>
              <a:t>as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83, 97, 109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/>
              <a:t>for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“S”</a:t>
            </a:r>
            <a:r>
              <a:rPr lang="en-US" sz="2800" dirty="0"/>
              <a:t>,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“a”</a:t>
            </a:r>
            <a:r>
              <a:rPr lang="en-US" sz="2800" dirty="0"/>
              <a:t>,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“m”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 smtClean="0"/>
              <a:t> 	greater than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smtClean="0"/>
              <a:t>	less than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800" dirty="0" smtClean="0"/>
              <a:t>	greater than or equal to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800" dirty="0" smtClean="0"/>
              <a:t>	less than or equal to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800" dirty="0" smtClean="0"/>
              <a:t> 	is the same as 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800" dirty="0" smtClean="0"/>
              <a:t>	is not the same as</a:t>
            </a:r>
          </a:p>
          <a:p>
            <a:pPr marL="0" indent="0">
              <a:buNone/>
            </a:pPr>
            <a:r>
              <a:rPr lang="en-US" sz="2800" dirty="0" smtClean="0"/>
              <a:t>Result of using relational operators is always either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Comparison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3600" dirty="0" smtClean="0"/>
              <a:t> 	is NOT the same as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600" dirty="0"/>
              <a:t>is a comparison operator. It asks, “is this thing the same as this other thing?”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600" dirty="0"/>
              <a:t>is an assignment operator. It says “set the value of this variable to this value</a:t>
            </a:r>
            <a:r>
              <a:rPr lang="en-US" sz="3600" dirty="0" smtClean="0"/>
              <a:t>.”</a:t>
            </a:r>
          </a:p>
          <a:p>
            <a:r>
              <a:rPr lang="en-US" sz="3600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5 </a:t>
            </a:r>
            <a:r>
              <a:rPr lang="en-US" dirty="0" smtClean="0"/>
              <a:t>sets the value of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5 </a:t>
            </a:r>
            <a:r>
              <a:rPr lang="en-US" dirty="0" smtClean="0"/>
              <a:t>asks if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has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sz="3600" dirty="0"/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“ +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”&lt;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/&gt;”);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(“The value of x == 8 is “ +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8));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output 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The value of x = 5 is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The value of x == 8 is 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2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Logical Operators and the Conditional Operator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43000"/>
            <a:ext cx="2604162" cy="3124994"/>
          </a:xfrm>
        </p:spPr>
      </p:pic>
    </p:spTree>
    <p:extLst>
      <p:ext uri="{BB962C8B-B14F-4D97-AF65-F5344CB8AC3E}">
        <p14:creationId xmlns:p14="http://schemas.microsoft.com/office/powerpoint/2010/main" val="2021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result of an expression with logical operators is always either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800" dirty="0" smtClean="0"/>
              <a:t>operator is written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/>
            <a:r>
              <a:rPr lang="en-US" sz="2400" dirty="0" smtClean="0"/>
              <a:t>Always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unless both sides of the expression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800" dirty="0"/>
              <a:t> operators is written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/>
            <a:r>
              <a:rPr lang="en-US" sz="2400" dirty="0"/>
              <a:t>Always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/>
              <a:t> unless both sides of the expression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800" dirty="0" smtClean="0"/>
              <a:t> operator </a:t>
            </a:r>
            <a:r>
              <a:rPr lang="en-US" sz="2800" dirty="0"/>
              <a:t>is written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/>
            <a:r>
              <a:rPr lang="en-US" sz="2400" dirty="0" smtClean="0"/>
              <a:t>It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 if the expression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if the expression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Truth Table for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200" dirty="0" smtClean="0"/>
              <a:t>, and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3200" dirty="0" smtClean="0"/>
              <a:t> Operators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1787"/>
              </p:ext>
            </p:extLst>
          </p:nvPr>
        </p:nvGraphicFramePr>
        <p:xfrm>
          <a:off x="533399" y="1676400"/>
          <a:ext cx="79248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003"/>
                <a:gridCol w="1552897"/>
                <a:gridCol w="1525111"/>
                <a:gridCol w="1524042"/>
                <a:gridCol w="1783748"/>
              </a:tblGrid>
              <a:tr h="85344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Y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X || Y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X &amp;&amp; Y</a:t>
                      </a:r>
                      <a:endParaRPr lang="en-US" sz="180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! X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Order of Operations</a:t>
            </a:r>
            <a:endParaRPr lang="en-US" sz="4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2311"/>
              </p:ext>
            </p:extLst>
          </p:nvPr>
        </p:nvGraphicFramePr>
        <p:xfrm>
          <a:off x="914400" y="1295395"/>
          <a:ext cx="7162800" cy="4638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526"/>
                <a:gridCol w="3604593"/>
                <a:gridCol w="1778681"/>
              </a:tblGrid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Symbol</a:t>
                      </a:r>
                      <a:endParaRPr lang="en-US" sz="11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 gridSpan="3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Arithmetic Operators are evaluated first in the order listed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1st: Parentheses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( )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2nd: Exponents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^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3rd: Multiplication / Division / Modulus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*, /, %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4th: Addition / Subtraction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+ –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7431">
                <a:tc gridSpan="3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Relational Operators are evaluated second and all relational operators have the same precedence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Less than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&lt; 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Less than or equal to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&lt;=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Greater than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Greater than or equal to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&gt;=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The same as, equal to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Not the same as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29">
                <a:tc gridSpan="3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Logical Operators are evaluated last in the order listed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1st: NOT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!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2nd: AND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&amp;&amp;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3rd: 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||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Examples: Are the expressions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200" dirty="0" smtClean="0"/>
              <a:t> or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Given: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6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4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18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&gt;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&amp;&amp;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(6 * 4) &gt; 18 &amp;&amp; (18 &gt; (6 + 4)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24   &gt; 18 &amp;&amp;  18 &gt; 10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True   &amp;&amp;   True 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results in True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Given: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6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4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!(2 *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 2)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!(2 * 6 + 4 == 18 – 2)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!( 16      == 16)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 (True) 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u="sng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2000" u="sng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Conditional Operator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This asks: Is one thing the same as another thing? If yes, do something. If not, do something else or do nothing.</a:t>
            </a:r>
          </a:p>
          <a:p>
            <a:pPr marL="0" indent="0">
              <a:buNone/>
            </a:pPr>
            <a:endParaRPr lang="en-US" sz="2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Written like this:</a:t>
            </a:r>
          </a:p>
          <a:p>
            <a:pPr marL="0" indent="0">
              <a:buNone/>
            </a:pPr>
            <a:endParaRPr lang="en-US" sz="2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(condition) ? value_1 : value_2;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Conditional Operator: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“Open Sesame”;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userpw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prompt(“enter password:”);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userpw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? “You may enter!” : “No entry permitted.”;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u="sng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Font typeface="+mj-lt"/>
              <a:buAutoNum type="arabicPeriod" startAt="2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3;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15;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prompt(“What is “ +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“ divided by “ +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 “?”);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? “Correct” : “Wrong”;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Locations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variable is a name for a storage location in the computer’s memory</a:t>
            </a:r>
            <a:endParaRPr lang="en-US" sz="1600" dirty="0" smtClean="0"/>
          </a:p>
          <a:p>
            <a:r>
              <a:rPr lang="en-US" sz="2800" dirty="0" smtClean="0"/>
              <a:t>Like a mailbox</a:t>
            </a:r>
          </a:p>
          <a:p>
            <a:r>
              <a:rPr lang="en-US" sz="2800" dirty="0" smtClean="0"/>
              <a:t>The size of the mailbox corresponds to the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 of the </a:t>
            </a:r>
            <a:r>
              <a:rPr lang="en-US" sz="2800" dirty="0" smtClean="0"/>
              <a:t>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 the character at any specific location  in a string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“4-wheeler”;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characters:  	4  –  w  h  e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  e  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index:		0  1  2  3  4  5  6  7  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(0) = “4”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.charAt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(1) = “-”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.charAt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(7)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“e”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Names: Rules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Cannot start with a numeral</a:t>
            </a:r>
            <a:endParaRPr lang="en-US" sz="1600" dirty="0" smtClean="0"/>
          </a:p>
          <a:p>
            <a:r>
              <a:rPr lang="en-US" sz="2800" dirty="0" smtClean="0"/>
              <a:t>Cannot contain an operator (arithmetic, relational, or logical)</a:t>
            </a:r>
          </a:p>
          <a:p>
            <a:r>
              <a:rPr lang="en-US" sz="2800" dirty="0" smtClean="0"/>
              <a:t>Cannot use any punctuation</a:t>
            </a:r>
          </a:p>
          <a:p>
            <a:r>
              <a:rPr lang="en-US" sz="2800" dirty="0" smtClean="0"/>
              <a:t>No spaces…ever</a:t>
            </a:r>
          </a:p>
          <a:p>
            <a:r>
              <a:rPr lang="en-US" sz="2800" dirty="0" smtClean="0"/>
              <a:t>Cannot use JavaScript keywords</a:t>
            </a:r>
          </a:p>
          <a:p>
            <a:r>
              <a:rPr lang="en-US" sz="2800" dirty="0" smtClean="0"/>
              <a:t>Is case sensitive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23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Names: Conventions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Some begin with an indication of the </a:t>
            </a:r>
            <a:r>
              <a:rPr lang="en-US" sz="2800" dirty="0" err="1" smtClean="0"/>
              <a:t>datatype</a:t>
            </a:r>
            <a:endParaRPr lang="en-US" sz="2800" dirty="0" smtClean="0"/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intNumber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stringName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/>
              <a:t>CamelBack</a:t>
            </a:r>
            <a:r>
              <a:rPr lang="en-US" sz="2800" dirty="0" smtClean="0"/>
              <a:t> (or </a:t>
            </a:r>
            <a:r>
              <a:rPr lang="en-US" sz="2800" dirty="0" err="1" smtClean="0"/>
              <a:t>CamelCase</a:t>
            </a:r>
            <a:r>
              <a:rPr lang="en-US" sz="2800" dirty="0" smtClean="0"/>
              <a:t>) notation uses uppercase for first letter of a new word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yourAge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myCar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Use underscores to separate words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your_age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my_car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Names: 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Be sure your variable name is not too long</a:t>
            </a:r>
          </a:p>
          <a:p>
            <a:pPr lvl="1"/>
            <a:r>
              <a:rPr lang="en-US" dirty="0"/>
              <a:t>You have to retype it</a:t>
            </a:r>
            <a:r>
              <a:rPr lang="en-US" dirty="0" smtClean="0"/>
              <a:t>!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theFirstPlayerInTheGame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or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playerOne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CamelBack</a:t>
            </a:r>
            <a:r>
              <a:rPr lang="en-US" sz="2800" dirty="0" smtClean="0"/>
              <a:t> or underscores for readability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or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number_1</a:t>
            </a:r>
          </a:p>
          <a:p>
            <a:r>
              <a:rPr lang="en-US" sz="2800" dirty="0" smtClean="0"/>
              <a:t>Make variable names meaningful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or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first_name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 the keyword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No need to define the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Can declare more than one variable on a single line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burger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chips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 smtClean="0"/>
              <a:t>is </a:t>
            </a:r>
            <a:r>
              <a:rPr lang="en-US" dirty="0"/>
              <a:t>same as: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burger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chips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1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2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.2</a:t>
            </a:r>
          </a:p>
          <a:p>
            <a:r>
              <a:rPr lang="en-US" sz="4000" dirty="0" err="1" smtClean="0">
                <a:solidFill>
                  <a:srgbClr val="0070C0"/>
                </a:solidFill>
                <a:latin typeface="Arial Rounded MT Bold" pitchFamily="34" charset="0"/>
              </a:rPr>
              <a:t>Datatypes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604162" cy="3124994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Loosely Typed Language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Strongly typed</a:t>
            </a:r>
          </a:p>
          <a:p>
            <a:pPr lvl="1"/>
            <a:r>
              <a:rPr lang="en-US" sz="2400" dirty="0" smtClean="0"/>
              <a:t>Like C++ or Java</a:t>
            </a:r>
          </a:p>
          <a:p>
            <a:pPr lvl="1"/>
            <a:r>
              <a:rPr lang="en-US" sz="2400" dirty="0" smtClean="0"/>
              <a:t>Static typing: type checking occurs when program is compiled</a:t>
            </a:r>
          </a:p>
          <a:p>
            <a:pPr lvl="1"/>
            <a:r>
              <a:rPr lang="en-US" sz="2400" dirty="0" smtClean="0"/>
              <a:t>Once declared as a type, variable retains all properties of that type</a:t>
            </a:r>
          </a:p>
          <a:p>
            <a:r>
              <a:rPr lang="en-US" sz="2800" dirty="0" smtClean="0"/>
              <a:t>Loosely typed</a:t>
            </a:r>
          </a:p>
          <a:p>
            <a:pPr lvl="1"/>
            <a:r>
              <a:rPr lang="en-US" sz="2400" dirty="0" smtClean="0"/>
              <a:t>Like JavaScript or PHP</a:t>
            </a:r>
          </a:p>
          <a:p>
            <a:pPr lvl="1"/>
            <a:r>
              <a:rPr lang="en-US" sz="2400" dirty="0" smtClean="0"/>
              <a:t>Dynamic typing: type is checked as the program runs</a:t>
            </a:r>
          </a:p>
          <a:p>
            <a:pPr lvl="1"/>
            <a:r>
              <a:rPr lang="en-US" sz="2400" dirty="0" smtClean="0"/>
              <a:t>The type can change as the program runs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1066</Words>
  <Application>Microsoft Office PowerPoint</Application>
  <PresentationFormat>On-screen Show (4:3)</PresentationFormat>
  <Paragraphs>322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Building Blocks: Variables and Operators </vt:lpstr>
      <vt:lpstr>PowerPoint Presentation</vt:lpstr>
      <vt:lpstr>Memory Locations</vt:lpstr>
      <vt:lpstr>Variable Names: Rules</vt:lpstr>
      <vt:lpstr>Variable Names: Conventions</vt:lpstr>
      <vt:lpstr>Variable Names: Tips</vt:lpstr>
      <vt:lpstr>Declaring Variables</vt:lpstr>
      <vt:lpstr>PowerPoint Presentation</vt:lpstr>
      <vt:lpstr>A Loosely Typed Language</vt:lpstr>
      <vt:lpstr>Numbers</vt:lpstr>
      <vt:lpstr>Strings and Characters</vt:lpstr>
      <vt:lpstr>Quotes</vt:lpstr>
      <vt:lpstr>Named Constants</vt:lpstr>
      <vt:lpstr>PowerPoint Presentation</vt:lpstr>
      <vt:lpstr>The Modulus Operator</vt:lpstr>
      <vt:lpstr>The Hierarchy of Operations or The Order of Precedence</vt:lpstr>
      <vt:lpstr>The Concatenation Operator</vt:lpstr>
      <vt:lpstr>Parsing Integers and Floating Point Numbers</vt:lpstr>
      <vt:lpstr>PowerPoint Presentation</vt:lpstr>
      <vt:lpstr>ASCII Code</vt:lpstr>
      <vt:lpstr>Relational Operators</vt:lpstr>
      <vt:lpstr>The Comparison Operator</vt:lpstr>
      <vt:lpstr>PowerPoint Presentation</vt:lpstr>
      <vt:lpstr>Logical Operators</vt:lpstr>
      <vt:lpstr>Truth Table for AND, OR, and NOT Operators</vt:lpstr>
      <vt:lpstr>Order of Operations</vt:lpstr>
      <vt:lpstr>Examples: Are the expressions true or false?</vt:lpstr>
      <vt:lpstr>The Conditional Operator</vt:lpstr>
      <vt:lpstr>The Conditional Operator: Examples</vt:lpstr>
      <vt:lpstr>The charAt() Function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54</cp:revision>
  <dcterms:created xsi:type="dcterms:W3CDTF">2012-09-01T17:35:17Z</dcterms:created>
  <dcterms:modified xsi:type="dcterms:W3CDTF">2013-01-25T22:51:14Z</dcterms:modified>
</cp:coreProperties>
</file>