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1" r:id="rId2"/>
    <p:sldId id="257" r:id="rId3"/>
    <p:sldId id="282" r:id="rId4"/>
    <p:sldId id="310" r:id="rId5"/>
    <p:sldId id="311" r:id="rId6"/>
    <p:sldId id="260" r:id="rId7"/>
    <p:sldId id="258" r:id="rId8"/>
    <p:sldId id="304" r:id="rId9"/>
    <p:sldId id="312" r:id="rId10"/>
    <p:sldId id="262" r:id="rId11"/>
    <p:sldId id="263" r:id="rId12"/>
    <p:sldId id="264" r:id="rId13"/>
    <p:sldId id="265" r:id="rId14"/>
    <p:sldId id="268" r:id="rId15"/>
    <p:sldId id="269" r:id="rId16"/>
    <p:sldId id="288" r:id="rId17"/>
    <p:sldId id="267" r:id="rId18"/>
    <p:sldId id="272" r:id="rId19"/>
    <p:sldId id="308" r:id="rId20"/>
    <p:sldId id="309" r:id="rId21"/>
    <p:sldId id="313" r:id="rId22"/>
    <p:sldId id="314" r:id="rId23"/>
    <p:sldId id="315" r:id="rId24"/>
    <p:sldId id="316" r:id="rId25"/>
    <p:sldId id="319" r:id="rId26"/>
    <p:sldId id="317" r:id="rId27"/>
    <p:sldId id="320" r:id="rId28"/>
    <p:sldId id="32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D22F8-8AAC-4B6B-90DF-11F6E5C205A7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05D1-5258-4DB4-B7D5-880DB47CF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3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3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6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7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9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9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5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8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2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7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7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352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Making Decisions: the Selection Structure</a:t>
            </a:r>
            <a:r>
              <a:rPr lang="en-US" sz="4000" smtClean="0">
                <a:solidFill>
                  <a:srgbClr val="0070C0"/>
                </a:solidFill>
                <a:latin typeface="Arial Rounded MT Bold" pitchFamily="34" charset="0"/>
              </a:rPr>
              <a:t/>
            </a:r>
            <a:br>
              <a:rPr lang="en-US" sz="4000" smtClean="0">
                <a:solidFill>
                  <a:srgbClr val="0070C0"/>
                </a:solidFill>
                <a:latin typeface="Arial Rounded MT Bold" pitchFamily="34" charset="0"/>
              </a:rPr>
            </a:br>
            <a:endParaRPr lang="en-US" sz="40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Chapter 3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3.3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The Dual-Alternative Structure: </a:t>
            </a:r>
            <a:r>
              <a:rPr lang="en-US" sz="4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if…else </a:t>
            </a:r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Statements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066800"/>
            <a:ext cx="4343400" cy="3619500"/>
          </a:xfrm>
        </p:spPr>
      </p:pic>
    </p:spTree>
    <p:extLst>
      <p:ext uri="{BB962C8B-B14F-4D97-AF65-F5344CB8AC3E}">
        <p14:creationId xmlns:p14="http://schemas.microsoft.com/office/powerpoint/2010/main" val="379519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/>
              <a:t>General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1257300" lvl="3" indent="0" hangingPunc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 (test condition)</a:t>
            </a:r>
          </a:p>
          <a:p>
            <a:pPr marL="1257300" lvl="3" indent="0" hangingPunc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257300" lvl="3" indent="0" hangingPunc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statement;</a:t>
            </a:r>
          </a:p>
          <a:p>
            <a:pPr marL="1257300" lvl="3" indent="0" hangingPunc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statement;</a:t>
            </a:r>
          </a:p>
          <a:p>
            <a:pPr marL="1257300" lvl="3" indent="0" hangingPunc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.</a:t>
            </a:r>
          </a:p>
          <a:p>
            <a:pPr marL="1257300" lvl="3" indent="0" hangingPunc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.</a:t>
            </a:r>
          </a:p>
          <a:p>
            <a:pPr marL="1257300" lvl="3" indent="0" hangingPunc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.</a:t>
            </a:r>
          </a:p>
          <a:p>
            <a:pPr marL="1257300" lvl="3" indent="0" hangingPunc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statement;</a:t>
            </a:r>
          </a:p>
          <a:p>
            <a:pPr marL="1257300" lvl="3" indent="0" hangingPunc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257300" lvl="3" indent="0" hangingPunc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1257300" lvl="3" indent="0" hangingPunc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257300" lvl="3" indent="0" hangingPunc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statement;</a:t>
            </a:r>
          </a:p>
          <a:p>
            <a:pPr marL="1257300" lvl="3" indent="0" hangingPunc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statement;</a:t>
            </a:r>
          </a:p>
          <a:p>
            <a:pPr marL="1257300" lvl="3" indent="0" hangingPunc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.</a:t>
            </a:r>
          </a:p>
          <a:p>
            <a:pPr marL="1257300" lvl="3" indent="0" hangingPunc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.</a:t>
            </a:r>
          </a:p>
          <a:p>
            <a:pPr marL="1257300" lvl="3" indent="0" hangingPunc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.</a:t>
            </a:r>
          </a:p>
          <a:p>
            <a:pPr marL="1257300" lvl="3" indent="0" hangingPunct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87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20762"/>
          </a:xfrm>
        </p:spPr>
        <p:txBody>
          <a:bodyPr>
            <a:normAutofit/>
          </a:bodyPr>
          <a:lstStyle/>
          <a:p>
            <a:r>
              <a:rPr lang="en-US" dirty="0" smtClean="0"/>
              <a:t>Example: Getting Extra Credit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4830763"/>
          </a:xfrm>
        </p:spPr>
        <p:txBody>
          <a:bodyPr>
            <a:normAutofit fontScale="62500" lnSpcReduction="20000"/>
          </a:bodyPr>
          <a:lstStyle/>
          <a:p>
            <a:pPr marL="0" indent="0" hangingPunct="0">
              <a:buNone/>
            </a:pP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1. function </a:t>
            </a:r>
            <a:r>
              <a:rPr lang="en-AU" sz="2800" dirty="0" err="1">
                <a:latin typeface="Courier New" pitchFamily="49" charset="0"/>
                <a:cs typeface="Courier New" pitchFamily="49" charset="0"/>
              </a:rPr>
              <a:t>getScore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 hangingPunct="0">
              <a:buNone/>
            </a:pP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2. {</a:t>
            </a:r>
            <a:r>
              <a:rPr lang="en-AU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2800" dirty="0">
                <a:latin typeface="Courier New" pitchFamily="49" charset="0"/>
                <a:cs typeface="Courier New" pitchFamily="49" charset="0"/>
              </a:rPr>
            </a:b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3.    </a:t>
            </a:r>
            <a:r>
              <a:rPr lang="en-AU" sz="2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basicScore</a:t>
            </a:r>
            <a:r>
              <a:rPr lang="en-AU" sz="2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2800" dirty="0" err="1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AU" sz="2800" dirty="0">
                <a:latin typeface="Courier New" pitchFamily="49" charset="0"/>
                <a:cs typeface="Courier New" pitchFamily="49" charset="0"/>
              </a:rPr>
              <a:t>(prompt("What was 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student's </a:t>
            </a:r>
            <a:r>
              <a:rPr lang="en-AU" sz="2800" dirty="0">
                <a:latin typeface="Courier New" pitchFamily="49" charset="0"/>
                <a:cs typeface="Courier New" pitchFamily="49" charset="0"/>
                <a:sym typeface="Wingdings 3"/>
              </a:rPr>
              <a:t> </a:t>
            </a:r>
            <a:endParaRPr lang="en-AU" sz="2800" dirty="0" smtClean="0">
              <a:latin typeface="Courier New" pitchFamily="49" charset="0"/>
              <a:cs typeface="Courier New" pitchFamily="49" charset="0"/>
              <a:sym typeface="Wingdings 3"/>
            </a:endParaRPr>
          </a:p>
          <a:p>
            <a:pPr marL="800100" lvl="2" indent="0" hangingPunct="0">
              <a:buNone/>
            </a:pPr>
            <a:r>
              <a:rPr lang="en-AU" sz="2900" dirty="0" smtClean="0">
                <a:latin typeface="Courier New" pitchFamily="49" charset="0"/>
                <a:cs typeface="Courier New" pitchFamily="49" charset="0"/>
              </a:rPr>
              <a:t>			score</a:t>
            </a:r>
            <a:r>
              <a:rPr lang="en-AU" sz="2900" dirty="0">
                <a:latin typeface="Courier New" pitchFamily="49" charset="0"/>
                <a:cs typeface="Courier New" pitchFamily="49" charset="0"/>
              </a:rPr>
              <a:t>?"," "));</a:t>
            </a:r>
            <a:endParaRPr lang="en-US" sz="29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4.    </a:t>
            </a:r>
            <a:r>
              <a:rPr lang="en-AU" sz="2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9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extraQuestion</a:t>
            </a:r>
            <a:r>
              <a:rPr lang="en-AU" sz="2800" dirty="0">
                <a:latin typeface="Courier New" pitchFamily="49" charset="0"/>
                <a:cs typeface="Courier New" pitchFamily="49" charset="0"/>
              </a:rPr>
              <a:t> = prompt("Did the student do Q. 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21</a:t>
            </a:r>
            <a:r>
              <a:rPr lang="en-AU" sz="2800" dirty="0">
                <a:latin typeface="Courier New" pitchFamily="49" charset="0"/>
                <a:cs typeface="Courier New" pitchFamily="49" charset="0"/>
                <a:sym typeface="Wingdings 3"/>
              </a:rPr>
              <a:t> 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			(y/n)?"," </a:t>
            </a:r>
            <a:r>
              <a:rPr lang="en-AU" sz="2800" dirty="0">
                <a:latin typeface="Courier New" pitchFamily="49" charset="0"/>
                <a:cs typeface="Courier New" pitchFamily="49" charset="0"/>
              </a:rPr>
              <a:t>");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5.    if </a:t>
            </a:r>
            <a:r>
              <a:rPr lang="en-AU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9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extraQuestion</a:t>
            </a:r>
            <a:r>
              <a:rPr lang="en-AU" sz="2800" dirty="0">
                <a:latin typeface="Courier New" pitchFamily="49" charset="0"/>
                <a:cs typeface="Courier New" pitchFamily="49" charset="0"/>
              </a:rPr>
              <a:t> == "yes")</a:t>
            </a:r>
            <a:br>
              <a:rPr lang="en-AU" sz="2800" dirty="0">
                <a:latin typeface="Courier New" pitchFamily="49" charset="0"/>
                <a:cs typeface="Courier New" pitchFamily="49" charset="0"/>
              </a:rPr>
            </a:b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6.	  </a:t>
            </a:r>
            <a:r>
              <a:rPr lang="en-AU" sz="2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9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points</a:t>
            </a:r>
            <a:r>
              <a:rPr lang="en-AU" sz="2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2800" dirty="0" err="1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AU" sz="2800" dirty="0">
                <a:latin typeface="Courier New" pitchFamily="49" charset="0"/>
                <a:cs typeface="Courier New" pitchFamily="49" charset="0"/>
              </a:rPr>
              <a:t>(prompt("How many points did</a:t>
            </a:r>
            <a:r>
              <a:rPr lang="en-AU" sz="2800" dirty="0">
                <a:latin typeface="Courier New" pitchFamily="49" charset="0"/>
                <a:cs typeface="Courier New" pitchFamily="49" charset="0"/>
                <a:sym typeface="Wingdings 3"/>
              </a:rPr>
              <a:t>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			the </a:t>
            </a:r>
            <a:r>
              <a:rPr lang="en-AU" sz="2800" dirty="0">
                <a:latin typeface="Courier New" pitchFamily="49" charset="0"/>
                <a:cs typeface="Courier New" pitchFamily="49" charset="0"/>
              </a:rPr>
              <a:t>student earn on Q. 21?"," "));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7.    else</a:t>
            </a:r>
            <a:r>
              <a:rPr lang="en-AU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2800" dirty="0">
                <a:latin typeface="Courier New" pitchFamily="49" charset="0"/>
                <a:cs typeface="Courier New" pitchFamily="49" charset="0"/>
              </a:rPr>
            </a:b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8.	  </a:t>
            </a:r>
            <a:r>
              <a:rPr lang="en-AU" sz="2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9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points</a:t>
            </a:r>
            <a:r>
              <a:rPr lang="en-AU" sz="2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2800" dirty="0" err="1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AU" sz="2800" dirty="0">
                <a:latin typeface="Courier New" pitchFamily="49" charset="0"/>
                <a:cs typeface="Courier New" pitchFamily="49" charset="0"/>
              </a:rPr>
              <a:t>(prompt("How many points did</a:t>
            </a:r>
            <a:r>
              <a:rPr lang="en-AU" sz="2800" dirty="0">
                <a:latin typeface="Courier New" pitchFamily="49" charset="0"/>
                <a:cs typeface="Courier New" pitchFamily="49" charset="0"/>
                <a:sym typeface="Wingdings 3"/>
              </a:rPr>
              <a:t>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			student </a:t>
            </a:r>
            <a:r>
              <a:rPr lang="en-AU" sz="2800" dirty="0">
                <a:latin typeface="Courier New" pitchFamily="49" charset="0"/>
                <a:cs typeface="Courier New" pitchFamily="49" charset="0"/>
              </a:rPr>
              <a:t>earn for 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study </a:t>
            </a:r>
            <a:r>
              <a:rPr lang="en-AU" sz="2800" dirty="0">
                <a:latin typeface="Courier New" pitchFamily="49" charset="0"/>
                <a:cs typeface="Courier New" pitchFamily="49" charset="0"/>
              </a:rPr>
              <a:t>guide?"," "));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9.    </a:t>
            </a:r>
            <a:r>
              <a:rPr lang="en-AU" sz="2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9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en-AU" sz="2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29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basicScore</a:t>
            </a:r>
            <a:r>
              <a:rPr lang="en-AU" sz="28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AU" sz="29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points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10.   </a:t>
            </a:r>
            <a:r>
              <a:rPr lang="en-AU" sz="28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2800" dirty="0">
                <a:latin typeface="Courier New" pitchFamily="49" charset="0"/>
                <a:cs typeface="Courier New" pitchFamily="49" charset="0"/>
              </a:rPr>
              <a:t>("&lt;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p&gt;Score</a:t>
            </a:r>
            <a:r>
              <a:rPr lang="en-AU" sz="2800" dirty="0">
                <a:latin typeface="Courier New" pitchFamily="49" charset="0"/>
                <a:cs typeface="Courier New" pitchFamily="49" charset="0"/>
              </a:rPr>
              <a:t>, with </a:t>
            </a:r>
            <a:r>
              <a:rPr lang="en-AU" sz="2800" dirty="0" err="1" smtClean="0">
                <a:latin typeface="Courier New" pitchFamily="49" charset="0"/>
                <a:cs typeface="Courier New" pitchFamily="49" charset="0"/>
              </a:rPr>
              <a:t>anyt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extra credit</a:t>
            </a:r>
            <a:r>
              <a:rPr lang="en-AU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  <a:sym typeface="Wingdings 3"/>
              </a:rPr>
              <a:t></a:t>
            </a:r>
          </a:p>
          <a:p>
            <a:pPr marL="0" indent="0" hangingPunct="0">
              <a:buNone/>
            </a:pP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AU" sz="2800" dirty="0">
                <a:latin typeface="Courier New" pitchFamily="49" charset="0"/>
                <a:cs typeface="Courier New" pitchFamily="49" charset="0"/>
              </a:rPr>
              <a:t> is " +</a:t>
            </a:r>
            <a:r>
              <a:rPr lang="en-AU" sz="2800" dirty="0">
                <a:latin typeface="Courier New" pitchFamily="49" charset="0"/>
                <a:cs typeface="Courier New" pitchFamily="49" charset="0"/>
                <a:sym typeface="Wingdings 3"/>
              </a:rPr>
              <a:t> </a:t>
            </a:r>
            <a:r>
              <a:rPr lang="en-AU" sz="29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dirty="0">
                <a:latin typeface="Courier New" pitchFamily="49" charset="0"/>
                <a:cs typeface="Courier New" pitchFamily="49" charset="0"/>
              </a:rPr>
              <a:t>+ "%.&lt;/p&gt;");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11. }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219201"/>
            <a:ext cx="4038600" cy="4038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Initial display: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Student</a:t>
            </a:r>
            <a:r>
              <a:rPr lang="en-US" dirty="0"/>
              <a:t>: 83%, 8 points for Q. 21: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3810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Student: 83%, no Q. 21 but has study guide: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Student: 83%, no Q.21, and no study guide: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2600"/>
            <a:ext cx="2295525" cy="15240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4300750"/>
            <a:ext cx="3343275" cy="79057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478775"/>
            <a:ext cx="3409950" cy="6858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338849"/>
            <a:ext cx="3228975" cy="7143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54864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if student answers Q. 21 and hands in the study guide? Will use a compound condition.</a:t>
            </a:r>
          </a:p>
        </p:txBody>
      </p:sp>
    </p:spTree>
    <p:extLst>
      <p:ext uri="{BB962C8B-B14F-4D97-AF65-F5344CB8AC3E}">
        <p14:creationId xmlns:p14="http://schemas.microsoft.com/office/powerpoint/2010/main" val="386884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>
                <a:solidFill>
                  <a:srgbClr val="0070C0"/>
                </a:solidFill>
                <a:latin typeface="Arial Rounded MT Bold" pitchFamily="34" charset="0"/>
              </a:rPr>
              <a:t>3</a:t>
            </a:r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.4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Nested Selection Structures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990600"/>
            <a:ext cx="4572000" cy="3810000"/>
          </a:xfrm>
        </p:spPr>
      </p:pic>
    </p:spTree>
    <p:extLst>
      <p:ext uri="{BB962C8B-B14F-4D97-AF65-F5344CB8AC3E}">
        <p14:creationId xmlns:p14="http://schemas.microsoft.com/office/powerpoint/2010/main" val="317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General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if (test condition1)</a:t>
            </a:r>
          </a:p>
          <a:p>
            <a:pPr marL="0" indent="0" hangingPunc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hangingPunc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(test condition2)</a:t>
            </a:r>
          </a:p>
          <a:p>
            <a:pPr marL="0" indent="0" hangingPunc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of statements to be executed if both condition1 and</a:t>
            </a:r>
          </a:p>
          <a:p>
            <a:pPr marL="0" indent="0" hangingPunc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condition2 are true;</a:t>
            </a:r>
          </a:p>
          <a:p>
            <a:pPr marL="0" indent="0" hangingPunc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else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of statements to be executed if condition1 is true</a:t>
            </a:r>
          </a:p>
          <a:p>
            <a:pPr marL="0" indent="0" hangingPunc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but condition2 is not true;</a:t>
            </a:r>
          </a:p>
          <a:p>
            <a:pPr marL="0" indent="0" hangingPunc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indent="0" hangingPunc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hangingPunc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block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of statements to be executed if condition1 is false;</a:t>
            </a:r>
          </a:p>
          <a:p>
            <a:pPr marL="0" indent="0" hangingPunc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17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3.5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Compound Conditions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371600"/>
            <a:ext cx="3886200" cy="3238500"/>
          </a:xfrm>
        </p:spPr>
      </p:pic>
    </p:spTree>
    <p:extLst>
      <p:ext uri="{BB962C8B-B14F-4D97-AF65-F5344CB8AC3E}">
        <p14:creationId xmlns:p14="http://schemas.microsoft.com/office/powerpoint/2010/main" val="20215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219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Logical Operators (revisited)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The result of an expression with logical operators is always either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800" dirty="0" smtClean="0"/>
              <a:t> or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sz="2800" dirty="0" smtClean="0"/>
              <a:t>The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2800" dirty="0" smtClean="0"/>
              <a:t>operator is written as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&amp;&amp;</a:t>
            </a:r>
          </a:p>
          <a:p>
            <a:pPr lvl="1"/>
            <a:r>
              <a:rPr lang="en-US" sz="2400" dirty="0" smtClean="0"/>
              <a:t>Always results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2400" dirty="0" smtClean="0"/>
              <a:t> unless both sides of the expression are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sz="2800" dirty="0"/>
              <a:t>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2800" dirty="0"/>
              <a:t> operators is written as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/>
            <a:r>
              <a:rPr lang="en-US" sz="2400" dirty="0"/>
              <a:t>Always results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400" dirty="0"/>
              <a:t> unless both sides of the expression are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sz="2800" dirty="0"/>
              <a:t>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2800" dirty="0" smtClean="0"/>
              <a:t> operator </a:t>
            </a:r>
            <a:r>
              <a:rPr lang="en-US" sz="2800" dirty="0"/>
              <a:t>is written as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 lvl="1"/>
            <a:r>
              <a:rPr lang="en-US" sz="2400" dirty="0" smtClean="0"/>
              <a:t>It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400" dirty="0" smtClean="0"/>
              <a:t> if the expression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2400" dirty="0" smtClean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2400" dirty="0" smtClean="0"/>
              <a:t> if the expression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7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Syntax for Writing Compound Conditions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if (condition 1 &amp;&amp; condition 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Must </a:t>
            </a:r>
            <a:r>
              <a:rPr lang="en-US" sz="2000" dirty="0"/>
              <a:t>write a complete condition each </a:t>
            </a:r>
            <a:r>
              <a:rPr lang="en-US" sz="2000" dirty="0" smtClean="0"/>
              <a:t>time. </a:t>
            </a:r>
            <a:r>
              <a:rPr lang="en-AU" sz="2000" dirty="0"/>
              <a:t>The entire compound condition must be enclosed within the parentheses and, for each condition, the whole condition, including the variable, the relational operator, and the test, must be included.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Would not work:	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&gt; 5 &amp;&amp; &lt; 12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/>
              <a:t>	Would not work: 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&gt; 5) &amp;&amp; (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 12)</a:t>
            </a:r>
          </a:p>
          <a:p>
            <a:pPr marL="0" indent="0">
              <a:buNone/>
            </a:pPr>
            <a:r>
              <a:rPr lang="en-US" sz="2000" dirty="0" smtClean="0"/>
              <a:t>	Correct syntax: 	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 &gt; 5 &amp;&amp; </a:t>
            </a: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 &lt; 12)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84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Using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4000" dirty="0" smtClean="0"/>
              <a:t> </a:t>
            </a:r>
            <a:r>
              <a:rPr lang="en-US" sz="4000" dirty="0" err="1" smtClean="0"/>
              <a:t>and</a:t>
            </a:r>
            <a:r>
              <a:rPr lang="en-US" sz="4000" dirty="0" smtClean="0"/>
              <a:t>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OR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hangingPunct="0">
              <a:buNone/>
            </a:pPr>
            <a:r>
              <a:rPr lang="en-AU" sz="2400" dirty="0"/>
              <a:t>Most of the </a:t>
            </a:r>
            <a:r>
              <a:rPr lang="en-AU" sz="2400" dirty="0" smtClean="0"/>
              <a:t>time </a:t>
            </a:r>
            <a:r>
              <a:rPr lang="en-AU" sz="2400" dirty="0"/>
              <a:t>either operator, so long as the conditions are written carefully, can work in a given situation. </a:t>
            </a:r>
            <a:endParaRPr lang="en-AU" sz="2400" dirty="0" smtClean="0"/>
          </a:p>
          <a:p>
            <a:pPr marL="0" indent="0" hangingPunct="0">
              <a:buNone/>
            </a:pPr>
            <a:r>
              <a:rPr lang="en-AU" sz="2400" dirty="0" smtClean="0"/>
              <a:t>Example: to allow only the integers </a:t>
            </a:r>
            <a:r>
              <a:rPr lang="en-AU" sz="2400" dirty="0"/>
              <a:t>6, 7, 8, and </a:t>
            </a:r>
            <a:r>
              <a:rPr lang="en-AU" sz="2400" dirty="0" smtClean="0"/>
              <a:t>9 to be true:</a:t>
            </a:r>
          </a:p>
          <a:p>
            <a:pPr marL="0" indent="0" hangingPunct="0">
              <a:buNone/>
            </a:pPr>
            <a:r>
              <a:rPr lang="en-AU" sz="2400" dirty="0" smtClean="0"/>
              <a:t>Use the 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AU" sz="2400" dirty="0" smtClean="0"/>
              <a:t> </a:t>
            </a:r>
            <a:r>
              <a:rPr lang="en-AU" sz="2400" dirty="0"/>
              <a:t>operator to specify that any integer greater than 5 and less than 10 is acceptable. </a:t>
            </a:r>
            <a:endParaRPr lang="en-AU" sz="2400" dirty="0" smtClean="0"/>
          </a:p>
          <a:p>
            <a:pPr marL="0" indent="0" hangingPunct="0">
              <a:buNone/>
            </a:pPr>
            <a:r>
              <a:rPr lang="en-AU" sz="2400" dirty="0"/>
              <a:t>	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 &gt; 5 &amp;&amp; </a:t>
            </a:r>
            <a:r>
              <a:rPr lang="en-AU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 &lt; 10)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2400" dirty="0"/>
              <a:t>This </a:t>
            </a:r>
            <a:r>
              <a:rPr lang="en-AU" sz="2400" dirty="0" smtClean="0"/>
              <a:t>is true </a:t>
            </a:r>
            <a:r>
              <a:rPr lang="en-AU" sz="2400" dirty="0"/>
              <a:t>if </a:t>
            </a:r>
            <a:r>
              <a:rPr lang="en-AU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AU" sz="2400" dirty="0"/>
              <a:t> </a:t>
            </a:r>
            <a:r>
              <a:rPr lang="en-AU" sz="2400" dirty="0" smtClean="0"/>
              <a:t>is 6</a:t>
            </a:r>
            <a:r>
              <a:rPr lang="en-AU" sz="2400" dirty="0"/>
              <a:t>, 7, 8, or 9. </a:t>
            </a:r>
            <a:endParaRPr lang="en-AU" sz="2400" dirty="0" smtClean="0"/>
          </a:p>
          <a:p>
            <a:pPr marL="0" indent="0" hangingPunct="0">
              <a:buNone/>
            </a:pPr>
            <a:r>
              <a:rPr lang="en-AU" sz="2400" dirty="0" smtClean="0"/>
              <a:t>Use the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OR</a:t>
            </a:r>
            <a:r>
              <a:rPr lang="en-AU" sz="2400" dirty="0" smtClean="0"/>
              <a:t> operator to specify that </a:t>
            </a:r>
            <a:r>
              <a:rPr lang="en-AU" sz="2400" dirty="0"/>
              <a:t>any integer less than or equal to 5 or greater than or equal to 10 is</a:t>
            </a:r>
            <a:r>
              <a:rPr lang="en-US" sz="2400" dirty="0"/>
              <a:t> </a:t>
            </a:r>
            <a:r>
              <a:rPr lang="en-AU" sz="2400" dirty="0" smtClean="0"/>
              <a:t>false</a:t>
            </a:r>
            <a:r>
              <a:rPr lang="en-AU" sz="2400" dirty="0"/>
              <a:t>. </a:t>
            </a:r>
            <a:r>
              <a:rPr lang="en-AU" sz="2400" dirty="0" smtClean="0"/>
              <a:t>Then use the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AU" sz="2400" dirty="0" smtClean="0"/>
              <a:t> operator to make it true when </a:t>
            </a:r>
            <a:r>
              <a:rPr lang="en-AU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AU" sz="2400" dirty="0" smtClean="0"/>
              <a:t> is 6, 7, 8, or 9.</a:t>
            </a:r>
            <a:endParaRPr lang="en-US" sz="2400" dirty="0"/>
          </a:p>
          <a:p>
            <a:pPr marL="0" indent="0" hangingPunct="0">
              <a:buNone/>
            </a:pPr>
            <a:r>
              <a:rPr lang="en-AU" sz="2400" dirty="0" smtClean="0"/>
              <a:t>	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!(</a:t>
            </a:r>
            <a:r>
              <a:rPr lang="en-AU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 &lt;= 5 || </a:t>
            </a:r>
            <a:r>
              <a:rPr lang="en-AU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 &gt;= 10)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US" sz="2400" dirty="0" smtClean="0"/>
              <a:t>Both produce </a:t>
            </a:r>
            <a:r>
              <a:rPr lang="en-US" sz="2400" dirty="0"/>
              <a:t>the same result. 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55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76400"/>
            <a:ext cx="3749040" cy="31242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3.1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What if? Types of Selection Structures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2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Calculating overtime pay with the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800" dirty="0" smtClean="0"/>
              <a:t> operator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1.function 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paycheck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2.{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3.    	</a:t>
            </a:r>
            <a:r>
              <a:rPr lang="en-A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rate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(prompt("What is the employee's pay</a:t>
            </a:r>
            <a:r>
              <a:rPr lang="en-AU" sz="1600" dirty="0">
                <a:latin typeface="Courier New" pitchFamily="49" charset="0"/>
                <a:cs typeface="Courier New" pitchFamily="49" charset="0"/>
                <a:sym typeface="Wingdings 3"/>
              </a:rPr>
              <a:t>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				rate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?"," "));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4.	</a:t>
            </a:r>
            <a:r>
              <a:rPr lang="en-A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hours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(prompt("How many hours did the</a:t>
            </a:r>
            <a:r>
              <a:rPr lang="en-AU" sz="1600" dirty="0">
                <a:latin typeface="Courier New" pitchFamily="49" charset="0"/>
                <a:cs typeface="Courier New" pitchFamily="49" charset="0"/>
                <a:sym typeface="Wingdings 3"/>
              </a:rPr>
              <a:t>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				employee 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work this week?"," "));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5.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hours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&gt; 40 &amp;&amp;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rate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&lt; 20)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6.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	{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7.	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overtime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rate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* 1.5 * (</a:t>
            </a:r>
            <a:r>
              <a:rPr lang="en-AU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hours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- 40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8.	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regular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rate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* 40;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9.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pay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overtime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regular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10.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	}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11.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	else 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12.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pay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rate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hours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13.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("&lt;p&gt;Your 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paycheck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this week will be $ " +</a:t>
            </a:r>
            <a:r>
              <a:rPr lang="en-AU" sz="1600" dirty="0">
                <a:latin typeface="Courier New" pitchFamily="49" charset="0"/>
                <a:cs typeface="Courier New" pitchFamily="49" charset="0"/>
                <a:sym typeface="Wingdings 3"/>
              </a:rPr>
              <a:t>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600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pay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+ ".&lt;/p&gt;");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14.}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6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Calculating overtime pay with the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2800" dirty="0" smtClean="0"/>
              <a:t> operator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1.function 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paycheck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2.{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3.	</a:t>
            </a:r>
            <a:r>
              <a:rPr lang="en-A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rate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(prompt("What is the employee's pay</a:t>
            </a:r>
            <a:r>
              <a:rPr lang="en-AU" sz="1600" dirty="0">
                <a:latin typeface="Courier New" pitchFamily="49" charset="0"/>
                <a:cs typeface="Courier New" pitchFamily="49" charset="0"/>
                <a:sym typeface="Wingdings 3"/>
              </a:rPr>
              <a:t>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				rate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?"," "));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4.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hours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(prompt("How many hours did the</a:t>
            </a:r>
            <a:r>
              <a:rPr lang="en-AU" sz="1600" dirty="0">
                <a:latin typeface="Courier New" pitchFamily="49" charset="0"/>
                <a:cs typeface="Courier New" pitchFamily="49" charset="0"/>
                <a:sym typeface="Wingdings 3"/>
              </a:rPr>
              <a:t>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				employee 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work this week?"," "));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5.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hours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&lt;= 40 ||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rate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&gt;= 20)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6.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pay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rate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hours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7.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	else 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8.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	{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9.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overtime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rate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* 1.5 * (</a:t>
            </a:r>
            <a:r>
              <a:rPr lang="en-AU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hours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- 40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10.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regular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rate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* 40;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11.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pay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overtime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regular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12.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13.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("&lt;p&gt;Your 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paycheck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this week will be $ " +</a:t>
            </a:r>
            <a:r>
              <a:rPr lang="en-AU" sz="1600" dirty="0">
                <a:latin typeface="Courier New" pitchFamily="49" charset="0"/>
                <a:cs typeface="Courier New" pitchFamily="49" charset="0"/>
                <a:sym typeface="Wingdings 3"/>
              </a:rPr>
              <a:t>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600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pay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+ ".&lt;/p&gt;");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14.}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3.6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Multiple-Alternative Selection Structures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914400"/>
            <a:ext cx="4023360" cy="3352800"/>
          </a:xfrm>
        </p:spPr>
      </p:pic>
    </p:spTree>
    <p:extLst>
      <p:ext uri="{BB962C8B-B14F-4D97-AF65-F5344CB8AC3E}">
        <p14:creationId xmlns:p14="http://schemas.microsoft.com/office/powerpoint/2010/main" val="187011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General Form: </a:t>
            </a:r>
            <a:br>
              <a:rPr lang="en-US" dirty="0" smtClean="0"/>
            </a:br>
            <a:r>
              <a:rPr lang="en-AU" dirty="0"/>
              <a:t>The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 if...else if... </a:t>
            </a:r>
            <a:r>
              <a:rPr lang="en-AU" dirty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endParaRPr lang="en-AU" sz="2200" dirty="0"/>
          </a:p>
          <a:p>
            <a:pPr marL="400050" lvl="1" indent="0" hangingPunct="0"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(test condition 1)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00050" lvl="1" indent="0" hangingPunct="0">
              <a:buNone/>
            </a:pPr>
            <a:r>
              <a:rPr lang="en-AU" sz="20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statements 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to be executed;</a:t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>
                <a:latin typeface="Courier New" pitchFamily="49" charset="0"/>
                <a:cs typeface="Courier New" pitchFamily="49" charset="0"/>
              </a:rPr>
              <a:t>else if (test condition 2)</a:t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statements 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to be executed;</a:t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>
                <a:latin typeface="Courier New" pitchFamily="49" charset="0"/>
                <a:cs typeface="Courier New" pitchFamily="49" charset="0"/>
              </a:rPr>
              <a:t>else</a:t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statements 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to be executed if neither 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condition</a:t>
            </a:r>
          </a:p>
          <a:p>
            <a:pPr marL="400050" lvl="1" indent="0" hangingPunct="0"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	1 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nor 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condition 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2 are true;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00050" lvl="1" indent="0" hangingPunct="0">
              <a:buNone/>
            </a:pPr>
            <a:r>
              <a:rPr lang="en-AU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83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A Rating System Using </a:t>
            </a:r>
            <a:br>
              <a:rPr lang="en-US" dirty="0" smtClean="0"/>
            </a:br>
            <a:r>
              <a:rPr lang="en-US" dirty="0" smtClean="0"/>
              <a:t>t</a:t>
            </a:r>
            <a:r>
              <a:rPr lang="en-AU" dirty="0" smtClean="0"/>
              <a:t>he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if...else if... </a:t>
            </a:r>
            <a:r>
              <a:rPr lang="en-AU" dirty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1.  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rateIt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2.  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3.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rate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(prompt("Rate the site from 1 to 10,</a:t>
            </a:r>
            <a:r>
              <a:rPr lang="en-AU" sz="1600" dirty="0">
                <a:latin typeface="Courier New" pitchFamily="49" charset="0"/>
                <a:cs typeface="Courier New" pitchFamily="49" charset="0"/>
                <a:sym typeface="Wingdings 3"/>
              </a:rPr>
              <a:t>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			with 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10 as the best"," "));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4.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grade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= " "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5.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rate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== 10)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6.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grade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= "A";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7.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else 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rate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&gt;= 7 &amp;&amp;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rate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&lt;= 9)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8.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grade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= "B";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9.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	else 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rate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&gt;= 4 &amp;&amp;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rate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&lt; 7)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10.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grade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= "C";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11.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	else 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12.	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grade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= "D";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13.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6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("&lt;p&gt;You gave the site a rating of " +</a:t>
            </a:r>
            <a:r>
              <a:rPr lang="en-AU" sz="1600" dirty="0">
                <a:latin typeface="Courier New" pitchFamily="49" charset="0"/>
                <a:cs typeface="Courier New" pitchFamily="49" charset="0"/>
                <a:sym typeface="Wingdings 3"/>
              </a:rPr>
              <a:t>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6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grade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+ ".&lt;/p&gt;");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14.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3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General Form: </a:t>
            </a:r>
            <a:br>
              <a:rPr lang="en-US" dirty="0" smtClean="0"/>
            </a:br>
            <a:r>
              <a:rPr lang="en-AU" dirty="0"/>
              <a:t>The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switch </a:t>
            </a:r>
            <a:r>
              <a:rPr lang="en-AU" dirty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switch(test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expression)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case 1: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i="1" dirty="0">
                <a:latin typeface="Courier New" pitchFamily="49" charset="0"/>
                <a:cs typeface="Courier New" pitchFamily="49" charset="0"/>
              </a:rPr>
              <a:t>  	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execute code block 1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  	break;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case 2: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i="1" dirty="0">
                <a:latin typeface="Courier New" pitchFamily="49" charset="0"/>
                <a:cs typeface="Courier New" pitchFamily="49" charset="0"/>
              </a:rPr>
              <a:t>  	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execute code block 2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  	break;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	.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...all other cases and code to be executed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.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case n: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i="1" dirty="0">
                <a:latin typeface="Courier New" pitchFamily="49" charset="0"/>
                <a:cs typeface="Courier New" pitchFamily="49" charset="0"/>
              </a:rPr>
              <a:t>  	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execute code block n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break;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default: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code to be executed is nothing matches the test condition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657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868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Example: A Rating System Using t</a:t>
            </a:r>
            <a:r>
              <a:rPr lang="en-AU" sz="2800" dirty="0" smtClean="0"/>
              <a:t>he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switch </a:t>
            </a:r>
            <a:r>
              <a:rPr lang="en-AU" sz="2800" dirty="0"/>
              <a:t>Structure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AU" sz="12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.  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AU" sz="1200" dirty="0" err="1">
                <a:latin typeface="Courier New" pitchFamily="49" charset="0"/>
                <a:cs typeface="Courier New" pitchFamily="49" charset="0"/>
              </a:rPr>
              <a:t>rateIt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2.  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3.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AU" sz="12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rate</a:t>
            </a:r>
            <a:r>
              <a:rPr lang="en-A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AU" sz="1200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(prompt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("Rate the site from 1 to 10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AU" sz="1200" dirty="0">
                <a:latin typeface="Courier New" pitchFamily="49" charset="0"/>
                <a:cs typeface="Courier New" pitchFamily="49" charset="0"/>
                <a:sym typeface="Wingdings 3"/>
              </a:rPr>
              <a:t> 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10 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as the best"," "));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4.     </a:t>
            </a:r>
            <a:r>
              <a:rPr lang="en-AU" sz="12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grade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 = " 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“;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5.     switch 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rate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6.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    {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7.     case 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10:</a:t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8.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grade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 = "A";</a:t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9.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2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("&lt;p&gt;You gave the site a rating of 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"+ </a:t>
            </a:r>
            <a:r>
              <a:rPr lang="en-AU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grade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 + ".&lt;/p&gt;");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10.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11.    case 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9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:  case 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8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:   case 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7:</a:t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12.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grade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= "B";</a:t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13.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2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("&lt;p&gt;You gave the site a rating of 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"+ </a:t>
            </a:r>
            <a:r>
              <a:rPr lang="en-AU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grade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 + ".&lt;/p&gt;");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14.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15.    case 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:   case 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:  case 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4:</a:t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16.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grade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= "C";</a:t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17.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2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("&lt;p&gt;You gave the site a rating 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of</a:t>
            </a:r>
            <a:r>
              <a:rPr lang="en-AU" sz="1200" dirty="0">
                <a:latin typeface="Courier New" pitchFamily="49" charset="0"/>
                <a:cs typeface="Courier New" pitchFamily="49" charset="0"/>
                <a:sym typeface="Wingdings 3"/>
              </a:rPr>
              <a:t> 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AU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grade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 + ".&lt;/p&gt;");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18.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19.    case 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:  case 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:  case 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1:</a:t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20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.	</a:t>
            </a:r>
            <a:r>
              <a:rPr lang="en-AU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grade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= "D";</a:t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21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.	</a:t>
            </a:r>
            <a:r>
              <a:rPr lang="en-AU" sz="12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("&lt;p&gt;You gave the site a rating of 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“ + </a:t>
            </a:r>
            <a:r>
              <a:rPr lang="en-AU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grade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 + ".&lt;/p&gt;");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22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.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200" dirty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23.    default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200" dirty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24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.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("&lt;p&gt;Invalid entry&lt;/p&gt;");</a:t>
            </a:r>
            <a:br>
              <a:rPr lang="en-US" sz="1200" dirty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25.    }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dirty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26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. }</a:t>
            </a:r>
            <a:br>
              <a:rPr lang="en-US" sz="1200" dirty="0">
                <a:latin typeface="Courier New" pitchFamily="49" charset="0"/>
                <a:cs typeface="Courier New" pitchFamily="49" charset="0"/>
              </a:rPr>
            </a:b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17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Notes re: t</a:t>
            </a:r>
            <a:r>
              <a:rPr lang="en-AU" sz="4000" dirty="0" smtClean="0"/>
              <a:t>he</a:t>
            </a:r>
            <a:r>
              <a:rPr lang="en-AU" sz="4000" dirty="0" smtClean="0">
                <a:latin typeface="Courier New" pitchFamily="49" charset="0"/>
                <a:cs typeface="Courier New" pitchFamily="49" charset="0"/>
              </a:rPr>
              <a:t> switch </a:t>
            </a:r>
            <a:r>
              <a:rPr lang="en-AU" sz="4000" dirty="0"/>
              <a:t>Structure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AU" sz="2200" dirty="0" smtClean="0"/>
              <a:t>Without the </a:t>
            </a:r>
            <a:r>
              <a:rPr lang="en-AU" sz="2200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AU" sz="2200" dirty="0" smtClean="0"/>
              <a:t> statement, all following </a:t>
            </a:r>
            <a:r>
              <a:rPr lang="en-AU" sz="2200" dirty="0">
                <a:latin typeface="Courier New" pitchFamily="49" charset="0"/>
                <a:cs typeface="Courier New" pitchFamily="49" charset="0"/>
              </a:rPr>
              <a:t>cases</a:t>
            </a:r>
            <a:r>
              <a:rPr lang="en-AU" sz="2200" dirty="0" smtClean="0"/>
              <a:t> will execute!</a:t>
            </a:r>
          </a:p>
          <a:p>
            <a:pPr marL="0" indent="0" hangingPunct="0"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1.  function </a:t>
            </a:r>
            <a:r>
              <a:rPr lang="en-AU" sz="1600" dirty="0" err="1" smtClean="0">
                <a:latin typeface="Courier New" pitchFamily="49" charset="0"/>
                <a:cs typeface="Courier New" pitchFamily="49" charset="0"/>
              </a:rPr>
              <a:t>colorIt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>
                <a:latin typeface="Courier New" pitchFamily="49" charset="0"/>
                <a:cs typeface="Courier New" pitchFamily="49" charset="0"/>
              </a:rPr>
              <a:t>2.  {</a:t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3.	</a:t>
            </a:r>
            <a:r>
              <a:rPr lang="en-A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A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AU" sz="1600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(prompt(“Enter 1 for red, 2 for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  <a:sym typeface="Wingdings 3"/>
              </a:rPr>
              <a:t></a:t>
            </a:r>
          </a:p>
          <a:p>
            <a:pPr marL="0" indent="0" hangingPunct="0"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                             blue, 3 for yellow"," "));</a:t>
            </a:r>
          </a:p>
          <a:p>
            <a:pPr marL="0" indent="0" hangingPunct="0"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4.	switch (</a:t>
            </a:r>
            <a:r>
              <a:rPr lang="en-AU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5.	{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6.	case 1: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7.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6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("&lt;p&gt;You 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like red.&lt;/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p&gt;");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8.	case 2: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9.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6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("&lt;p&gt;You 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like blue.&lt;/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p&gt;");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10.	case 3: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1600" dirty="0">
                <a:latin typeface="Courier New" pitchFamily="49" charset="0"/>
                <a:cs typeface="Courier New" pitchFamily="49" charset="0"/>
              </a:rPr>
            </a:b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11.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6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("&lt;p&gt;You 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like yellow.&lt;/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p&gt;");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12.	default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("&lt;p&gt;Invalid entry&lt;/p&gt;");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14.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15.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47747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AU" dirty="0" smtClean="0"/>
              <a:t>Entering a 1 will result in:</a:t>
            </a:r>
          </a:p>
          <a:p>
            <a:pPr marL="0" indent="0" hangingPunct="0"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You like red.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You like blue.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You like yellow.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Invalid entry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dirty="0"/>
              <a:t>Entering a </a:t>
            </a:r>
            <a:r>
              <a:rPr lang="en-AU" dirty="0"/>
              <a:t>2 </a:t>
            </a:r>
            <a:r>
              <a:rPr lang="en-AU" dirty="0"/>
              <a:t>will result in:</a:t>
            </a:r>
          </a:p>
          <a:p>
            <a:pPr marL="0" indent="0" hangingPunct="0"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You 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like blue.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800" dirty="0">
                <a:latin typeface="Courier New" pitchFamily="49" charset="0"/>
                <a:cs typeface="Courier New" pitchFamily="49" charset="0"/>
              </a:rPr>
              <a:t>You like yellow.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Invalid entry</a:t>
            </a:r>
          </a:p>
          <a:p>
            <a:pPr marL="0" indent="0" hangingPunc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endParaRPr lang="en-AU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hangingPunct="0">
              <a:buNone/>
            </a:pPr>
            <a:r>
              <a:rPr lang="en-AU" dirty="0"/>
              <a:t>Entering a 3 will result in:</a:t>
            </a:r>
          </a:p>
          <a:p>
            <a:pPr marL="0" indent="0" hangingPunct="0">
              <a:buNone/>
            </a:pPr>
            <a:r>
              <a:rPr lang="en-AU" sz="1800" dirty="0">
                <a:latin typeface="Courier New" pitchFamily="49" charset="0"/>
                <a:cs typeface="Courier New" pitchFamily="49" charset="0"/>
              </a:rPr>
              <a:t>You like yellow.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Invalid entry</a:t>
            </a:r>
            <a:endParaRPr lang="en-AU" sz="1800" dirty="0"/>
          </a:p>
          <a:p>
            <a:pPr marL="0" indent="0" hangingPunct="0">
              <a:buNone/>
            </a:pPr>
            <a:endParaRPr lang="en-AU" sz="1800" dirty="0"/>
          </a:p>
          <a:p>
            <a:pPr marL="0" indent="0" hangingPunct="0">
              <a:buNone/>
            </a:pPr>
            <a:r>
              <a:rPr lang="en-AU" dirty="0"/>
              <a:t>Entering anything else will result in:</a:t>
            </a:r>
          </a:p>
          <a:p>
            <a:pPr marL="0" indent="0" hangingPunc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Invalid entry</a:t>
            </a:r>
            <a:endParaRPr lang="en-AU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8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Single-alternative structures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Contains a single block of statements</a:t>
            </a:r>
            <a:endParaRPr lang="en-US" sz="1600" dirty="0" smtClean="0"/>
          </a:p>
          <a:p>
            <a:r>
              <a:rPr lang="en-US" sz="2800" dirty="0" smtClean="0"/>
              <a:t>If true, statements are executed</a:t>
            </a:r>
          </a:p>
          <a:p>
            <a:r>
              <a:rPr lang="en-US" sz="2800" dirty="0" smtClean="0"/>
              <a:t>If not true, statements are skipped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752600"/>
            <a:ext cx="32956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Dual-alternative structures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Contains two blocks of statements</a:t>
            </a:r>
            <a:endParaRPr lang="en-US" sz="1600" dirty="0" smtClean="0"/>
          </a:p>
          <a:p>
            <a:r>
              <a:rPr lang="en-US" sz="2800" dirty="0" smtClean="0"/>
              <a:t>If true, first block of statements is executed</a:t>
            </a:r>
          </a:p>
          <a:p>
            <a:r>
              <a:rPr lang="en-US" sz="2800" dirty="0" smtClean="0"/>
              <a:t>If not true, second block of statements is executed</a:t>
            </a:r>
            <a:endParaRPr lang="en-US" sz="2800" dirty="0"/>
          </a:p>
        </p:txBody>
      </p:sp>
      <p:pic>
        <p:nvPicPr>
          <p:cNvPr id="8" name="Content Placeholder 7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75" y="1986756"/>
            <a:ext cx="33718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4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Multiple-alternative structures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Contains more than two blocks of statements</a:t>
            </a:r>
          </a:p>
          <a:p>
            <a:r>
              <a:rPr lang="en-US" sz="2400" dirty="0" smtClean="0"/>
              <a:t>If true, first block of statements is executed</a:t>
            </a:r>
          </a:p>
          <a:p>
            <a:r>
              <a:rPr lang="en-US" sz="2400" dirty="0" smtClean="0"/>
              <a:t>If not true, second condition is checked </a:t>
            </a:r>
          </a:p>
          <a:p>
            <a:r>
              <a:rPr lang="en-US" sz="2400" dirty="0" smtClean="0"/>
              <a:t>If true, that block of statements is executed</a:t>
            </a:r>
          </a:p>
          <a:p>
            <a:r>
              <a:rPr lang="en-US" sz="2400" dirty="0" smtClean="0"/>
              <a:t>If not true, another condition is checked</a:t>
            </a:r>
          </a:p>
          <a:p>
            <a:r>
              <a:rPr lang="en-US" sz="2400" dirty="0" smtClean="0"/>
              <a:t>And so on…</a:t>
            </a:r>
            <a:endParaRPr lang="en-US" sz="2400" dirty="0"/>
          </a:p>
        </p:txBody>
      </p:sp>
      <p:pic>
        <p:nvPicPr>
          <p:cNvPr id="9" name="Content Placeholder 8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20775"/>
            <a:ext cx="4038600" cy="388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2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3.2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The Single Alternative Structure: The </a:t>
            </a:r>
            <a:r>
              <a:rPr lang="en-US" sz="4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 statement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3810000" cy="3175000"/>
          </a:xfrm>
        </p:spPr>
      </p:pic>
    </p:spTree>
    <p:extLst>
      <p:ext uri="{BB962C8B-B14F-4D97-AF65-F5344CB8AC3E}">
        <p14:creationId xmlns:p14="http://schemas.microsoft.com/office/powerpoint/2010/main" val="35867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0" hangingPunc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if (test condition)</a:t>
            </a:r>
          </a:p>
          <a:p>
            <a:pPr marL="400050" lvl="1" indent="0" hangingPunc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 hangingPunc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statement;</a:t>
            </a:r>
          </a:p>
          <a:p>
            <a:pPr marL="400050" lvl="1" indent="0" hangingPunc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statement;</a:t>
            </a:r>
          </a:p>
          <a:p>
            <a:pPr marL="400050" lvl="1" indent="0" hangingPunc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.</a:t>
            </a:r>
          </a:p>
          <a:p>
            <a:pPr marL="400050" lvl="1" indent="0" hangingPunc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.</a:t>
            </a:r>
          </a:p>
          <a:p>
            <a:pPr marL="400050" lvl="1" indent="0" hangingPunc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.</a:t>
            </a:r>
          </a:p>
          <a:p>
            <a:pPr marL="400050" lvl="1" indent="0" hangingPunc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statement;</a:t>
            </a:r>
          </a:p>
          <a:p>
            <a:pPr marL="400050" lvl="1" indent="0" hangingPunc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036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Is it snowing?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AU" sz="16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getTemp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= prompt("What's the temperature 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today</a:t>
            </a:r>
            <a:r>
              <a:rPr lang="en-AU" sz="1600" dirty="0" err="1" smtClean="0">
                <a:latin typeface="Courier New" pitchFamily="49" charset="0"/>
                <a:cs typeface="Courier New" pitchFamily="49" charset="0"/>
              </a:rPr>
              <a:t>?","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degrees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F");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&lt; 32)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600" dirty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("&lt;p&gt;It may snow today!&lt;/p&gt;");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Will display only if temperature &lt; 32</a:t>
            </a:r>
            <a:r>
              <a:rPr lang="en-US" sz="2800" baseline="30000" dirty="0" smtClean="0"/>
              <a:t>0</a:t>
            </a:r>
          </a:p>
          <a:p>
            <a:r>
              <a:rPr lang="en-US" sz="2800" dirty="0"/>
              <a:t>Note: will </a:t>
            </a:r>
            <a:r>
              <a:rPr lang="en-US" sz="2800" dirty="0" smtClean="0"/>
              <a:t>not display if temperature = 32</a:t>
            </a:r>
          </a:p>
          <a:p>
            <a:r>
              <a:rPr lang="en-US" sz="2800" dirty="0" smtClean="0"/>
              <a:t>Curly brackets { } are optional when there is only one statement in the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800" dirty="0" smtClean="0"/>
              <a:t> block </a:t>
            </a:r>
            <a:endParaRPr 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263698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Is it snowing?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AU" sz="16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getTemp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= prompt("What's the temperature 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today</a:t>
            </a:r>
            <a:r>
              <a:rPr lang="en-AU" sz="1600" dirty="0" err="1" smtClean="0">
                <a:latin typeface="Courier New" pitchFamily="49" charset="0"/>
                <a:cs typeface="Courier New" pitchFamily="49" charset="0"/>
              </a:rPr>
              <a:t>?","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degrees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F");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 &lt; 32)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600" dirty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("&lt;p&gt;It may snow today!&lt;/p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&gt;");</a:t>
            </a:r>
          </a:p>
          <a:p>
            <a:pPr marL="0" indent="0" hangingPunct="0">
              <a:buNone/>
            </a:pPr>
            <a:r>
              <a:rPr lang="en-AU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6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("&lt;p&gt;"Be sure to wear your 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boots</a:t>
            </a:r>
            <a:r>
              <a:rPr lang="en-AU" sz="1600" dirty="0">
                <a:latin typeface="Courier New" pitchFamily="49" charset="0"/>
                <a:cs typeface="Courier New" pitchFamily="49" charset="0"/>
                <a:sym typeface="Wingdings 3"/>
              </a:rPr>
              <a:t> 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  <a:sym typeface="Wingdings 3"/>
              </a:rPr>
              <a:t></a:t>
            </a:r>
          </a:p>
          <a:p>
            <a:pPr marL="0" indent="0" hangingPunct="0">
              <a:buNone/>
            </a:pPr>
            <a:r>
              <a:rPr lang="en-AU" sz="1600" dirty="0">
                <a:latin typeface="Courier New" pitchFamily="49" charset="0"/>
                <a:cs typeface="Courier New" pitchFamily="49" charset="0"/>
                <a:sym typeface="Wingdings 3"/>
              </a:rPr>
              <a:t>	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  <a:sym typeface="Wingdings 3"/>
              </a:rPr>
              <a:t>	</a:t>
            </a: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AU" sz="1600" dirty="0">
                <a:latin typeface="Courier New" pitchFamily="49" charset="0"/>
                <a:cs typeface="Courier New" pitchFamily="49" charset="0"/>
              </a:rPr>
              <a:t>mittens.&lt;/p&gt;");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Will display only if temperature &lt; 32</a:t>
            </a:r>
            <a:r>
              <a:rPr lang="en-US" sz="2800" baseline="30000" dirty="0" smtClean="0"/>
              <a:t>0</a:t>
            </a:r>
          </a:p>
          <a:p>
            <a:r>
              <a:rPr lang="en-US" sz="2800" dirty="0"/>
              <a:t>Note: will </a:t>
            </a:r>
            <a:r>
              <a:rPr lang="en-US" sz="2800" dirty="0" smtClean="0"/>
              <a:t>not display if temperature = 32</a:t>
            </a:r>
          </a:p>
          <a:p>
            <a:r>
              <a:rPr lang="en-US" sz="2800" dirty="0" smtClean="0"/>
              <a:t>Curly brackets { } are necessary when there are more than one statement in the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800" dirty="0" smtClean="0"/>
              <a:t> block! </a:t>
            </a:r>
            <a:endParaRPr 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48895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655</Words>
  <Application>Microsoft Office PowerPoint</Application>
  <PresentationFormat>On-screen Show (4:3)</PresentationFormat>
  <Paragraphs>245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Making Decisions: the Selection Structure </vt:lpstr>
      <vt:lpstr>PowerPoint Presentation</vt:lpstr>
      <vt:lpstr>Single-alternative structures</vt:lpstr>
      <vt:lpstr>Dual-alternative structures</vt:lpstr>
      <vt:lpstr>Multiple-alternative structures</vt:lpstr>
      <vt:lpstr>PowerPoint Presentation</vt:lpstr>
      <vt:lpstr>General Form</vt:lpstr>
      <vt:lpstr>Example: Is it snowing?</vt:lpstr>
      <vt:lpstr>Example: Is it snowing?</vt:lpstr>
      <vt:lpstr>PowerPoint Presentation</vt:lpstr>
      <vt:lpstr>General Form</vt:lpstr>
      <vt:lpstr>Example: Getting Extra Credit</vt:lpstr>
      <vt:lpstr>Display</vt:lpstr>
      <vt:lpstr>PowerPoint Presentation</vt:lpstr>
      <vt:lpstr>General Form</vt:lpstr>
      <vt:lpstr>PowerPoint Presentation</vt:lpstr>
      <vt:lpstr>Logical Operators (revisited)</vt:lpstr>
      <vt:lpstr>Syntax for Writing Compound Conditions</vt:lpstr>
      <vt:lpstr>Using AND and OR</vt:lpstr>
      <vt:lpstr>Calculating overtime pay with the AND operator</vt:lpstr>
      <vt:lpstr>Calculating overtime pay with the OR operator</vt:lpstr>
      <vt:lpstr>PowerPoint Presentation</vt:lpstr>
      <vt:lpstr>General Form:  The if...else if... Structure</vt:lpstr>
      <vt:lpstr>Example: A Rating System Using  the if...else if... Structure</vt:lpstr>
      <vt:lpstr>General Form:  The switch Structure</vt:lpstr>
      <vt:lpstr>Example: A Rating System Using the switch Structure</vt:lpstr>
      <vt:lpstr>Notes re: the switch Structure</vt:lpstr>
      <vt:lpstr>Results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 Programming With XML and PHP Creating Interactive Web Pages</dc:title>
  <dc:creator>Duck</dc:creator>
  <cp:lastModifiedBy>Duck</cp:lastModifiedBy>
  <cp:revision>65</cp:revision>
  <dcterms:created xsi:type="dcterms:W3CDTF">2012-09-01T17:35:17Z</dcterms:created>
  <dcterms:modified xsi:type="dcterms:W3CDTF">2013-01-25T23:05:04Z</dcterms:modified>
</cp:coreProperties>
</file>