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1" r:id="rId2"/>
    <p:sldId id="257" r:id="rId3"/>
    <p:sldId id="282" r:id="rId4"/>
    <p:sldId id="310" r:id="rId5"/>
    <p:sldId id="311" r:id="rId6"/>
    <p:sldId id="322" r:id="rId7"/>
    <p:sldId id="260" r:id="rId8"/>
    <p:sldId id="258" r:id="rId9"/>
    <p:sldId id="304" r:id="rId10"/>
    <p:sldId id="312" r:id="rId11"/>
    <p:sldId id="323" r:id="rId12"/>
    <p:sldId id="324" r:id="rId13"/>
    <p:sldId id="325" r:id="rId14"/>
    <p:sldId id="326" r:id="rId15"/>
    <p:sldId id="328" r:id="rId16"/>
    <p:sldId id="327" r:id="rId17"/>
    <p:sldId id="329" r:id="rId18"/>
    <p:sldId id="330" r:id="rId19"/>
    <p:sldId id="331" r:id="rId20"/>
    <p:sldId id="332" r:id="rId21"/>
    <p:sldId id="333" r:id="rId22"/>
    <p:sldId id="262" r:id="rId23"/>
    <p:sldId id="269" r:id="rId24"/>
    <p:sldId id="334" r:id="rId25"/>
    <p:sldId id="335" r:id="rId26"/>
    <p:sldId id="268" r:id="rId27"/>
    <p:sldId id="336" r:id="rId28"/>
    <p:sldId id="337" r:id="rId29"/>
    <p:sldId id="338" r:id="rId30"/>
    <p:sldId id="339" r:id="rId31"/>
    <p:sldId id="340" r:id="rId32"/>
    <p:sldId id="341" r:id="rId33"/>
    <p:sldId id="34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D22F8-8AAC-4B6B-90DF-11F6E5C205A7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05D1-5258-4DB4-B7D5-880DB47CF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3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61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61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00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00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07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2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2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131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1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3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6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7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9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9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5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8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2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7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75CC6-48DE-4ABD-9B30-452AA1BD9EDA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352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Going Round and Round: </a:t>
            </a:r>
            <a:b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</a:br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the Repetition Structure</a:t>
            </a:r>
            <a:b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</a:br>
            <a:endParaRPr lang="en-US" sz="40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236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Chapter 4</a:t>
            </a:r>
          </a:p>
          <a:p>
            <a:pPr algn="ctr"/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 Test Conditions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pPr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num1</a:t>
            </a:r>
            <a:r>
              <a:rPr lang="en-US" sz="1600" dirty="0"/>
              <a:t> is a numeric variable: 	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&gt;= 100;</a:t>
            </a:r>
          </a:p>
          <a:p>
            <a:pPr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myChoice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/>
              <a:t>is a string variable: 	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myChoice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3;</a:t>
            </a:r>
          </a:p>
          <a:p>
            <a:pPr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num2</a:t>
            </a:r>
            <a:r>
              <a:rPr lang="en-US" sz="1600" dirty="0"/>
              <a:t> is a numeric variable:	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14 &gt;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num2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response</a:t>
            </a:r>
            <a:r>
              <a:rPr lang="en-US" sz="1600" dirty="0"/>
              <a:t> is a string variable:	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response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!= "no";</a:t>
            </a:r>
          </a:p>
          <a:p>
            <a:pPr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num3</a:t>
            </a:r>
            <a:r>
              <a:rPr lang="en-US" sz="1600" dirty="0"/>
              <a:t> is a numeric variable:	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+mj-lt"/>
              <a:buAutoNum type="alphaL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Answers:</a:t>
            </a:r>
          </a:p>
          <a:p>
            <a:pPr>
              <a:buFont typeface="+mj-lt"/>
              <a:buAutoNum type="alphaLcPeriod"/>
            </a:pPr>
            <a:r>
              <a:rPr lang="en-US" sz="1600" dirty="0" smtClean="0"/>
              <a:t>valid -- It </a:t>
            </a:r>
            <a:r>
              <a:rPr lang="en-US" sz="1600" dirty="0"/>
              <a:t>asks the question, "Is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num1</a:t>
            </a:r>
            <a:r>
              <a:rPr lang="en-US" sz="1600" dirty="0"/>
              <a:t> greater than or equal to 100?" and will always be answered by either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dirty="0"/>
              <a:t> 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600" dirty="0"/>
              <a:t>.</a:t>
            </a:r>
          </a:p>
          <a:p>
            <a:pPr>
              <a:buFont typeface="+mj-lt"/>
              <a:buAutoNum type="alphaLcPeriod"/>
            </a:pPr>
            <a:r>
              <a:rPr lang="en-US" sz="1600" dirty="0" smtClean="0"/>
              <a:t>not valid -- Since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myChoice</a:t>
            </a:r>
            <a:r>
              <a:rPr lang="en-US" sz="1600" dirty="0"/>
              <a:t> is a string variable, it cannot be less than the integer 3. However,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myChoice</a:t>
            </a:r>
            <a:r>
              <a:rPr lang="en-US" sz="1600" dirty="0"/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"3"; </a:t>
            </a:r>
            <a:r>
              <a:rPr lang="en-US" sz="1600" dirty="0"/>
              <a:t>is a valid test condition.</a:t>
            </a:r>
          </a:p>
          <a:p>
            <a:pPr>
              <a:buFont typeface="+mj-lt"/>
              <a:buAutoNum type="alphaLcPeriod"/>
            </a:pPr>
            <a:r>
              <a:rPr lang="en-US" sz="1600" dirty="0" smtClean="0"/>
              <a:t>not valid --  </a:t>
            </a:r>
            <a:r>
              <a:rPr lang="en-US" sz="1600" dirty="0"/>
              <a:t>The left side of the condition must always be a variable.</a:t>
            </a:r>
          </a:p>
          <a:p>
            <a:pPr>
              <a:buFont typeface="+mj-lt"/>
              <a:buAutoNum type="alphaLcPeriod"/>
            </a:pPr>
            <a:r>
              <a:rPr lang="en-US" sz="1600" dirty="0" smtClean="0"/>
              <a:t>valid -- The </a:t>
            </a:r>
            <a:r>
              <a:rPr lang="en-US" sz="1600" dirty="0"/>
              <a:t>answer to the question, "Is the value of response not the same as the 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"no"</a:t>
            </a:r>
            <a:r>
              <a:rPr lang="en-US" sz="1600" dirty="0"/>
              <a:t>? will always be either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dirty="0"/>
              <a:t> 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600" dirty="0"/>
              <a:t>.</a:t>
            </a:r>
          </a:p>
          <a:p>
            <a:pPr>
              <a:buFont typeface="+mj-lt"/>
              <a:buAutoNum type="alphaLcPeriod"/>
            </a:pPr>
            <a:r>
              <a:rPr lang="en-US" sz="1600" dirty="0" smtClean="0"/>
              <a:t>not valid --  </a:t>
            </a:r>
            <a:r>
              <a:rPr lang="en-US" sz="1600" dirty="0"/>
              <a:t>The statement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num3</a:t>
            </a:r>
            <a:r>
              <a:rPr lang="en-US" sz="1600" dirty="0"/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15</a:t>
            </a:r>
            <a:r>
              <a:rPr lang="en-US" sz="1600" dirty="0"/>
              <a:t>; does not ask a question. It is an assignment statement and assigns the value 15 to the variable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num3</a:t>
            </a:r>
            <a:r>
              <a:rPr lang="en-US" sz="1600" dirty="0"/>
              <a:t>.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num3</a:t>
            </a:r>
            <a:r>
              <a:rPr lang="en-US" sz="1600" dirty="0" smtClean="0"/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== 15; </a:t>
            </a:r>
            <a:r>
              <a:rPr lang="en-US" sz="1600" dirty="0" smtClean="0"/>
              <a:t>is valid.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895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Generating a Table with a 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3600" dirty="0" smtClean="0"/>
              <a:t> loop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0696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AU" sz="1200" dirty="0">
                <a:latin typeface="Courier New" pitchFamily="49" charset="0"/>
                <a:cs typeface="Courier New" pitchFamily="49" charset="0"/>
              </a:rPr>
              <a:t>1.  &lt;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html&gt;&lt;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head&gt;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2. 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&lt;title&gt;Example 4.7&lt;/title&gt;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3. 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&lt;script&gt;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4. 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AU" sz="1200" dirty="0" err="1">
                <a:latin typeface="Courier New" pitchFamily="49" charset="0"/>
                <a:cs typeface="Courier New" pitchFamily="49" charset="0"/>
              </a:rPr>
              <a:t>getPlayers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5. 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6.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2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player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 = prompt("Enter the name of a player:"," ");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7.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2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points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 = prompt("Enter the points this player has:"," ");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8.	</a:t>
            </a:r>
            <a:r>
              <a:rPr lang="en-AU" sz="12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('&lt;table width="40%" border="1"&gt;');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9.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player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 != "done")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10.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11.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2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('&lt;</a:t>
            </a:r>
            <a:r>
              <a:rPr lang="en-AU" sz="12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&gt;');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12.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2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('&lt;td width="50"&gt;' + 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player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 + '&lt;/td&gt;');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13.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2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('&lt;td width = "50"&gt;' + 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points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 + '&lt;/td&gt;');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14.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2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('&lt;/</a:t>
            </a:r>
            <a:r>
              <a:rPr lang="en-AU" sz="12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&gt;');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15.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player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 = prompt("Enter the name of a player or 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enter</a:t>
            </a:r>
            <a:r>
              <a:rPr lang="en-AU" sz="1200" dirty="0">
                <a:latin typeface="Courier New" pitchFamily="49" charset="0"/>
                <a:cs typeface="Courier New" pitchFamily="49" charset="0"/>
                <a:sym typeface="Wingdings 3"/>
              </a:rPr>
              <a:t> 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'done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' when </a:t>
            </a:r>
            <a:endParaRPr lang="en-AU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				you're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finished:"," ");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16</a:t>
            </a:r>
            <a:r>
              <a:rPr lang="en-AU" sz="1200" b="1" dirty="0" smtClean="0">
                <a:latin typeface="Courier New" pitchFamily="49" charset="0"/>
                <a:cs typeface="Courier New" pitchFamily="49" charset="0"/>
              </a:rPr>
              <a:t>.		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points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= prompt("Enter the points this player has or 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0 if </a:t>
            </a:r>
          </a:p>
          <a:p>
            <a:pPr marL="0" indent="0" hangingPunct="0">
              <a:buNone/>
            </a:pPr>
            <a:r>
              <a:rPr lang="en-AU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			finished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:"," ");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17.  	}</a:t>
            </a:r>
            <a:endParaRPr lang="en-AU" sz="12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18.	</a:t>
            </a:r>
            <a:r>
              <a:rPr lang="en-AU" sz="12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('&lt;/table&gt;');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19.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20.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&lt;/script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&gt; &lt;/head&gt;&lt;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body&gt;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21.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&lt;h1&gt;Today's Players&lt;/h1&gt;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22.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&lt;h3&gt;Click to enter players' names&lt;/h3&gt;</a:t>
            </a:r>
            <a:br>
              <a:rPr lang="en-AU" sz="1200" dirty="0">
                <a:latin typeface="Courier New" pitchFamily="49" charset="0"/>
                <a:cs typeface="Courier New" pitchFamily="49" charset="0"/>
              </a:rPr>
            </a:b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23.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&lt;p&gt;&lt;input type="button" id="players" value="Enter 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players“</a:t>
            </a:r>
            <a:r>
              <a:rPr lang="en-AU" sz="1200" dirty="0">
                <a:latin typeface="Courier New" pitchFamily="49" charset="0"/>
                <a:cs typeface="Courier New" pitchFamily="49" charset="0"/>
                <a:sym typeface="Wingdings 3"/>
              </a:rPr>
              <a:t> </a:t>
            </a:r>
            <a:r>
              <a:rPr lang="en-AU" sz="12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AU" sz="1200" dirty="0" err="1">
                <a:latin typeface="Courier New" pitchFamily="49" charset="0"/>
                <a:cs typeface="Courier New" pitchFamily="49" charset="0"/>
              </a:rPr>
              <a:t>getPlayers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();" 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 hangingPunct="0">
              <a:buNone/>
            </a:pP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24. &lt;/p&gt; 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AU" sz="1200" dirty="0" smtClean="0">
                <a:latin typeface="Courier New" pitchFamily="49" charset="0"/>
                <a:cs typeface="Courier New" pitchFamily="49" charset="0"/>
              </a:rPr>
              <a:t>body&gt;&lt;/</a:t>
            </a:r>
            <a:r>
              <a:rPr lang="en-AU" sz="1200" dirty="0">
                <a:latin typeface="Courier New" pitchFamily="49" charset="0"/>
                <a:cs typeface="Courier New" pitchFamily="49" charset="0"/>
              </a:rPr>
              <a:t>html&gt;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84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The Post-Test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05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The general form of a post-test loop is as follows: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Enter the loop: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Do some stuff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Is some condition true? If yes, go back to line 1 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Test here!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Program continues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114800" y="1600200"/>
            <a:ext cx="45720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dirty="0" smtClean="0"/>
              <a:t>This loop will always execute at least once!</a:t>
            </a: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/>
              <a:t>When should you </a:t>
            </a:r>
            <a:r>
              <a:rPr lang="en-US" sz="2200" dirty="0" smtClean="0"/>
              <a:t>use a post-test loop over a pre-test loop?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Depends on the situation.</a:t>
            </a:r>
          </a:p>
          <a:p>
            <a:pPr marL="0" indent="0">
              <a:buNone/>
            </a:pPr>
            <a:r>
              <a:rPr lang="en-US" sz="2200" dirty="0" smtClean="0"/>
              <a:t>A shopping cart should use a pre-test loop so the customer is not forced to order at least 1 item.</a:t>
            </a:r>
          </a:p>
          <a:p>
            <a:pPr marL="0" indent="0">
              <a:buNone/>
            </a:pPr>
            <a:r>
              <a:rPr lang="en-US" sz="2200" dirty="0" smtClean="0"/>
              <a:t>A program that only runs when there is at least one entry (such as payroll for a business) might use a post-test </a:t>
            </a:r>
            <a:r>
              <a:rPr lang="en-US" sz="2200" dirty="0" smtClean="0"/>
              <a:t>loop.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3064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Using a 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do...while</a:t>
            </a:r>
            <a:r>
              <a:rPr lang="en-US" sz="3600" dirty="0" smtClean="0"/>
              <a:t> loop for payroll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0696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AU" sz="1200" dirty="0"/>
              <a:t>1</a:t>
            </a:r>
            <a:r>
              <a:rPr lang="en-AU" sz="1200" dirty="0" smtClean="0"/>
              <a:t>.&lt;</a:t>
            </a:r>
            <a:r>
              <a:rPr lang="en-AU" sz="1200" dirty="0"/>
              <a:t>html</a:t>
            </a:r>
            <a:r>
              <a:rPr lang="en-AU" sz="1200" dirty="0" smtClean="0"/>
              <a:t>&gt; &lt;head</a:t>
            </a:r>
            <a:r>
              <a:rPr lang="en-AU" sz="1200" dirty="0"/>
              <a:t>&gt;</a:t>
            </a:r>
            <a:br>
              <a:rPr lang="en-AU" sz="1200" dirty="0"/>
            </a:br>
            <a:r>
              <a:rPr lang="en-AU" sz="1200" dirty="0" smtClean="0"/>
              <a:t>2.&lt;</a:t>
            </a:r>
            <a:r>
              <a:rPr lang="en-AU" sz="1200" dirty="0"/>
              <a:t>title&gt;Example 4.9&lt;/title&gt;</a:t>
            </a:r>
            <a:br>
              <a:rPr lang="en-AU" sz="1200" dirty="0"/>
            </a:br>
            <a:r>
              <a:rPr lang="en-AU" sz="1200" dirty="0" smtClean="0"/>
              <a:t>3.&lt;</a:t>
            </a:r>
            <a:r>
              <a:rPr lang="en-AU" sz="1200" dirty="0"/>
              <a:t>script&gt;</a:t>
            </a:r>
            <a:br>
              <a:rPr lang="en-AU" sz="1200" dirty="0"/>
            </a:br>
            <a:r>
              <a:rPr lang="en-AU" sz="1200" dirty="0" smtClean="0"/>
              <a:t>4.</a:t>
            </a:r>
            <a:r>
              <a:rPr lang="en-AU" sz="1200" dirty="0"/>
              <a:t>	function </a:t>
            </a:r>
            <a:r>
              <a:rPr lang="en-AU" sz="1200" dirty="0" err="1"/>
              <a:t>getPay</a:t>
            </a:r>
            <a:r>
              <a:rPr lang="en-AU" sz="1200" dirty="0" smtClean="0"/>
              <a:t>()    {</a:t>
            </a:r>
            <a:r>
              <a:rPr lang="en-AU" sz="1200" dirty="0"/>
              <a:t/>
            </a:r>
            <a:br>
              <a:rPr lang="en-AU" sz="1200" dirty="0"/>
            </a:br>
            <a:r>
              <a:rPr lang="en-AU" sz="1200" dirty="0" smtClean="0"/>
              <a:t>5.  </a:t>
            </a:r>
            <a:r>
              <a:rPr lang="en-AU" sz="1200" dirty="0"/>
              <a:t>	 </a:t>
            </a:r>
            <a:r>
              <a:rPr lang="en-AU" sz="1200" dirty="0" smtClean="0"/>
              <a:t>   </a:t>
            </a:r>
            <a:r>
              <a:rPr lang="en-AU" sz="1200" dirty="0" err="1" smtClean="0"/>
              <a:t>document.write</a:t>
            </a:r>
            <a:r>
              <a:rPr lang="en-AU" sz="1200" dirty="0"/>
              <a:t>('&lt;table width="40%" align = "</a:t>
            </a:r>
            <a:r>
              <a:rPr lang="en-AU" sz="1200" dirty="0" err="1"/>
              <a:t>center</a:t>
            </a:r>
            <a:r>
              <a:rPr lang="en-AU" sz="1200" dirty="0"/>
              <a:t>"&gt;');</a:t>
            </a:r>
            <a:br>
              <a:rPr lang="en-AU" sz="1200" dirty="0"/>
            </a:br>
            <a:r>
              <a:rPr lang="en-AU" sz="1200" dirty="0" smtClean="0"/>
              <a:t>6.</a:t>
            </a:r>
            <a:r>
              <a:rPr lang="en-AU" sz="1200" dirty="0"/>
              <a:t>	</a:t>
            </a:r>
            <a:r>
              <a:rPr lang="en-AU" sz="1200" dirty="0" smtClean="0"/>
              <a:t>    </a:t>
            </a:r>
            <a:r>
              <a:rPr lang="en-AU" sz="1200" dirty="0" err="1" smtClean="0"/>
              <a:t>var</a:t>
            </a:r>
            <a:r>
              <a:rPr lang="en-AU" sz="1200" dirty="0" smtClean="0"/>
              <a:t> 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AU" sz="1200" dirty="0"/>
              <a:t> = " </a:t>
            </a:r>
            <a:r>
              <a:rPr lang="en-AU" sz="1200" dirty="0" smtClean="0"/>
              <a:t>"; </a:t>
            </a:r>
            <a:r>
              <a:rPr lang="en-AU" sz="1200" dirty="0" err="1" smtClean="0"/>
              <a:t>var</a:t>
            </a:r>
            <a:r>
              <a:rPr lang="en-AU" sz="1200" dirty="0" smtClean="0"/>
              <a:t> 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hours</a:t>
            </a:r>
            <a:r>
              <a:rPr lang="en-AU" sz="1200" dirty="0"/>
              <a:t> = 0</a:t>
            </a:r>
            <a:r>
              <a:rPr lang="en-AU" sz="1200" dirty="0" smtClean="0"/>
              <a:t>;  </a:t>
            </a:r>
            <a:r>
              <a:rPr lang="en-AU" sz="1200" dirty="0" err="1" smtClean="0"/>
              <a:t>var</a:t>
            </a:r>
            <a:r>
              <a:rPr lang="en-AU" sz="1200" dirty="0" smtClean="0"/>
              <a:t> 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rate</a:t>
            </a:r>
            <a:r>
              <a:rPr lang="en-AU" sz="1200" dirty="0"/>
              <a:t> = 0</a:t>
            </a:r>
            <a:r>
              <a:rPr lang="en-AU" sz="1200" dirty="0" smtClean="0"/>
              <a:t>;  </a:t>
            </a:r>
            <a:r>
              <a:rPr lang="en-AU" sz="1200" dirty="0" err="1" smtClean="0"/>
              <a:t>var</a:t>
            </a:r>
            <a:r>
              <a:rPr lang="en-AU" sz="1200" dirty="0" smtClean="0"/>
              <a:t> </a:t>
            </a:r>
            <a:r>
              <a:rPr lang="en-AU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grossPay</a:t>
            </a:r>
            <a:r>
              <a:rPr lang="en-AU" sz="1200" dirty="0"/>
              <a:t> = 0</a:t>
            </a:r>
            <a:r>
              <a:rPr lang="en-AU" sz="1200" dirty="0" smtClean="0"/>
              <a:t>;  </a:t>
            </a:r>
            <a:r>
              <a:rPr lang="en-AU" sz="1200" dirty="0" err="1" smtClean="0"/>
              <a:t>var</a:t>
            </a:r>
            <a:r>
              <a:rPr lang="en-AU" sz="1200" dirty="0" smtClean="0"/>
              <a:t> </a:t>
            </a:r>
            <a:r>
              <a:rPr lang="en-AU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netPay</a:t>
            </a:r>
            <a:r>
              <a:rPr lang="en-AU" sz="1200" dirty="0"/>
              <a:t> = 0;</a:t>
            </a:r>
            <a:br>
              <a:rPr lang="en-AU" sz="1200" dirty="0"/>
            </a:br>
            <a:r>
              <a:rPr lang="en-AU" sz="1200" dirty="0" smtClean="0"/>
              <a:t>7.</a:t>
            </a:r>
            <a:r>
              <a:rPr lang="en-AU" sz="1200" dirty="0"/>
              <a:t>	</a:t>
            </a:r>
            <a:r>
              <a:rPr lang="en-AU" sz="1200" dirty="0" smtClean="0"/>
              <a:t>   </a:t>
            </a:r>
            <a:r>
              <a:rPr lang="en-AU" sz="1200" dirty="0" err="1" smtClean="0"/>
              <a:t>document.write</a:t>
            </a:r>
            <a:r>
              <a:rPr lang="en-AU" sz="1200" dirty="0"/>
              <a:t>('&lt;</a:t>
            </a:r>
            <a:r>
              <a:rPr lang="en-AU" sz="1200" dirty="0" err="1"/>
              <a:t>tr</a:t>
            </a:r>
            <a:r>
              <a:rPr lang="en-AU" sz="1200" dirty="0"/>
              <a:t>&gt;&lt;td&gt;name&lt;/td&gt;&lt;td&gt;gross pay&lt;/td&gt;&lt;</a:t>
            </a:r>
            <a:r>
              <a:rPr lang="en-AU" sz="1200" dirty="0" smtClean="0"/>
              <a:t>td&gt;net pay</a:t>
            </a:r>
            <a:r>
              <a:rPr lang="en-AU" sz="1200" dirty="0"/>
              <a:t>&lt;/td&gt;&lt;/</a:t>
            </a:r>
            <a:r>
              <a:rPr lang="en-AU" sz="1200" dirty="0" err="1"/>
              <a:t>tr</a:t>
            </a:r>
            <a:r>
              <a:rPr lang="en-AU" sz="1200" dirty="0"/>
              <a:t>&gt;');</a:t>
            </a:r>
            <a:endParaRPr lang="en-US" sz="1200" dirty="0"/>
          </a:p>
          <a:p>
            <a:pPr marL="0" indent="0" hangingPunct="0">
              <a:buNone/>
            </a:pPr>
            <a:r>
              <a:rPr lang="en-AU" sz="1200" dirty="0" smtClean="0"/>
              <a:t>8.</a:t>
            </a:r>
            <a:r>
              <a:rPr lang="en-AU" sz="1200" dirty="0"/>
              <a:t>	</a:t>
            </a:r>
            <a:r>
              <a:rPr lang="en-AU" sz="1200" dirty="0" smtClean="0"/>
              <a:t>   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AU" sz="1200" dirty="0" smtClean="0"/>
              <a:t> </a:t>
            </a:r>
            <a:r>
              <a:rPr lang="en-AU" sz="1200" dirty="0"/>
              <a:t>= prompt("Enter the first employee's name:");</a:t>
            </a:r>
            <a:endParaRPr lang="en-US" sz="1200" dirty="0"/>
          </a:p>
          <a:p>
            <a:pPr marL="0" indent="0" hangingPunct="0">
              <a:buNone/>
            </a:pPr>
            <a:r>
              <a:rPr lang="en-AU" sz="1200" dirty="0" smtClean="0"/>
              <a:t>9.</a:t>
            </a:r>
            <a:r>
              <a:rPr lang="en-AU" sz="1200" dirty="0"/>
              <a:t>	</a:t>
            </a:r>
            <a:r>
              <a:rPr lang="en-AU" sz="1200" dirty="0" smtClean="0"/>
              <a:t>   </a:t>
            </a:r>
            <a:r>
              <a:rPr lang="en-AU" sz="1200" dirty="0"/>
              <a:t>d</a:t>
            </a:r>
            <a:r>
              <a:rPr lang="en-AU" sz="1200" dirty="0" smtClean="0"/>
              <a:t>o     {</a:t>
            </a:r>
            <a:r>
              <a:rPr lang="en-AU" sz="1200" dirty="0"/>
              <a:t/>
            </a:r>
            <a:br>
              <a:rPr lang="en-AU" sz="1200" dirty="0"/>
            </a:br>
            <a:r>
              <a:rPr lang="en-AU" sz="1200" dirty="0" smtClean="0"/>
              <a:t>10.</a:t>
            </a:r>
            <a:r>
              <a:rPr lang="en-AU" sz="1200" dirty="0"/>
              <a:t>		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hours</a:t>
            </a:r>
            <a:r>
              <a:rPr lang="en-AU" sz="1200" dirty="0" smtClean="0"/>
              <a:t> </a:t>
            </a:r>
            <a:r>
              <a:rPr lang="en-AU" sz="1200" dirty="0"/>
              <a:t>= </a:t>
            </a:r>
            <a:r>
              <a:rPr lang="en-AU" sz="1200" dirty="0" err="1"/>
              <a:t>parseFloat</a:t>
            </a:r>
            <a:r>
              <a:rPr lang="en-AU" sz="1200" dirty="0"/>
              <a:t>(prompt("How many hours did " </a:t>
            </a:r>
            <a:r>
              <a:rPr lang="en-AU" sz="1200" dirty="0" smtClean="0"/>
              <a:t>+ 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AU" sz="1200" dirty="0"/>
              <a:t> + " work this week?"));</a:t>
            </a:r>
            <a:endParaRPr lang="en-US" sz="1200" dirty="0"/>
          </a:p>
          <a:p>
            <a:pPr marL="0" indent="0" hangingPunct="0">
              <a:buNone/>
            </a:pPr>
            <a:r>
              <a:rPr lang="en-AU" sz="1200" dirty="0" smtClean="0"/>
              <a:t>11.</a:t>
            </a:r>
            <a:r>
              <a:rPr lang="en-AU" sz="1200" dirty="0"/>
              <a:t>		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rate</a:t>
            </a:r>
            <a:r>
              <a:rPr lang="en-AU" sz="1200" dirty="0" smtClean="0"/>
              <a:t> </a:t>
            </a:r>
            <a:r>
              <a:rPr lang="en-AU" sz="1200" dirty="0"/>
              <a:t>= </a:t>
            </a:r>
            <a:r>
              <a:rPr lang="en-AU" sz="1200" dirty="0" err="1"/>
              <a:t>parseFloat</a:t>
            </a:r>
            <a:r>
              <a:rPr lang="en-AU" sz="1200" dirty="0"/>
              <a:t>(prompt("What is " + 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AU" sz="1200" dirty="0"/>
              <a:t> + "'s </a:t>
            </a:r>
            <a:r>
              <a:rPr lang="en-AU" sz="1200" dirty="0" smtClean="0"/>
              <a:t>hourly pay </a:t>
            </a:r>
            <a:r>
              <a:rPr lang="en-AU" sz="1200" dirty="0"/>
              <a:t>rate?"));</a:t>
            </a:r>
            <a:endParaRPr lang="en-US" sz="1200" dirty="0"/>
          </a:p>
          <a:p>
            <a:pPr marL="0" indent="0" hangingPunct="0">
              <a:buNone/>
            </a:pPr>
            <a:r>
              <a:rPr lang="en-AU" sz="1200" dirty="0" smtClean="0"/>
              <a:t>12.</a:t>
            </a:r>
            <a:r>
              <a:rPr lang="en-AU" sz="1200" dirty="0"/>
              <a:t>		</a:t>
            </a:r>
            <a:r>
              <a:rPr lang="en-AU" sz="1200" dirty="0" smtClean="0"/>
              <a:t>if </a:t>
            </a:r>
            <a:r>
              <a:rPr lang="en-AU" sz="1200" dirty="0"/>
              <a:t>(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hours</a:t>
            </a:r>
            <a:r>
              <a:rPr lang="en-AU" sz="1200" dirty="0"/>
              <a:t> &gt; 40)</a:t>
            </a:r>
            <a:br>
              <a:rPr lang="en-AU" sz="1200" dirty="0"/>
            </a:br>
            <a:r>
              <a:rPr lang="en-AU" sz="1200" dirty="0" smtClean="0"/>
              <a:t>13.</a:t>
            </a:r>
            <a:r>
              <a:rPr lang="en-AU" sz="1200" dirty="0"/>
              <a:t>			</a:t>
            </a:r>
            <a:r>
              <a:rPr lang="en-AU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grossPay</a:t>
            </a:r>
            <a:r>
              <a:rPr lang="en-AU" sz="1200" dirty="0" smtClean="0"/>
              <a:t> </a:t>
            </a:r>
            <a:r>
              <a:rPr lang="en-AU" sz="1200" dirty="0"/>
              <a:t>= (40 * 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rate</a:t>
            </a:r>
            <a:r>
              <a:rPr lang="en-AU" sz="1200" dirty="0"/>
              <a:t>) + ((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hours</a:t>
            </a:r>
            <a:r>
              <a:rPr lang="en-AU" sz="1200" dirty="0"/>
              <a:t> - 40</a:t>
            </a:r>
            <a:r>
              <a:rPr lang="en-AU" sz="1200" dirty="0" smtClean="0"/>
              <a:t>) * </a:t>
            </a:r>
            <a:r>
              <a:rPr lang="en-AU" sz="1200" b="1" dirty="0" smtClean="0">
                <a:latin typeface="Courier New" pitchFamily="49" charset="0"/>
                <a:cs typeface="Courier New" pitchFamily="49" charset="0"/>
              </a:rPr>
              <a:t>1.5 * </a:t>
            </a:r>
            <a:r>
              <a:rPr lang="en-AU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rate</a:t>
            </a:r>
            <a:r>
              <a:rPr lang="en-AU" sz="1200" dirty="0"/>
              <a:t>);</a:t>
            </a:r>
            <a:br>
              <a:rPr lang="en-AU" sz="1200" dirty="0"/>
            </a:br>
            <a:r>
              <a:rPr lang="en-AU" sz="1200" dirty="0" smtClean="0"/>
              <a:t>14.</a:t>
            </a:r>
            <a:r>
              <a:rPr lang="en-AU" sz="1200" dirty="0"/>
              <a:t>		</a:t>
            </a:r>
            <a:r>
              <a:rPr lang="en-AU" sz="1200" dirty="0" smtClean="0"/>
              <a:t>else</a:t>
            </a:r>
            <a:r>
              <a:rPr lang="en-AU" sz="1200" dirty="0"/>
              <a:t/>
            </a:r>
            <a:br>
              <a:rPr lang="en-AU" sz="1200" dirty="0"/>
            </a:br>
            <a:r>
              <a:rPr lang="en-AU" sz="1200" dirty="0" smtClean="0"/>
              <a:t>15.</a:t>
            </a:r>
            <a:r>
              <a:rPr lang="en-AU" sz="1200" dirty="0"/>
              <a:t>			</a:t>
            </a:r>
            <a:r>
              <a:rPr lang="en-AU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grossPay</a:t>
            </a:r>
            <a:r>
              <a:rPr lang="en-AU" sz="1200" dirty="0"/>
              <a:t> = 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hours</a:t>
            </a:r>
            <a:r>
              <a:rPr lang="en-AU" sz="1200" dirty="0"/>
              <a:t> * 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rate</a:t>
            </a:r>
            <a:r>
              <a:rPr lang="en-AU" sz="1200" dirty="0" smtClean="0"/>
              <a:t>;  </a:t>
            </a:r>
            <a:r>
              <a:rPr lang="en-AU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netPay</a:t>
            </a:r>
            <a:r>
              <a:rPr lang="en-AU" sz="1200" dirty="0" smtClean="0"/>
              <a:t> </a:t>
            </a:r>
            <a:r>
              <a:rPr lang="en-AU" sz="1200" dirty="0"/>
              <a:t>= </a:t>
            </a:r>
            <a:r>
              <a:rPr lang="en-AU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grossPay</a:t>
            </a:r>
            <a:r>
              <a:rPr lang="en-AU" sz="1200" dirty="0"/>
              <a:t> * .85;</a:t>
            </a:r>
            <a:br>
              <a:rPr lang="en-AU" sz="1200" dirty="0"/>
            </a:br>
            <a:r>
              <a:rPr lang="en-AU" sz="1200" dirty="0" smtClean="0"/>
              <a:t>16.</a:t>
            </a:r>
            <a:r>
              <a:rPr lang="en-AU" sz="1200" dirty="0"/>
              <a:t>		</a:t>
            </a:r>
            <a:r>
              <a:rPr lang="en-AU" sz="1200" dirty="0" err="1" smtClean="0"/>
              <a:t>document.write</a:t>
            </a:r>
            <a:r>
              <a:rPr lang="en-AU" sz="1200" dirty="0"/>
              <a:t>('&lt;</a:t>
            </a:r>
            <a:r>
              <a:rPr lang="en-AU" sz="1200" dirty="0" err="1"/>
              <a:t>tr</a:t>
            </a:r>
            <a:r>
              <a:rPr lang="en-AU" sz="1200" dirty="0"/>
              <a:t>&gt;&lt;td&gt;' + 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AU" sz="1200" dirty="0"/>
              <a:t> + '&lt;/td&gt;&lt;td&gt;$ ' </a:t>
            </a:r>
            <a:r>
              <a:rPr lang="en-AU" sz="1200" dirty="0" smtClean="0"/>
              <a:t>+ </a:t>
            </a:r>
            <a:r>
              <a:rPr lang="en-AU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grossPay</a:t>
            </a:r>
            <a:r>
              <a:rPr lang="en-AU" sz="1200" dirty="0" smtClean="0"/>
              <a:t> </a:t>
            </a:r>
            <a:r>
              <a:rPr lang="en-AU" sz="1200" dirty="0"/>
              <a:t>+ '&lt;/td&gt;&lt;td&gt;$ ' + </a:t>
            </a:r>
            <a:r>
              <a:rPr lang="en-AU" sz="12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netPay</a:t>
            </a:r>
            <a:r>
              <a:rPr lang="en-AU" sz="1200" dirty="0"/>
              <a:t> + '&lt;/td&gt;&lt;/</a:t>
            </a:r>
            <a:r>
              <a:rPr lang="en-AU" sz="1200" dirty="0" err="1"/>
              <a:t>tr</a:t>
            </a:r>
            <a:r>
              <a:rPr lang="en-AU" sz="1200" dirty="0"/>
              <a:t>&gt;');</a:t>
            </a:r>
            <a:endParaRPr lang="en-US" sz="1200" dirty="0"/>
          </a:p>
          <a:p>
            <a:pPr marL="0" indent="0" hangingPunct="0">
              <a:buNone/>
            </a:pPr>
            <a:r>
              <a:rPr lang="en-AU" sz="1200" dirty="0" smtClean="0"/>
              <a:t>17.</a:t>
            </a:r>
            <a:r>
              <a:rPr lang="en-AU" sz="1200" dirty="0"/>
              <a:t>		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AU" sz="1200" dirty="0" smtClean="0"/>
              <a:t> </a:t>
            </a:r>
            <a:r>
              <a:rPr lang="en-AU" sz="1200" dirty="0"/>
              <a:t>= prompt("Enter another employee's name or </a:t>
            </a:r>
            <a:r>
              <a:rPr lang="en-AU" sz="1200" dirty="0" smtClean="0"/>
              <a:t>enter 'done</a:t>
            </a:r>
            <a:r>
              <a:rPr lang="en-AU" sz="1200" dirty="0"/>
              <a:t>' when finished:");</a:t>
            </a:r>
            <a:endParaRPr lang="en-US" sz="1200" dirty="0"/>
          </a:p>
          <a:p>
            <a:pPr marL="0" indent="0" hangingPunct="0">
              <a:buNone/>
            </a:pPr>
            <a:r>
              <a:rPr lang="en-AU" sz="1200" dirty="0" smtClean="0"/>
              <a:t>18.</a:t>
            </a:r>
            <a:r>
              <a:rPr lang="en-AU" sz="1200" dirty="0"/>
              <a:t>	</a:t>
            </a:r>
            <a:r>
              <a:rPr lang="en-AU" sz="1200" dirty="0" smtClean="0"/>
              <a:t>            } while  </a:t>
            </a:r>
            <a:r>
              <a:rPr lang="en-AU" sz="1200" dirty="0"/>
              <a:t>(</a:t>
            </a:r>
            <a:r>
              <a:rPr lang="en-AU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AU" sz="1200" dirty="0"/>
              <a:t> != "done")</a:t>
            </a:r>
            <a:br>
              <a:rPr lang="en-AU" sz="1200" dirty="0"/>
            </a:br>
            <a:r>
              <a:rPr lang="en-AU" sz="1200" dirty="0" smtClean="0"/>
              <a:t>19.</a:t>
            </a:r>
            <a:r>
              <a:rPr lang="en-AU" sz="1200" dirty="0"/>
              <a:t>	</a:t>
            </a:r>
            <a:r>
              <a:rPr lang="en-AU" sz="1200" dirty="0" smtClean="0"/>
              <a:t>    </a:t>
            </a:r>
            <a:r>
              <a:rPr lang="en-AU" sz="1200" dirty="0" err="1" smtClean="0"/>
              <a:t>document.write</a:t>
            </a:r>
            <a:r>
              <a:rPr lang="en-AU" sz="1200" dirty="0"/>
              <a:t>('&lt;/table&gt;');</a:t>
            </a:r>
            <a:br>
              <a:rPr lang="en-AU" sz="1200" dirty="0"/>
            </a:br>
            <a:r>
              <a:rPr lang="en-AU" sz="1200" dirty="0" smtClean="0"/>
              <a:t>20.</a:t>
            </a:r>
            <a:r>
              <a:rPr lang="en-AU" sz="1200" dirty="0"/>
              <a:t>	}</a:t>
            </a:r>
            <a:br>
              <a:rPr lang="en-AU" sz="1200" dirty="0"/>
            </a:br>
            <a:r>
              <a:rPr lang="en-AU" sz="1200" dirty="0" smtClean="0"/>
              <a:t>21.&lt;/</a:t>
            </a:r>
            <a:r>
              <a:rPr lang="en-AU" sz="1200" dirty="0"/>
              <a:t>script</a:t>
            </a:r>
            <a:r>
              <a:rPr lang="en-AU" sz="1200" dirty="0" smtClean="0"/>
              <a:t>&gt; &lt;/</a:t>
            </a:r>
            <a:r>
              <a:rPr lang="en-AU" sz="1200" dirty="0"/>
              <a:t>head&gt;</a:t>
            </a:r>
            <a:br>
              <a:rPr lang="en-AU" sz="1200" dirty="0"/>
            </a:br>
            <a:r>
              <a:rPr lang="en-AU" sz="1200" dirty="0" smtClean="0"/>
              <a:t>22.&lt;</a:t>
            </a:r>
            <a:r>
              <a:rPr lang="en-AU" sz="1200" dirty="0"/>
              <a:t>body&gt;</a:t>
            </a:r>
            <a:br>
              <a:rPr lang="en-AU" sz="1200" dirty="0"/>
            </a:br>
            <a:r>
              <a:rPr lang="en-AU" sz="1200" dirty="0" smtClean="0"/>
              <a:t>23</a:t>
            </a:r>
            <a:r>
              <a:rPr lang="en-AU" sz="1200" dirty="0"/>
              <a:t>.	</a:t>
            </a:r>
            <a:r>
              <a:rPr lang="en-AU" sz="1200" dirty="0" smtClean="0"/>
              <a:t>&lt;</a:t>
            </a:r>
            <a:r>
              <a:rPr lang="en-AU" sz="1200" dirty="0"/>
              <a:t>h1&gt;Calculate Employees </a:t>
            </a:r>
            <a:r>
              <a:rPr lang="en-AU" sz="1200" dirty="0" err="1"/>
              <a:t>Paychecks</a:t>
            </a:r>
            <a:r>
              <a:rPr lang="en-AU" sz="1200" dirty="0"/>
              <a:t>&lt;/h1&gt;</a:t>
            </a:r>
            <a:br>
              <a:rPr lang="en-AU" sz="1200" dirty="0"/>
            </a:br>
            <a:r>
              <a:rPr lang="en-AU" sz="1200" dirty="0" smtClean="0"/>
              <a:t>24.</a:t>
            </a:r>
            <a:r>
              <a:rPr lang="en-AU" sz="1200" dirty="0"/>
              <a:t>	&lt;p&gt;You can enter payroll information for all employees. </a:t>
            </a:r>
            <a:r>
              <a:rPr lang="en-AU" sz="1200" dirty="0" err="1" smtClean="0"/>
              <a:t>Paychecks</a:t>
            </a:r>
            <a:r>
              <a:rPr lang="en-AU" sz="1200" dirty="0" smtClean="0"/>
              <a:t> are </a:t>
            </a:r>
            <a:r>
              <a:rPr lang="en-AU" sz="1200" dirty="0"/>
              <a:t>calculated as shown:&lt;/p&gt;</a:t>
            </a:r>
            <a:endParaRPr lang="en-US" sz="1200" dirty="0"/>
          </a:p>
          <a:p>
            <a:pPr marL="0" indent="0" hangingPunct="0">
              <a:buNone/>
            </a:pPr>
            <a:r>
              <a:rPr lang="en-AU" sz="1200" dirty="0" smtClean="0"/>
              <a:t>25.</a:t>
            </a:r>
            <a:r>
              <a:rPr lang="en-AU" sz="1200" dirty="0"/>
              <a:t>	</a:t>
            </a:r>
            <a:r>
              <a:rPr lang="en-AU" sz="1200" dirty="0" smtClean="0"/>
              <a:t>OUTPUT GOES HERE</a:t>
            </a:r>
            <a:r>
              <a:rPr lang="en-AU" sz="1200" dirty="0"/>
              <a:t/>
            </a:r>
            <a:br>
              <a:rPr lang="en-AU" sz="1200" dirty="0"/>
            </a:br>
            <a:r>
              <a:rPr lang="en-AU" sz="1200" dirty="0" smtClean="0"/>
              <a:t>26.</a:t>
            </a:r>
            <a:r>
              <a:rPr lang="en-AU" sz="1200" dirty="0"/>
              <a:t>	&lt;p&gt;&lt;input type="button" id="pay" value="Click to begin </a:t>
            </a:r>
            <a:r>
              <a:rPr lang="en-AU" sz="1200" dirty="0" smtClean="0"/>
              <a:t>entering employees</a:t>
            </a:r>
            <a:r>
              <a:rPr lang="en-AU" sz="1200" dirty="0"/>
              <a:t>" </a:t>
            </a:r>
            <a:r>
              <a:rPr lang="en-AU" sz="1200" dirty="0" err="1"/>
              <a:t>onclick</a:t>
            </a:r>
            <a:r>
              <a:rPr lang="en-AU" sz="1200" dirty="0"/>
              <a:t>="</a:t>
            </a:r>
            <a:r>
              <a:rPr lang="en-AU" sz="1200" dirty="0" err="1"/>
              <a:t>getPay</a:t>
            </a:r>
            <a:r>
              <a:rPr lang="en-AU" sz="1200" dirty="0"/>
              <a:t>();" /&gt;&lt;/p&gt;</a:t>
            </a:r>
            <a:endParaRPr lang="en-US" sz="1200" dirty="0"/>
          </a:p>
          <a:p>
            <a:pPr marL="0" indent="0" hangingPunct="0">
              <a:buNone/>
            </a:pPr>
            <a:r>
              <a:rPr lang="en-AU" sz="1200" dirty="0" smtClean="0"/>
              <a:t>27.</a:t>
            </a:r>
            <a:r>
              <a:rPr lang="en-US" sz="1200" dirty="0" smtClean="0"/>
              <a:t>&lt;/</a:t>
            </a:r>
            <a:r>
              <a:rPr lang="en-US" sz="1200" dirty="0"/>
              <a:t>body</a:t>
            </a:r>
            <a:r>
              <a:rPr lang="en-US" sz="1200" dirty="0" smtClean="0"/>
              <a:t>&gt; &lt;/</a:t>
            </a:r>
            <a:r>
              <a:rPr lang="en-US" sz="1200" dirty="0"/>
              <a:t>html&gt;</a:t>
            </a:r>
            <a:br>
              <a:rPr lang="en-US" sz="12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391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400050" lvl="1" indent="0" hangingPunct="0">
              <a:spcBef>
                <a:spcPts val="0"/>
              </a:spcBef>
              <a:buNone/>
            </a:pPr>
            <a:r>
              <a:rPr lang="en-US" dirty="0" smtClean="0">
                <a:cs typeface="Courier New" pitchFamily="49" charset="0"/>
              </a:rPr>
              <a:t>The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toFixed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>
                <a:cs typeface="Courier New" pitchFamily="49" charset="0"/>
              </a:rPr>
              <a:t>Method</a:t>
            </a:r>
          </a:p>
          <a:p>
            <a:pPr marL="400050" lvl="1" indent="0" hangingPunct="0">
              <a:spcBef>
                <a:spcPts val="0"/>
              </a:spcBef>
              <a:buNone/>
            </a:pPr>
            <a:endParaRPr lang="en-US" dirty="0">
              <a:cs typeface="Courier New" pitchFamily="49" charset="0"/>
            </a:endParaRP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.toFixed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400050" lvl="1" indent="0" hangingPunct="0">
              <a:spcBef>
                <a:spcPts val="0"/>
              </a:spcBef>
              <a:buNone/>
            </a:pPr>
            <a:endParaRPr lang="en-US" dirty="0">
              <a:cs typeface="Courier New" pitchFamily="49" charset="0"/>
            </a:endParaRP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US" dirty="0">
                <a:cs typeface="Courier New" pitchFamily="49" charset="0"/>
              </a:rPr>
              <a:t>w</a:t>
            </a:r>
            <a:r>
              <a:rPr lang="en-US" dirty="0" smtClean="0">
                <a:cs typeface="Courier New" pitchFamily="49" charset="0"/>
              </a:rPr>
              <a:t>here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dirty="0" smtClean="0">
                <a:cs typeface="Courier New" pitchFamily="49" charset="0"/>
              </a:rPr>
              <a:t> is a numeric variable and x is the number of places to be represented.</a:t>
            </a:r>
          </a:p>
          <a:p>
            <a:pPr marL="400050" lvl="1" indent="0" hangingPunct="0">
              <a:spcBef>
                <a:spcPts val="0"/>
              </a:spcBef>
              <a:buNone/>
            </a:pPr>
            <a:endParaRPr lang="en-US" dirty="0">
              <a:cs typeface="Courier New" pitchFamily="49" charset="0"/>
            </a:endParaRP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US" dirty="0" smtClean="0">
                <a:cs typeface="Courier New" pitchFamily="49" charset="0"/>
              </a:rPr>
              <a:t>If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3.1415926536</a:t>
            </a: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.toFixed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 = 3.14</a:t>
            </a: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.toFixed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(5) = 3.14159</a:t>
            </a: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.toFixed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(11) = 3.14159265360</a:t>
            </a: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US" dirty="0" smtClean="0">
                <a:cs typeface="Courier New" pitchFamily="49" charset="0"/>
              </a:rPr>
              <a:t> 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5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Payroll Program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adding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toFixed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to the variables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grossPay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netPay</a:t>
            </a:r>
            <a:r>
              <a:rPr lang="en-US" dirty="0"/>
              <a:t> </a:t>
            </a:r>
            <a:r>
              <a:rPr lang="en-US" dirty="0" smtClean="0"/>
              <a:t>in the </a:t>
            </a:r>
            <a:r>
              <a:rPr lang="en-US" dirty="0"/>
              <a:t>code in </a:t>
            </a:r>
            <a:r>
              <a:rPr lang="en-US" dirty="0" smtClean="0"/>
              <a:t>the previous example, </a:t>
            </a:r>
            <a:r>
              <a:rPr lang="en-US" dirty="0"/>
              <a:t>the output would now look like this: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57600"/>
            <a:ext cx="4495800" cy="190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60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dirty="0" smtClean="0"/>
              <a:t>Sentinel Controlled Loops:</a:t>
            </a:r>
            <a:br>
              <a:rPr lang="en-US" dirty="0" smtClean="0"/>
            </a:br>
            <a:r>
              <a:rPr lang="en-US" dirty="0" smtClean="0">
                <a:cs typeface="Courier New" pitchFamily="49" charset="0"/>
              </a:rPr>
              <a:t>The sentinel is a signal that input is complete.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33400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AU" sz="1200" dirty="0"/>
              <a:t>1</a:t>
            </a:r>
            <a:r>
              <a:rPr lang="en-AU" sz="1200" dirty="0" smtClean="0"/>
              <a:t>. &lt;</a:t>
            </a:r>
            <a:r>
              <a:rPr lang="en-AU" sz="1200" dirty="0"/>
              <a:t>html</a:t>
            </a:r>
            <a:r>
              <a:rPr lang="en-AU" sz="1200" dirty="0" smtClean="0"/>
              <a:t>&gt; &lt;</a:t>
            </a:r>
            <a:r>
              <a:rPr lang="en-AU" sz="1200" dirty="0"/>
              <a:t>head&gt;</a:t>
            </a:r>
            <a:br>
              <a:rPr lang="en-AU" sz="1200" dirty="0"/>
            </a:br>
            <a:r>
              <a:rPr lang="en-AU" sz="1200" dirty="0" smtClean="0"/>
              <a:t>2. &lt;</a:t>
            </a:r>
            <a:r>
              <a:rPr lang="en-AU" sz="1200" dirty="0"/>
              <a:t>title&gt;Example 4.10&lt;/title&gt;</a:t>
            </a:r>
            <a:br>
              <a:rPr lang="en-AU" sz="1200" dirty="0"/>
            </a:br>
            <a:r>
              <a:rPr lang="en-AU" sz="1200" dirty="0" smtClean="0"/>
              <a:t>3.&lt;</a:t>
            </a:r>
            <a:r>
              <a:rPr lang="en-AU" sz="1200" dirty="0"/>
              <a:t>script&gt;</a:t>
            </a:r>
            <a:br>
              <a:rPr lang="en-AU" sz="1200" dirty="0"/>
            </a:br>
            <a:r>
              <a:rPr lang="en-AU" sz="1200" dirty="0" smtClean="0"/>
              <a:t>4.	function </a:t>
            </a:r>
            <a:r>
              <a:rPr lang="en-AU" sz="1200" dirty="0" err="1"/>
              <a:t>getClass</a:t>
            </a:r>
            <a:r>
              <a:rPr lang="en-AU" sz="1200" dirty="0" smtClean="0"/>
              <a:t>()    {</a:t>
            </a:r>
            <a:r>
              <a:rPr lang="en-AU" sz="1200" dirty="0"/>
              <a:t/>
            </a:r>
            <a:br>
              <a:rPr lang="en-AU" sz="1200" dirty="0"/>
            </a:br>
            <a:r>
              <a:rPr lang="en-AU" sz="1200" dirty="0" smtClean="0"/>
              <a:t>5.</a:t>
            </a:r>
            <a:r>
              <a:rPr lang="en-AU" sz="1200" dirty="0"/>
              <a:t>	</a:t>
            </a:r>
            <a:r>
              <a:rPr lang="en-AU" sz="1200" dirty="0" smtClean="0"/>
              <a:t>     </a:t>
            </a:r>
            <a:r>
              <a:rPr lang="en-AU" sz="1200" dirty="0" err="1" smtClean="0"/>
              <a:t>document.write</a:t>
            </a:r>
            <a:r>
              <a:rPr lang="en-AU" sz="1200" dirty="0"/>
              <a:t>('&lt;table width="40%" align = "</a:t>
            </a:r>
            <a:r>
              <a:rPr lang="en-AU" sz="1200" dirty="0" err="1"/>
              <a:t>center</a:t>
            </a:r>
            <a:r>
              <a:rPr lang="en-AU" sz="1200" dirty="0"/>
              <a:t>"&gt;');</a:t>
            </a:r>
            <a:br>
              <a:rPr lang="en-AU" sz="1200" dirty="0"/>
            </a:br>
            <a:r>
              <a:rPr lang="en-AU" sz="1200" dirty="0" smtClean="0"/>
              <a:t>6.</a:t>
            </a:r>
            <a:r>
              <a:rPr lang="en-AU" sz="1200" dirty="0"/>
              <a:t>	</a:t>
            </a:r>
            <a:r>
              <a:rPr lang="en-AU" sz="1200" dirty="0" smtClean="0"/>
              <a:t>     </a:t>
            </a:r>
            <a:r>
              <a:rPr lang="en-AU" sz="1200" dirty="0" err="1" smtClean="0"/>
              <a:t>var</a:t>
            </a:r>
            <a:r>
              <a:rPr lang="en-AU" sz="1200" dirty="0" smtClean="0"/>
              <a:t> </a:t>
            </a:r>
            <a:r>
              <a:rPr lang="en-AU" sz="1200" b="1" dirty="0" err="1">
                <a:solidFill>
                  <a:srgbClr val="0070C0"/>
                </a:solidFill>
              </a:rPr>
              <a:t>fname</a:t>
            </a:r>
            <a:r>
              <a:rPr lang="en-AU" sz="1200" dirty="0"/>
              <a:t> = " </a:t>
            </a:r>
            <a:r>
              <a:rPr lang="en-AU" sz="1200" dirty="0" smtClean="0"/>
              <a:t>"; </a:t>
            </a:r>
            <a:r>
              <a:rPr lang="en-AU" sz="1200" dirty="0" err="1" smtClean="0"/>
              <a:t>var</a:t>
            </a:r>
            <a:r>
              <a:rPr lang="en-AU" sz="1200" dirty="0" smtClean="0"/>
              <a:t> </a:t>
            </a:r>
            <a:r>
              <a:rPr lang="en-AU" sz="1200" b="1" dirty="0" err="1">
                <a:solidFill>
                  <a:srgbClr val="0070C0"/>
                </a:solidFill>
              </a:rPr>
              <a:t>lname</a:t>
            </a:r>
            <a:r>
              <a:rPr lang="en-AU" sz="1200" dirty="0"/>
              <a:t> = " </a:t>
            </a:r>
            <a:r>
              <a:rPr lang="en-AU" sz="1200" dirty="0" smtClean="0"/>
              <a:t>";  </a:t>
            </a:r>
            <a:r>
              <a:rPr lang="en-AU" sz="1200" dirty="0" err="1" smtClean="0"/>
              <a:t>var</a:t>
            </a:r>
            <a:r>
              <a:rPr lang="en-AU" sz="1200" dirty="0" smtClean="0">
                <a:solidFill>
                  <a:srgbClr val="0070C0"/>
                </a:solidFill>
              </a:rPr>
              <a:t> </a:t>
            </a:r>
            <a:r>
              <a:rPr lang="en-AU" sz="1200" b="1" dirty="0">
                <a:solidFill>
                  <a:srgbClr val="0070C0"/>
                </a:solidFill>
              </a:rPr>
              <a:t>id</a:t>
            </a:r>
            <a:r>
              <a:rPr lang="en-AU" sz="1200" dirty="0">
                <a:solidFill>
                  <a:srgbClr val="0070C0"/>
                </a:solidFill>
              </a:rPr>
              <a:t> </a:t>
            </a:r>
            <a:r>
              <a:rPr lang="en-AU" sz="1200" dirty="0"/>
              <a:t>= " </a:t>
            </a:r>
            <a:r>
              <a:rPr lang="en-AU" sz="1200" dirty="0" smtClean="0"/>
              <a:t>";  </a:t>
            </a:r>
            <a:r>
              <a:rPr lang="en-AU" sz="1200" dirty="0" err="1" smtClean="0"/>
              <a:t>var</a:t>
            </a:r>
            <a:r>
              <a:rPr lang="en-AU" sz="1200" dirty="0" smtClean="0">
                <a:solidFill>
                  <a:srgbClr val="0070C0"/>
                </a:solidFill>
              </a:rPr>
              <a:t> </a:t>
            </a:r>
            <a:r>
              <a:rPr lang="en-AU" sz="1200" b="1" dirty="0">
                <a:solidFill>
                  <a:srgbClr val="0070C0"/>
                </a:solidFill>
              </a:rPr>
              <a:t>username</a:t>
            </a:r>
            <a:r>
              <a:rPr lang="en-AU" sz="1200" dirty="0">
                <a:solidFill>
                  <a:srgbClr val="0070C0"/>
                </a:solidFill>
              </a:rPr>
              <a:t> </a:t>
            </a:r>
            <a:r>
              <a:rPr lang="en-AU" sz="1200" dirty="0"/>
              <a:t>= 0</a:t>
            </a:r>
            <a:r>
              <a:rPr lang="en-AU" sz="1200" dirty="0" smtClean="0"/>
              <a:t>;  </a:t>
            </a:r>
            <a:r>
              <a:rPr lang="en-AU" sz="1200" dirty="0" err="1" smtClean="0"/>
              <a:t>var</a:t>
            </a:r>
            <a:r>
              <a:rPr lang="en-AU" sz="1200" dirty="0" smtClean="0"/>
              <a:t> </a:t>
            </a:r>
            <a:r>
              <a:rPr lang="en-AU" sz="1200" b="1" dirty="0">
                <a:solidFill>
                  <a:srgbClr val="0070C0"/>
                </a:solidFill>
              </a:rPr>
              <a:t>course</a:t>
            </a:r>
            <a:r>
              <a:rPr lang="en-AU" sz="1200" dirty="0"/>
              <a:t> = " ";</a:t>
            </a:r>
            <a:br>
              <a:rPr lang="en-AU" sz="1200" dirty="0"/>
            </a:br>
            <a:r>
              <a:rPr lang="en-AU" sz="1200" dirty="0" smtClean="0"/>
              <a:t>7.</a:t>
            </a:r>
            <a:r>
              <a:rPr lang="en-AU" sz="1200" dirty="0"/>
              <a:t>	</a:t>
            </a:r>
            <a:r>
              <a:rPr lang="en-AU" sz="1200" dirty="0" smtClean="0"/>
              <a:t>     </a:t>
            </a:r>
            <a:r>
              <a:rPr lang="en-AU" sz="1200" b="1" dirty="0" smtClean="0">
                <a:solidFill>
                  <a:srgbClr val="0070C0"/>
                </a:solidFill>
              </a:rPr>
              <a:t>course</a:t>
            </a:r>
            <a:r>
              <a:rPr lang="en-AU" sz="1200" dirty="0" smtClean="0"/>
              <a:t> </a:t>
            </a:r>
            <a:r>
              <a:rPr lang="en-AU" sz="1200" dirty="0"/>
              <a:t>= prompt("What is the name of this course?");</a:t>
            </a:r>
            <a:br>
              <a:rPr lang="en-AU" sz="1200" dirty="0"/>
            </a:br>
            <a:r>
              <a:rPr lang="en-AU" sz="1200" dirty="0" smtClean="0"/>
              <a:t>8.</a:t>
            </a:r>
            <a:r>
              <a:rPr lang="en-AU" sz="1200" dirty="0"/>
              <a:t>	</a:t>
            </a:r>
            <a:r>
              <a:rPr lang="en-AU" sz="1200" dirty="0" smtClean="0"/>
              <a:t>     </a:t>
            </a:r>
            <a:r>
              <a:rPr lang="en-AU" sz="1200" dirty="0" err="1" smtClean="0"/>
              <a:t>document.write</a:t>
            </a:r>
            <a:r>
              <a:rPr lang="en-AU" sz="1200" dirty="0"/>
              <a:t>('&lt;</a:t>
            </a:r>
            <a:r>
              <a:rPr lang="en-AU" sz="1200" dirty="0" err="1"/>
              <a:t>tr</a:t>
            </a:r>
            <a:r>
              <a:rPr lang="en-AU" sz="1200" dirty="0"/>
              <a:t>&gt;&lt;td </a:t>
            </a:r>
            <a:r>
              <a:rPr lang="en-AU" sz="1200" dirty="0" err="1"/>
              <a:t>colspan</a:t>
            </a:r>
            <a:r>
              <a:rPr lang="en-AU" sz="1200" dirty="0"/>
              <a:t> =4 align = "</a:t>
            </a:r>
            <a:r>
              <a:rPr lang="en-AU" sz="1200" dirty="0" err="1"/>
              <a:t>center</a:t>
            </a:r>
            <a:r>
              <a:rPr lang="en-AU" sz="1200" dirty="0"/>
              <a:t>"&gt;' + </a:t>
            </a:r>
            <a:r>
              <a:rPr lang="en-AU" sz="1200" b="1" dirty="0" smtClean="0">
                <a:solidFill>
                  <a:srgbClr val="0070C0"/>
                </a:solidFill>
              </a:rPr>
              <a:t>course</a:t>
            </a:r>
            <a:r>
              <a:rPr lang="en-AU" sz="1200" dirty="0" smtClean="0">
                <a:solidFill>
                  <a:srgbClr val="0070C0"/>
                </a:solidFill>
              </a:rPr>
              <a:t> </a:t>
            </a:r>
            <a:r>
              <a:rPr lang="en-AU" sz="1200" dirty="0"/>
              <a:t>+ '&lt;/td&gt;&lt;/</a:t>
            </a:r>
            <a:r>
              <a:rPr lang="en-AU" sz="1200" dirty="0" err="1"/>
              <a:t>tr</a:t>
            </a:r>
            <a:r>
              <a:rPr lang="en-AU" sz="1200" dirty="0"/>
              <a:t>&gt;');</a:t>
            </a:r>
            <a:endParaRPr lang="en-US" sz="1200" dirty="0"/>
          </a:p>
          <a:p>
            <a:pPr marL="0" indent="0" hangingPunct="0">
              <a:buNone/>
            </a:pPr>
            <a:r>
              <a:rPr lang="en-AU" sz="1200" dirty="0" smtClean="0"/>
              <a:t>9.</a:t>
            </a:r>
            <a:r>
              <a:rPr lang="en-AU" sz="1200" dirty="0"/>
              <a:t>	</a:t>
            </a:r>
            <a:r>
              <a:rPr lang="en-AU" sz="1200" dirty="0" smtClean="0"/>
              <a:t>     </a:t>
            </a:r>
            <a:r>
              <a:rPr lang="en-AU" sz="1200" dirty="0" err="1" smtClean="0"/>
              <a:t>document.write</a:t>
            </a:r>
            <a:r>
              <a:rPr lang="en-AU" sz="1200" dirty="0"/>
              <a:t>('&lt;</a:t>
            </a:r>
            <a:r>
              <a:rPr lang="en-AU" sz="1200" dirty="0" err="1"/>
              <a:t>tr</a:t>
            </a:r>
            <a:r>
              <a:rPr lang="en-AU" sz="1200" dirty="0"/>
              <a:t>&gt;&lt;td&gt;first name&lt;/td&gt;&lt;td&gt;last name&lt;/td</a:t>
            </a:r>
            <a:r>
              <a:rPr lang="en-AU" sz="1200" dirty="0" smtClean="0"/>
              <a:t>&gt;&lt;</a:t>
            </a:r>
            <a:r>
              <a:rPr lang="en-AU" sz="1200" dirty="0"/>
              <a:t>td&gt;ID number&lt;/td&gt;&lt;td&gt;username&lt;/td&gt;&lt;/</a:t>
            </a:r>
            <a:r>
              <a:rPr lang="en-AU" sz="1200" dirty="0" err="1"/>
              <a:t>tr</a:t>
            </a:r>
            <a:r>
              <a:rPr lang="en-AU" sz="1200" dirty="0"/>
              <a:t>&gt;');</a:t>
            </a:r>
            <a:endParaRPr lang="en-US" sz="1200" dirty="0"/>
          </a:p>
          <a:p>
            <a:pPr marL="0" indent="0" hangingPunct="0">
              <a:buNone/>
            </a:pPr>
            <a:r>
              <a:rPr lang="en-AU" sz="1200" dirty="0" smtClean="0"/>
              <a:t>10.</a:t>
            </a:r>
            <a:r>
              <a:rPr lang="en-AU" sz="1200" dirty="0"/>
              <a:t>	</a:t>
            </a:r>
            <a:r>
              <a:rPr lang="en-AU" sz="1200" dirty="0" smtClean="0">
                <a:solidFill>
                  <a:srgbClr val="0070C0"/>
                </a:solidFill>
              </a:rPr>
              <a:t>     </a:t>
            </a:r>
            <a:r>
              <a:rPr lang="en-AU" sz="1200" b="1" dirty="0" err="1" smtClean="0">
                <a:solidFill>
                  <a:srgbClr val="0070C0"/>
                </a:solidFill>
              </a:rPr>
              <a:t>fname</a:t>
            </a:r>
            <a:r>
              <a:rPr lang="en-AU" sz="1200" dirty="0" smtClean="0">
                <a:solidFill>
                  <a:srgbClr val="0070C0"/>
                </a:solidFill>
              </a:rPr>
              <a:t> </a:t>
            </a:r>
            <a:r>
              <a:rPr lang="en-AU" sz="1200" dirty="0"/>
              <a:t>= prompt("Enter one student's first name:");</a:t>
            </a:r>
            <a:br>
              <a:rPr lang="en-AU" sz="1200" dirty="0"/>
            </a:br>
            <a:r>
              <a:rPr lang="en-AU" sz="1200" dirty="0" smtClean="0"/>
              <a:t>11.</a:t>
            </a:r>
            <a:r>
              <a:rPr lang="en-AU" sz="1200" dirty="0"/>
              <a:t>	</a:t>
            </a:r>
            <a:r>
              <a:rPr lang="en-AU" sz="1200" dirty="0" smtClean="0"/>
              <a:t>     </a:t>
            </a:r>
            <a:r>
              <a:rPr lang="en-AU" sz="1200" b="1" dirty="0" err="1">
                <a:solidFill>
                  <a:srgbClr val="0070C0"/>
                </a:solidFill>
              </a:rPr>
              <a:t>lname</a:t>
            </a:r>
            <a:r>
              <a:rPr lang="en-AU" sz="1200" dirty="0" smtClean="0"/>
              <a:t> </a:t>
            </a:r>
            <a:r>
              <a:rPr lang="en-AU" sz="1200" dirty="0"/>
              <a:t>= prompt("Enter the student's last name:");</a:t>
            </a:r>
            <a:br>
              <a:rPr lang="en-AU" sz="1200" dirty="0"/>
            </a:br>
            <a:r>
              <a:rPr lang="en-AU" sz="1200" dirty="0" smtClean="0"/>
              <a:t>12.</a:t>
            </a:r>
            <a:r>
              <a:rPr lang="en-AU" sz="1200" dirty="0"/>
              <a:t>	</a:t>
            </a:r>
            <a:r>
              <a:rPr lang="en-AU" sz="1200" dirty="0" smtClean="0"/>
              <a:t>     </a:t>
            </a:r>
            <a:r>
              <a:rPr lang="en-AU" sz="1200" b="1" dirty="0" smtClean="0">
                <a:solidFill>
                  <a:srgbClr val="0070C0"/>
                </a:solidFill>
              </a:rPr>
              <a:t>id</a:t>
            </a:r>
            <a:r>
              <a:rPr lang="en-AU" sz="1200" dirty="0" smtClean="0">
                <a:solidFill>
                  <a:srgbClr val="0070C0"/>
                </a:solidFill>
              </a:rPr>
              <a:t> </a:t>
            </a:r>
            <a:r>
              <a:rPr lang="en-AU" sz="1200" dirty="0"/>
              <a:t>= prompt("Enter the student's identification number:");</a:t>
            </a:r>
            <a:br>
              <a:rPr lang="en-AU" sz="1200" dirty="0"/>
            </a:br>
            <a:r>
              <a:rPr lang="en-AU" sz="1200" dirty="0" smtClean="0"/>
              <a:t>13.</a:t>
            </a:r>
            <a:r>
              <a:rPr lang="en-AU" sz="1200" dirty="0"/>
              <a:t>	</a:t>
            </a:r>
            <a:r>
              <a:rPr lang="en-AU" sz="1200" dirty="0" smtClean="0"/>
              <a:t>     do     {</a:t>
            </a:r>
            <a:r>
              <a:rPr lang="en-AU" sz="1200" dirty="0"/>
              <a:t/>
            </a:r>
            <a:br>
              <a:rPr lang="en-AU" sz="1200" dirty="0"/>
            </a:br>
            <a:r>
              <a:rPr lang="en-AU" sz="1200" dirty="0" smtClean="0"/>
              <a:t>14.</a:t>
            </a:r>
            <a:r>
              <a:rPr lang="en-AU" sz="1200" dirty="0"/>
              <a:t>	</a:t>
            </a:r>
            <a:r>
              <a:rPr lang="en-AU" sz="1200" dirty="0" smtClean="0"/>
              <a:t>                   </a:t>
            </a:r>
            <a:r>
              <a:rPr lang="en-AU" sz="1200" b="1" dirty="0">
                <a:solidFill>
                  <a:srgbClr val="0070C0"/>
                </a:solidFill>
              </a:rPr>
              <a:t>username</a:t>
            </a:r>
            <a:r>
              <a:rPr lang="en-AU" sz="1200" dirty="0" smtClean="0"/>
              <a:t> </a:t>
            </a:r>
            <a:r>
              <a:rPr lang="en-AU" sz="1200" dirty="0"/>
              <a:t>= </a:t>
            </a:r>
            <a:r>
              <a:rPr lang="en-AU" sz="1200" b="1" dirty="0" err="1">
                <a:solidFill>
                  <a:srgbClr val="0070C0"/>
                </a:solidFill>
              </a:rPr>
              <a:t>fname</a:t>
            </a:r>
            <a:r>
              <a:rPr lang="en-AU" sz="1200" dirty="0"/>
              <a:t> + </a:t>
            </a:r>
            <a:r>
              <a:rPr lang="en-AU" sz="1200" b="1" dirty="0">
                <a:solidFill>
                  <a:srgbClr val="0070C0"/>
                </a:solidFill>
              </a:rPr>
              <a:t>id</a:t>
            </a:r>
            <a:r>
              <a:rPr lang="en-AU" sz="1200" dirty="0"/>
              <a:t>;</a:t>
            </a:r>
            <a:br>
              <a:rPr lang="en-AU" sz="1200" dirty="0"/>
            </a:br>
            <a:r>
              <a:rPr lang="en-AU" sz="1200" dirty="0" smtClean="0"/>
              <a:t>15.</a:t>
            </a:r>
            <a:r>
              <a:rPr lang="en-AU" sz="1200" dirty="0"/>
              <a:t>	</a:t>
            </a:r>
            <a:r>
              <a:rPr lang="en-AU" sz="1200" dirty="0" smtClean="0"/>
              <a:t>                   </a:t>
            </a:r>
            <a:r>
              <a:rPr lang="en-AU" sz="1200" dirty="0" err="1" smtClean="0"/>
              <a:t>document.write</a:t>
            </a:r>
            <a:r>
              <a:rPr lang="en-AU" sz="1200" dirty="0"/>
              <a:t>('&lt;</a:t>
            </a:r>
            <a:r>
              <a:rPr lang="en-AU" sz="1200" dirty="0" err="1"/>
              <a:t>tr</a:t>
            </a:r>
            <a:r>
              <a:rPr lang="en-AU" sz="1200" dirty="0"/>
              <a:t>&gt;&lt;td</a:t>
            </a:r>
            <a:r>
              <a:rPr lang="en-AU" sz="1200" dirty="0" smtClean="0"/>
              <a:t>&gt;'+</a:t>
            </a:r>
            <a:r>
              <a:rPr lang="en-AU" sz="1200" b="1" dirty="0" err="1">
                <a:solidFill>
                  <a:srgbClr val="0070C0"/>
                </a:solidFill>
              </a:rPr>
              <a:t>fname</a:t>
            </a:r>
            <a:r>
              <a:rPr lang="en-AU" sz="1200" b="1" dirty="0">
                <a:solidFill>
                  <a:srgbClr val="0070C0"/>
                </a:solidFill>
              </a:rPr>
              <a:t>+</a:t>
            </a:r>
            <a:r>
              <a:rPr lang="en-AU" sz="1200" dirty="0" smtClean="0"/>
              <a:t>'&lt;/</a:t>
            </a:r>
            <a:r>
              <a:rPr lang="en-AU" sz="1200" dirty="0"/>
              <a:t>td&gt;&lt;td</a:t>
            </a:r>
            <a:r>
              <a:rPr lang="en-AU" sz="1200" dirty="0" smtClean="0"/>
              <a:t>&gt;</a:t>
            </a:r>
            <a:r>
              <a:rPr lang="en-AU" sz="1200" b="1" dirty="0">
                <a:solidFill>
                  <a:srgbClr val="0070C0"/>
                </a:solidFill>
              </a:rPr>
              <a:t>+</a:t>
            </a:r>
            <a:r>
              <a:rPr lang="en-AU" sz="1200" b="1" dirty="0" err="1">
                <a:solidFill>
                  <a:srgbClr val="0070C0"/>
                </a:solidFill>
              </a:rPr>
              <a:t>lname</a:t>
            </a:r>
            <a:r>
              <a:rPr lang="en-AU" sz="1200" dirty="0" smtClean="0"/>
              <a:t>+'&lt;/</a:t>
            </a:r>
            <a:r>
              <a:rPr lang="en-AU" sz="1200" dirty="0"/>
              <a:t>td&gt;&lt;td</a:t>
            </a:r>
            <a:r>
              <a:rPr lang="en-AU" sz="1200" dirty="0" smtClean="0"/>
              <a:t>&gt;+</a:t>
            </a:r>
            <a:r>
              <a:rPr lang="en-AU" sz="1200" b="1" dirty="0" smtClean="0">
                <a:solidFill>
                  <a:srgbClr val="0070C0"/>
                </a:solidFill>
              </a:rPr>
              <a:t>id</a:t>
            </a:r>
            <a:r>
              <a:rPr lang="en-AU" sz="1200" b="1" dirty="0" smtClean="0"/>
              <a:t>+</a:t>
            </a:r>
            <a:r>
              <a:rPr lang="en-AU" sz="1200" dirty="0" smtClean="0"/>
              <a:t>'&lt;/</a:t>
            </a:r>
            <a:r>
              <a:rPr lang="en-AU" sz="1200" dirty="0"/>
              <a:t>td&gt;&lt;td</a:t>
            </a:r>
            <a:r>
              <a:rPr lang="en-AU" sz="1200" dirty="0" smtClean="0"/>
              <a:t>&gt;'</a:t>
            </a:r>
            <a:r>
              <a:rPr lang="en-AU" sz="1200" b="1" dirty="0">
                <a:solidFill>
                  <a:srgbClr val="0070C0"/>
                </a:solidFill>
              </a:rPr>
              <a:t>+username</a:t>
            </a:r>
            <a:r>
              <a:rPr lang="en-AU" sz="1200" dirty="0" smtClean="0"/>
              <a:t>+'&lt;/</a:t>
            </a:r>
            <a:r>
              <a:rPr lang="en-AU" sz="1200" dirty="0"/>
              <a:t>td&gt;&lt;/</a:t>
            </a:r>
            <a:r>
              <a:rPr lang="en-AU" sz="1200" dirty="0" err="1"/>
              <a:t>tr</a:t>
            </a:r>
            <a:r>
              <a:rPr lang="en-AU" sz="1200" dirty="0"/>
              <a:t>&gt;');</a:t>
            </a:r>
            <a:endParaRPr lang="en-US" sz="1200" dirty="0"/>
          </a:p>
          <a:p>
            <a:pPr marL="0" indent="0" hangingPunct="0">
              <a:buNone/>
            </a:pPr>
            <a:r>
              <a:rPr lang="en-AU" sz="1200" dirty="0" smtClean="0"/>
              <a:t>16.</a:t>
            </a:r>
            <a:r>
              <a:rPr lang="en-AU" sz="1200" dirty="0"/>
              <a:t>	</a:t>
            </a:r>
            <a:r>
              <a:rPr lang="en-AU" sz="1200" dirty="0" smtClean="0"/>
              <a:t>                   </a:t>
            </a:r>
            <a:r>
              <a:rPr lang="en-AU" sz="1200" b="1" dirty="0" err="1">
                <a:solidFill>
                  <a:srgbClr val="0070C0"/>
                </a:solidFill>
              </a:rPr>
              <a:t>fname</a:t>
            </a:r>
            <a:r>
              <a:rPr lang="en-AU" sz="1200" dirty="0" smtClean="0"/>
              <a:t> </a:t>
            </a:r>
            <a:r>
              <a:rPr lang="en-AU" sz="1200" dirty="0"/>
              <a:t>= prompt("Enter another student's first name </a:t>
            </a:r>
            <a:r>
              <a:rPr lang="en-AU" sz="1200" dirty="0" smtClean="0"/>
              <a:t>or enter </a:t>
            </a:r>
            <a:r>
              <a:rPr lang="en-AU" sz="1200" dirty="0"/>
              <a:t>'X' when finished:");</a:t>
            </a:r>
            <a:endParaRPr lang="en-US" sz="1200" dirty="0"/>
          </a:p>
          <a:p>
            <a:pPr marL="0" indent="0" hangingPunct="0">
              <a:buNone/>
            </a:pPr>
            <a:r>
              <a:rPr lang="en-AU" sz="1200" dirty="0" smtClean="0"/>
              <a:t>17.</a:t>
            </a:r>
            <a:r>
              <a:rPr lang="en-AU" sz="1200" dirty="0"/>
              <a:t>	</a:t>
            </a:r>
            <a:r>
              <a:rPr lang="en-AU" sz="1200" dirty="0" smtClean="0"/>
              <a:t>                   </a:t>
            </a:r>
            <a:r>
              <a:rPr lang="en-AU" sz="1200" b="1" dirty="0" err="1">
                <a:solidFill>
                  <a:srgbClr val="0070C0"/>
                </a:solidFill>
              </a:rPr>
              <a:t>lname</a:t>
            </a:r>
            <a:r>
              <a:rPr lang="en-AU" sz="1200" dirty="0" smtClean="0"/>
              <a:t> </a:t>
            </a:r>
            <a:r>
              <a:rPr lang="en-AU" sz="1200" dirty="0"/>
              <a:t>= prompt("Enter another student's last name </a:t>
            </a:r>
            <a:r>
              <a:rPr lang="en-AU" sz="1200" dirty="0" smtClean="0"/>
              <a:t>or enter </a:t>
            </a:r>
            <a:r>
              <a:rPr lang="en-AU" sz="1200" dirty="0"/>
              <a:t>'X' when finished:");</a:t>
            </a:r>
            <a:endParaRPr lang="en-US" sz="1200" dirty="0"/>
          </a:p>
          <a:p>
            <a:pPr marL="0" indent="0" hangingPunct="0">
              <a:buNone/>
            </a:pPr>
            <a:r>
              <a:rPr lang="en-AU" sz="1200" dirty="0" smtClean="0"/>
              <a:t>18.</a:t>
            </a:r>
            <a:r>
              <a:rPr lang="en-AU" sz="1200" dirty="0"/>
              <a:t>	</a:t>
            </a:r>
            <a:r>
              <a:rPr lang="en-AU" sz="1200" dirty="0" smtClean="0"/>
              <a:t>                   </a:t>
            </a:r>
            <a:r>
              <a:rPr lang="en-AU" sz="1200" b="1" dirty="0">
                <a:solidFill>
                  <a:srgbClr val="0070C0"/>
                </a:solidFill>
              </a:rPr>
              <a:t>id</a:t>
            </a:r>
            <a:r>
              <a:rPr lang="en-AU" sz="1200" dirty="0" smtClean="0"/>
              <a:t> </a:t>
            </a:r>
            <a:r>
              <a:rPr lang="en-AU" sz="1200" dirty="0"/>
              <a:t>= prompt("Enter another student's </a:t>
            </a:r>
            <a:r>
              <a:rPr lang="en-AU" sz="1200" dirty="0" smtClean="0"/>
              <a:t>identification number </a:t>
            </a:r>
            <a:r>
              <a:rPr lang="en-AU" sz="1200" dirty="0"/>
              <a:t>or enter -9 when finished:");</a:t>
            </a:r>
            <a:endParaRPr lang="en-US" sz="1200" dirty="0"/>
          </a:p>
          <a:p>
            <a:pPr marL="0" indent="0" hangingPunct="0">
              <a:buNone/>
            </a:pPr>
            <a:r>
              <a:rPr lang="en-AU" sz="1200" dirty="0" smtClean="0"/>
              <a:t>19.</a:t>
            </a:r>
            <a:r>
              <a:rPr lang="en-AU" sz="1200" dirty="0"/>
              <a:t>	</a:t>
            </a:r>
            <a:r>
              <a:rPr lang="en-AU" sz="1200" dirty="0" smtClean="0"/>
              <a:t>    }   while  </a:t>
            </a:r>
            <a:r>
              <a:rPr lang="en-AU" sz="1200" dirty="0"/>
              <a:t>(</a:t>
            </a:r>
            <a:r>
              <a:rPr lang="en-AU" sz="1200" b="1" dirty="0">
                <a:solidFill>
                  <a:srgbClr val="0070C0"/>
                </a:solidFill>
              </a:rPr>
              <a:t>id</a:t>
            </a:r>
            <a:r>
              <a:rPr lang="en-AU" sz="1200" dirty="0"/>
              <a:t> != -9)</a:t>
            </a:r>
            <a:br>
              <a:rPr lang="en-AU" sz="1200" dirty="0"/>
            </a:br>
            <a:r>
              <a:rPr lang="en-AU" sz="1200" dirty="0" smtClean="0"/>
              <a:t>20.</a:t>
            </a:r>
            <a:r>
              <a:rPr lang="en-AU" sz="1200" dirty="0"/>
              <a:t>	</a:t>
            </a:r>
            <a:r>
              <a:rPr lang="en-AU" sz="1200" dirty="0" smtClean="0"/>
              <a:t>   </a:t>
            </a:r>
            <a:r>
              <a:rPr lang="en-AU" sz="1200" dirty="0" err="1" smtClean="0"/>
              <a:t>document.write</a:t>
            </a:r>
            <a:r>
              <a:rPr lang="en-AU" sz="1200" dirty="0"/>
              <a:t>('&lt;/table&gt;');</a:t>
            </a:r>
            <a:br>
              <a:rPr lang="en-AU" sz="1200" dirty="0"/>
            </a:br>
            <a:r>
              <a:rPr lang="en-AU" sz="1200" dirty="0" smtClean="0"/>
              <a:t>21.</a:t>
            </a:r>
            <a:r>
              <a:rPr lang="en-AU" sz="1200" dirty="0"/>
              <a:t>	}</a:t>
            </a:r>
            <a:br>
              <a:rPr lang="en-AU" sz="1200" dirty="0"/>
            </a:br>
            <a:r>
              <a:rPr lang="en-AU" sz="1200" dirty="0" smtClean="0"/>
              <a:t>22. &lt;/script&gt;&lt;/</a:t>
            </a:r>
            <a:r>
              <a:rPr lang="en-AU" sz="1200" dirty="0"/>
              <a:t>head&gt;</a:t>
            </a:r>
            <a:br>
              <a:rPr lang="en-AU" sz="1200" dirty="0"/>
            </a:br>
            <a:r>
              <a:rPr lang="en-AU" sz="1200" dirty="0" smtClean="0"/>
              <a:t>23. &lt;</a:t>
            </a:r>
            <a:r>
              <a:rPr lang="en-AU" sz="1200" dirty="0"/>
              <a:t>body&gt;</a:t>
            </a:r>
            <a:br>
              <a:rPr lang="en-AU" sz="1200" dirty="0"/>
            </a:br>
            <a:r>
              <a:rPr lang="en-AU" sz="1200" dirty="0" smtClean="0"/>
              <a:t>24.</a:t>
            </a:r>
            <a:r>
              <a:rPr lang="en-AU" sz="1200" dirty="0"/>
              <a:t>	&lt;table align ="</a:t>
            </a:r>
            <a:r>
              <a:rPr lang="en-AU" sz="1200" dirty="0" err="1"/>
              <a:t>center</a:t>
            </a:r>
            <a:r>
              <a:rPr lang="en-AU" sz="1200" dirty="0"/>
              <a:t>" width ="70%"&gt;&lt;</a:t>
            </a:r>
            <a:r>
              <a:rPr lang="en-AU" sz="1200" dirty="0" err="1"/>
              <a:t>tr</a:t>
            </a:r>
            <a:r>
              <a:rPr lang="en-AU" sz="1200" dirty="0"/>
              <a:t>&gt;&lt;td </a:t>
            </a:r>
            <a:r>
              <a:rPr lang="en-AU" sz="1200" dirty="0" err="1"/>
              <a:t>colspan</a:t>
            </a:r>
            <a:r>
              <a:rPr lang="en-AU" sz="1200" dirty="0"/>
              <a:t> ="2</a:t>
            </a:r>
            <a:r>
              <a:rPr lang="en-AU" sz="1200" dirty="0" smtClean="0"/>
              <a:t>"&gt; &lt;</a:t>
            </a:r>
            <a:r>
              <a:rPr lang="en-AU" sz="1200" dirty="0"/>
              <a:t>h1&gt;Create Usernames&lt;/h1&gt;</a:t>
            </a:r>
            <a:br>
              <a:rPr lang="en-AU" sz="1200" dirty="0"/>
            </a:br>
            <a:r>
              <a:rPr lang="en-AU" sz="1200" dirty="0" smtClean="0"/>
              <a:t>25</a:t>
            </a:r>
            <a:r>
              <a:rPr lang="en-AU" sz="1200" dirty="0"/>
              <a:t>.	&lt;p&gt;You can enter each student's name and ID number and &lt;</a:t>
            </a:r>
            <a:r>
              <a:rPr lang="en-AU" sz="1200" dirty="0" err="1"/>
              <a:t>br</a:t>
            </a:r>
            <a:r>
              <a:rPr lang="en-AU" sz="1200" dirty="0"/>
              <a:t> </a:t>
            </a:r>
            <a:r>
              <a:rPr lang="en-AU" sz="1200" dirty="0" smtClean="0"/>
              <a:t>/&gt; this </a:t>
            </a:r>
            <a:r>
              <a:rPr lang="en-AU" sz="1200" dirty="0"/>
              <a:t>program will create usernames for you&lt;/p&gt;</a:t>
            </a:r>
            <a:endParaRPr lang="en-US" sz="1200" dirty="0"/>
          </a:p>
          <a:p>
            <a:pPr marL="0" indent="0" hangingPunct="0">
              <a:buNone/>
            </a:pPr>
            <a:r>
              <a:rPr lang="en-AU" sz="1200" dirty="0"/>
              <a:t>2</a:t>
            </a:r>
            <a:r>
              <a:rPr lang="en-AU" sz="1200" dirty="0" smtClean="0"/>
              <a:t>6</a:t>
            </a:r>
            <a:r>
              <a:rPr lang="en-AU" sz="1200" dirty="0"/>
              <a:t>.	&lt;</a:t>
            </a:r>
            <a:r>
              <a:rPr lang="en-AU" sz="1200" dirty="0" err="1"/>
              <a:t>tr</a:t>
            </a:r>
            <a:r>
              <a:rPr lang="en-AU" sz="1200" dirty="0"/>
              <a:t>&gt;&lt;td&gt;&lt;p&gt;</a:t>
            </a:r>
            <a:r>
              <a:rPr lang="en-AU" sz="1200" i="1" dirty="0"/>
              <a:t>&amp;</a:t>
            </a:r>
            <a:r>
              <a:rPr lang="en-AU" sz="1200" i="1" dirty="0" err="1"/>
              <a:t>nbsp</a:t>
            </a:r>
            <a:r>
              <a:rPr lang="en-AU" sz="1200" dirty="0"/>
              <a:t>;&lt;/p&gt;</a:t>
            </a:r>
            <a:br>
              <a:rPr lang="en-AU" sz="1200" dirty="0"/>
            </a:br>
            <a:r>
              <a:rPr lang="en-AU" sz="1200" dirty="0" smtClean="0"/>
              <a:t>27</a:t>
            </a:r>
            <a:r>
              <a:rPr lang="en-AU" sz="1200" dirty="0"/>
              <a:t>.	&lt;p&gt;&lt;input type="button" id="username" value="Click to </a:t>
            </a:r>
            <a:r>
              <a:rPr lang="en-AU" sz="1200" dirty="0" smtClean="0"/>
              <a:t>begin</a:t>
            </a:r>
            <a:r>
              <a:rPr lang="en-AU" sz="1200" dirty="0">
                <a:sym typeface="Wingdings 3"/>
              </a:rPr>
              <a:t> </a:t>
            </a:r>
            <a:r>
              <a:rPr lang="en-AU" sz="1200" dirty="0" smtClean="0"/>
              <a:t>entering </a:t>
            </a:r>
            <a:r>
              <a:rPr lang="en-AU" sz="1200" dirty="0"/>
              <a:t>names" </a:t>
            </a:r>
            <a:r>
              <a:rPr lang="en-AU" sz="1200" dirty="0" err="1"/>
              <a:t>onclick</a:t>
            </a:r>
            <a:r>
              <a:rPr lang="en-AU" sz="1200" dirty="0"/>
              <a:t>="</a:t>
            </a:r>
            <a:r>
              <a:rPr lang="en-AU" sz="1200" dirty="0" err="1"/>
              <a:t>getClass</a:t>
            </a:r>
            <a:r>
              <a:rPr lang="en-AU" sz="1200" dirty="0"/>
              <a:t>();" /&gt;&lt;/p&gt;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2</a:t>
            </a:r>
            <a:r>
              <a:rPr lang="en-US" sz="1200" dirty="0" smtClean="0"/>
              <a:t>8.  &lt;/</a:t>
            </a:r>
            <a:r>
              <a:rPr lang="en-US" sz="1200" dirty="0"/>
              <a:t>td&gt;&lt;/</a:t>
            </a:r>
            <a:r>
              <a:rPr lang="en-US" sz="1200" dirty="0" err="1"/>
              <a:t>tr</a:t>
            </a:r>
            <a:r>
              <a:rPr lang="en-US" sz="1200" dirty="0" smtClean="0"/>
              <a:t>&gt; &lt;/</a:t>
            </a:r>
            <a:r>
              <a:rPr lang="en-US" sz="1200" dirty="0"/>
              <a:t>table</a:t>
            </a:r>
            <a:r>
              <a:rPr lang="en-US" sz="1200" dirty="0" smtClean="0"/>
              <a:t>&gt; &lt;/</a:t>
            </a:r>
            <a:r>
              <a:rPr lang="en-US" sz="1200" dirty="0"/>
              <a:t>body</a:t>
            </a:r>
            <a:r>
              <a:rPr lang="en-US" sz="1200" dirty="0" smtClean="0"/>
              <a:t>&gt; &lt;/</a:t>
            </a:r>
            <a:r>
              <a:rPr lang="en-US" sz="1200" dirty="0"/>
              <a:t>html&gt;</a:t>
            </a:r>
            <a:br>
              <a:rPr lang="en-US" sz="1200" dirty="0"/>
            </a:b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63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ID Program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hangingPunct="0">
              <a:buNone/>
            </a:pPr>
            <a:r>
              <a:rPr lang="en-US" sz="2400" b="1" dirty="0"/>
              <a:t>Input:</a:t>
            </a:r>
            <a:r>
              <a:rPr lang="en-US" sz="2400" dirty="0"/>
              <a:t>  </a:t>
            </a:r>
            <a:endParaRPr lang="en-US" sz="2400" dirty="0" smtClean="0"/>
          </a:p>
          <a:p>
            <a:pPr marL="0" indent="0" hangingPunct="0">
              <a:buNone/>
            </a:pPr>
            <a:r>
              <a:rPr lang="en-US" sz="2400" dirty="0" smtClean="0"/>
              <a:t>Course </a:t>
            </a:r>
            <a:r>
              <a:rPr lang="en-US" sz="2400" dirty="0"/>
              <a:t>Name: 	Introduction to JavaScript</a:t>
            </a:r>
          </a:p>
          <a:p>
            <a:pPr marL="0" indent="0" hangingPunct="0">
              <a:buNone/>
            </a:pPr>
            <a:r>
              <a:rPr lang="en-US" sz="2400" dirty="0"/>
              <a:t>Students: </a:t>
            </a:r>
            <a:endParaRPr lang="en-US" sz="2400" dirty="0" smtClean="0"/>
          </a:p>
          <a:p>
            <a:pPr marL="0" indent="0" hangingPunct="0">
              <a:buNone/>
            </a:pPr>
            <a:r>
              <a:rPr lang="en-US" sz="2400" dirty="0" smtClean="0"/>
              <a:t>Jacques </a:t>
            </a:r>
            <a:r>
              <a:rPr lang="en-US" sz="2400" dirty="0"/>
              <a:t>Jolie, ID: 2345</a:t>
            </a:r>
          </a:p>
          <a:p>
            <a:pPr marL="0" indent="0" hangingPunct="0">
              <a:buNone/>
            </a:pPr>
            <a:r>
              <a:rPr lang="en-US" sz="2400" dirty="0"/>
              <a:t>Isabel Torres, ID: 6789 </a:t>
            </a:r>
          </a:p>
          <a:p>
            <a:pPr marL="0" indent="0" hangingPunct="0">
              <a:buNone/>
            </a:pPr>
            <a:r>
              <a:rPr lang="en-US" sz="2400" dirty="0"/>
              <a:t>Kevin Patel, ID: 2037</a:t>
            </a:r>
          </a:p>
          <a:p>
            <a:pPr marL="0" indent="0" hangingPunct="0">
              <a:buNone/>
            </a:pPr>
            <a:r>
              <a:rPr lang="en-US" sz="2400" dirty="0"/>
              <a:t>Barbara Chen, ID: 6589 </a:t>
            </a:r>
          </a:p>
          <a:p>
            <a:pPr marL="0" indent="0" hangingPunct="0">
              <a:buNone/>
            </a:pPr>
            <a:r>
              <a:rPr lang="en-US" sz="2400" dirty="0"/>
              <a:t>X </a:t>
            </a:r>
            <a:r>
              <a:rPr lang="en-US" sz="2400" dirty="0" err="1"/>
              <a:t>X</a:t>
            </a:r>
            <a:r>
              <a:rPr lang="en-US" sz="2400" dirty="0"/>
              <a:t>, ID:  -9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16" y="3352800"/>
            <a:ext cx="4371975" cy="2085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612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hangingPunct="0">
              <a:spcBef>
                <a:spcPts val="0"/>
              </a:spcBef>
              <a:buNone/>
            </a:pPr>
            <a:r>
              <a:rPr lang="en-US" sz="2400" dirty="0" smtClean="0">
                <a:cs typeface="Courier New" pitchFamily="49" charset="0"/>
              </a:rPr>
              <a:t>The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dirty="0" smtClean="0">
                <a:cs typeface="Courier New" pitchFamily="49" charset="0"/>
              </a:rPr>
              <a:t>and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dirty="0" smtClean="0">
                <a:cs typeface="Courier New" pitchFamily="49" charset="0"/>
              </a:rPr>
              <a:t>Methods</a:t>
            </a:r>
          </a:p>
          <a:p>
            <a:pPr marL="400050" lvl="1" indent="0" hangingPunct="0">
              <a:spcBef>
                <a:spcPts val="0"/>
              </a:spcBef>
              <a:buNone/>
            </a:pPr>
            <a:endParaRPr lang="en-US" dirty="0">
              <a:cs typeface="Courier New" pitchFamily="49" charset="0"/>
            </a:endParaRPr>
          </a:p>
          <a:p>
            <a:pPr lvl="1" hangingPunct="0"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.toLowerCase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 hangingPunct="0">
              <a:buFont typeface="Arial" pitchFamily="34" charset="0"/>
              <a:buChar char="•"/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.toUpperCase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 hangingPunct="0">
              <a:spcBef>
                <a:spcPts val="0"/>
              </a:spcBef>
              <a:buNone/>
            </a:pPr>
            <a:endParaRPr lang="en-US" dirty="0">
              <a:cs typeface="Courier New" pitchFamily="49" charset="0"/>
            </a:endParaRP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US" dirty="0">
                <a:cs typeface="Courier New" pitchFamily="49" charset="0"/>
              </a:rPr>
              <a:t>w</a:t>
            </a:r>
            <a:r>
              <a:rPr lang="en-US" dirty="0" smtClean="0">
                <a:cs typeface="Courier New" pitchFamily="49" charset="0"/>
              </a:rPr>
              <a:t>here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is a string variable</a:t>
            </a:r>
          </a:p>
          <a:p>
            <a:pPr marL="400050" lvl="1" indent="0" hangingPunct="0">
              <a:spcBef>
                <a:spcPts val="0"/>
              </a:spcBef>
              <a:buNone/>
            </a:pPr>
            <a:endParaRPr lang="en-US" dirty="0">
              <a:cs typeface="Courier New" pitchFamily="49" charset="0"/>
            </a:endParaRP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US" dirty="0" smtClean="0">
                <a:cs typeface="Courier New" pitchFamily="49" charset="0"/>
              </a:rPr>
              <a:t>If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“Joey”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.toLowerCase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“joey”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.toUpperCase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“JOEY”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US" dirty="0" smtClean="0">
                <a:cs typeface="Courier New" pitchFamily="49" charset="0"/>
              </a:rPr>
              <a:t> 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4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Counter-Controlled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counter-controlled loop contains a variable (the </a:t>
            </a:r>
            <a:r>
              <a:rPr lang="en-US" b="1" dirty="0"/>
              <a:t>counter) </a:t>
            </a:r>
            <a:r>
              <a:rPr lang="en-US" dirty="0"/>
              <a:t>that keeps track of the number of passes through the loop (the </a:t>
            </a:r>
            <a:r>
              <a:rPr lang="en-US" dirty="0" smtClean="0"/>
              <a:t>iterations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counter reaches a preset value, the loop is exited.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order for the computer to execute the loop a certain number of times, it must keep track of how many times it goes through the loop. </a:t>
            </a:r>
          </a:p>
        </p:txBody>
      </p:sp>
    </p:spTree>
    <p:extLst>
      <p:ext uri="{BB962C8B-B14F-4D97-AF65-F5344CB8AC3E}">
        <p14:creationId xmlns:p14="http://schemas.microsoft.com/office/powerpoint/2010/main" val="39763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050" y="704056"/>
            <a:ext cx="2857500" cy="49911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>
                <a:solidFill>
                  <a:srgbClr val="0070C0"/>
                </a:solidFill>
                <a:latin typeface="Arial Rounded MT Bold" pitchFamily="34" charset="0"/>
              </a:rPr>
              <a:t>4</a:t>
            </a:r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.1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Computers Don’t Get Bored with Repetition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2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Define </a:t>
            </a:r>
            <a:r>
              <a:rPr lang="en-US" b="1" dirty="0"/>
              <a:t>a counter:</a:t>
            </a:r>
            <a:r>
              <a:rPr lang="en-US" dirty="0"/>
              <a:t> </a:t>
            </a:r>
            <a:endParaRPr lang="en-US" dirty="0" smtClean="0"/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counter is a variable. </a:t>
            </a:r>
            <a:endParaRPr lang="en-US" dirty="0" smtClean="0"/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always an integer </a:t>
            </a:r>
            <a:endParaRPr lang="en-US" dirty="0" smtClean="0"/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Common </a:t>
            </a:r>
            <a:r>
              <a:rPr lang="en-US" dirty="0"/>
              <a:t>variable names for counters are </a:t>
            </a:r>
            <a:r>
              <a:rPr lang="en-US" b="1" dirty="0">
                <a:solidFill>
                  <a:srgbClr val="0070C0"/>
                </a:solidFill>
              </a:rPr>
              <a:t>counter</a:t>
            </a:r>
            <a:r>
              <a:rPr lang="en-US" dirty="0"/>
              <a:t>, </a:t>
            </a:r>
            <a:r>
              <a:rPr lang="en-US" sz="2900" b="1" dirty="0">
                <a:solidFill>
                  <a:srgbClr val="0070C0"/>
                </a:solidFill>
              </a:rPr>
              <a:t>count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dirty="0"/>
              <a:t>, or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j</a:t>
            </a:r>
            <a:r>
              <a:rPr lang="en-US" dirty="0"/>
              <a:t>. </a:t>
            </a:r>
            <a:endParaRPr lang="en-US" dirty="0" smtClean="0"/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some languages words like count or counter can be keywords. </a:t>
            </a:r>
            <a:endParaRPr lang="en-US" dirty="0" smtClean="0"/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Best </a:t>
            </a:r>
            <a:r>
              <a:rPr lang="en-US" dirty="0"/>
              <a:t>to name your counter something very simple, like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dirty="0"/>
              <a:t> or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j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Initialize </a:t>
            </a:r>
            <a:r>
              <a:rPr lang="en-US" b="1" dirty="0"/>
              <a:t>the counter:</a:t>
            </a:r>
            <a:r>
              <a:rPr lang="en-US" dirty="0"/>
              <a:t> </a:t>
            </a:r>
            <a:endParaRPr lang="en-US" dirty="0" smtClean="0"/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Set </a:t>
            </a:r>
            <a:r>
              <a:rPr lang="en-US" dirty="0"/>
              <a:t>the counter to a beginning value</a:t>
            </a:r>
            <a:r>
              <a:rPr lang="en-US" dirty="0" smtClean="0"/>
              <a:t>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The counter </a:t>
            </a:r>
            <a:r>
              <a:rPr lang="en-US" dirty="0"/>
              <a:t>can begin at any integer value—often determined by other factors in the </a:t>
            </a:r>
            <a:r>
              <a:rPr lang="en-US" dirty="0" smtClean="0"/>
              <a:t>program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will usually set our counter equal to 0 or 1.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Increment </a:t>
            </a:r>
            <a:r>
              <a:rPr lang="en-US" b="1" dirty="0"/>
              <a:t>(or decrement) the counter:</a:t>
            </a:r>
            <a:r>
              <a:rPr lang="en-US" dirty="0"/>
              <a:t> </a:t>
            </a:r>
            <a:endParaRPr lang="en-US" dirty="0" smtClean="0"/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To increment </a:t>
            </a:r>
            <a:r>
              <a:rPr lang="en-US" dirty="0"/>
              <a:t>by </a:t>
            </a:r>
            <a:r>
              <a:rPr lang="en-US" dirty="0" smtClean="0"/>
              <a:t>ones: </a:t>
            </a:r>
            <a:r>
              <a:rPr lang="en-US" sz="2900" b="1" dirty="0" err="1">
                <a:solidFill>
                  <a:srgbClr val="0070C0"/>
                </a:solidFill>
              </a:rPr>
              <a:t>i</a:t>
            </a:r>
            <a:r>
              <a:rPr lang="en-US" sz="2900" b="1" dirty="0">
                <a:solidFill>
                  <a:srgbClr val="0070C0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dirty="0"/>
              <a:t> + 1. </a:t>
            </a:r>
            <a:endParaRPr lang="en-US" dirty="0" smtClean="0"/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Use shortcut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1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696091"/>
              </p:ext>
            </p:extLst>
          </p:nvPr>
        </p:nvGraphicFramePr>
        <p:xfrm>
          <a:off x="914400" y="2057400"/>
          <a:ext cx="7162800" cy="3581403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790700"/>
                <a:gridCol w="1790700"/>
                <a:gridCol w="1790700"/>
                <a:gridCol w="1790700"/>
              </a:tblGrid>
              <a:tr h="8165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Beginning Value of j 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Increment/Decrement Expression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Shortcut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Ending Value of j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49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 = j + 1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j++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49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 = j – 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j--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49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 = j + 2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j+=2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7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49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 = j – 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j-=2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49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 = j * 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j*=3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49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 = j / 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j/=2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49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 = j + 1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++j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79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4.3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The </a:t>
            </a:r>
            <a:r>
              <a:rPr lang="en-US" sz="4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Loop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050" y="704056"/>
            <a:ext cx="2857500" cy="4991100"/>
          </a:xfrm>
        </p:spPr>
      </p:pic>
    </p:spTree>
    <p:extLst>
      <p:ext uri="{BB962C8B-B14F-4D97-AF65-F5344CB8AC3E}">
        <p14:creationId xmlns:p14="http://schemas.microsoft.com/office/powerpoint/2010/main" val="379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General Form: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initialValue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test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condition; increment/decrement)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	body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of the loop;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 smtClean="0"/>
              <a:t>The </a:t>
            </a:r>
            <a:r>
              <a:rPr lang="en-US" sz="1600" b="1" dirty="0"/>
              <a:t>Initial Value</a:t>
            </a:r>
            <a:endParaRPr lang="en-US" sz="1600" dirty="0"/>
          </a:p>
          <a:p>
            <a:r>
              <a:rPr lang="en-US" sz="1600" dirty="0"/>
              <a:t>The first statement sets the counter to its </a:t>
            </a:r>
            <a:r>
              <a:rPr lang="en-US" sz="1600" b="1" dirty="0"/>
              <a:t>initial value</a:t>
            </a:r>
            <a:r>
              <a:rPr lang="en-US" sz="1600" dirty="0"/>
              <a:t>. </a:t>
            </a:r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initial value can be any integer constant, such as 1, 0, 23, or –4. </a:t>
            </a:r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initial value can also be another numeric variable.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/>
              <a:t>The Test Condition</a:t>
            </a:r>
            <a:endParaRPr lang="en-US" sz="1600" dirty="0"/>
          </a:p>
          <a:p>
            <a:r>
              <a:rPr lang="en-US" sz="1600" dirty="0" smtClean="0"/>
              <a:t>The </a:t>
            </a:r>
            <a:r>
              <a:rPr lang="en-US" sz="1600" dirty="0"/>
              <a:t>test condition asks the question, “Is the counter within the range specified by this condition</a:t>
            </a:r>
            <a:r>
              <a:rPr lang="en-US" sz="1600" dirty="0" smtClean="0"/>
              <a:t>?”</a:t>
            </a:r>
          </a:p>
          <a:p>
            <a:r>
              <a:rPr lang="en-US" sz="1600" dirty="0"/>
              <a:t>In a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/>
              <a:t> loop, the test condition is checked at the beginning. </a:t>
            </a:r>
            <a:r>
              <a:rPr lang="en-US" sz="1600" dirty="0" smtClean="0"/>
              <a:t>After </a:t>
            </a:r>
            <a:r>
              <a:rPr lang="en-US" sz="1600" dirty="0"/>
              <a:t>the loop body executes once, the counter is then either incremented or decremented and the test condition is checked again. </a:t>
            </a:r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test condition is checked each time after the body of the loop has completed.</a:t>
            </a:r>
          </a:p>
          <a:p>
            <a:pPr marL="0" indent="0">
              <a:buNone/>
            </a:pPr>
            <a:r>
              <a:rPr lang="en-US" sz="1600" b="1" dirty="0"/>
              <a:t>The Increment/Decrement Statement</a:t>
            </a:r>
            <a:endParaRPr lang="en-US" sz="1600" dirty="0"/>
          </a:p>
          <a:p>
            <a:r>
              <a:rPr lang="en-US" sz="1600" dirty="0"/>
              <a:t>The increment or decrement statement uses </a:t>
            </a:r>
            <a:r>
              <a:rPr lang="en-US" sz="1600" dirty="0" smtClean="0"/>
              <a:t>shortcut notation.  </a:t>
            </a:r>
            <a:endParaRPr lang="en-US" sz="1600" dirty="0"/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381000" y="1371600"/>
            <a:ext cx="7924800" cy="5181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1.	function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countStars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dirty="0">
                <a:latin typeface="Courier New" pitchFamily="49" charset="0"/>
                <a:cs typeface="Courier New" pitchFamily="49" charset="0"/>
              </a:rPr>
            </a:b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dirty="0"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		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		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starNum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= 4;</a:t>
            </a:r>
            <a:br>
              <a:rPr lang="en-US" sz="1700" dirty="0">
                <a:latin typeface="Courier New" pitchFamily="49" charset="0"/>
                <a:cs typeface="Courier New" pitchFamily="49" charset="0"/>
              </a:rPr>
            </a:b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		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star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(“*");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dirty="0">
                <a:latin typeface="Courier New" pitchFamily="49" charset="0"/>
                <a:cs typeface="Courier New" pitchFamily="49" charset="0"/>
              </a:rPr>
            </a:b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		for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= 0;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starNum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++)</a:t>
            </a:r>
            <a:br>
              <a:rPr lang="en-US" sz="1700" dirty="0">
                <a:latin typeface="Courier New" pitchFamily="49" charset="0"/>
                <a:cs typeface="Courier New" pitchFamily="49" charset="0"/>
              </a:rPr>
            </a:b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		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star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+ "&amp;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nbsp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;");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 smtClean="0"/>
              <a:t>	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b="1" dirty="0" smtClean="0">
                <a:solidFill>
                  <a:srgbClr val="FF0000"/>
                </a:solidFill>
              </a:rPr>
              <a:t>Output:   		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 * * * *</a:t>
            </a:r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2.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	function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countStars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700" dirty="0"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latin typeface="Courier New" pitchFamily="49" charset="0"/>
                <a:cs typeface="Courier New" pitchFamily="49" charset="0"/>
              </a:rPr>
              <a:t>	{</a:t>
            </a:r>
            <a:br>
              <a:rPr lang="en-US" sz="1700" dirty="0"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latin typeface="Courier New" pitchFamily="49" charset="0"/>
                <a:cs typeface="Courier New" pitchFamily="49" charset="0"/>
              </a:rPr>
              <a:t>   		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= 0; </a:t>
            </a:r>
          </a:p>
          <a:p>
            <a:pPr marL="0" indent="0"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   		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starNum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= 4;</a:t>
            </a:r>
            <a:br>
              <a:rPr lang="en-US" sz="1700" dirty="0"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latin typeface="Courier New" pitchFamily="49" charset="0"/>
                <a:cs typeface="Courier New" pitchFamily="49" charset="0"/>
              </a:rPr>
              <a:t>   		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star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= (“*");</a:t>
            </a:r>
            <a:br>
              <a:rPr lang="en-US" sz="1700" dirty="0"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latin typeface="Courier New" pitchFamily="49" charset="0"/>
                <a:cs typeface="Courier New" pitchFamily="49" charset="0"/>
              </a:rPr>
              <a:t>   		for (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starNum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&gt;=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dirty="0"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latin typeface="Courier New" pitchFamily="49" charset="0"/>
                <a:cs typeface="Courier New" pitchFamily="49" charset="0"/>
              </a:rPr>
              <a:t>   		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star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+ "&amp;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nbsp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;");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/>
              <a:t>	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b="1" dirty="0">
                <a:solidFill>
                  <a:srgbClr val="FF0000"/>
                </a:solidFill>
              </a:rPr>
              <a:t>Output:   	</a:t>
            </a:r>
            <a:r>
              <a:rPr lang="en-US" sz="1700" b="1" dirty="0" smtClean="0">
                <a:solidFill>
                  <a:srgbClr val="FF0000"/>
                </a:solidFill>
              </a:rPr>
              <a:t>	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 * * *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3581400"/>
            <a:ext cx="7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4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381000" y="1371600"/>
            <a:ext cx="79248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.	function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countStars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dirty="0">
                <a:latin typeface="Courier New" pitchFamily="49" charset="0"/>
                <a:cs typeface="Courier New" pitchFamily="49" charset="0"/>
              </a:rPr>
            </a:b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dirty="0"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		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= 0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		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star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(“*");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dirty="0">
                <a:latin typeface="Courier New" pitchFamily="49" charset="0"/>
                <a:cs typeface="Courier New" pitchFamily="49" charset="0"/>
              </a:rPr>
            </a:b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		for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&lt;= 7;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++)</a:t>
            </a:r>
            <a:br>
              <a:rPr lang="en-US" sz="1700" dirty="0">
                <a:latin typeface="Courier New" pitchFamily="49" charset="0"/>
                <a:cs typeface="Courier New" pitchFamily="49" charset="0"/>
              </a:rPr>
            </a:b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		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star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+ "&amp;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nbsp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;");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 smtClean="0"/>
              <a:t>	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b="1" dirty="0" smtClean="0">
                <a:solidFill>
                  <a:srgbClr val="FF0000"/>
                </a:solidFill>
              </a:rPr>
              <a:t>Output:   		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 * * * * * * *</a:t>
            </a:r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2.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	function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countStars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700" dirty="0"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latin typeface="Courier New" pitchFamily="49" charset="0"/>
                <a:cs typeface="Courier New" pitchFamily="49" charset="0"/>
              </a:rPr>
              <a:t>	{</a:t>
            </a:r>
            <a:br>
              <a:rPr lang="en-US" sz="1700" dirty="0"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latin typeface="Courier New" pitchFamily="49" charset="0"/>
                <a:cs typeface="Courier New" pitchFamily="49" charset="0"/>
              </a:rPr>
              <a:t>   		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= 0; </a:t>
            </a:r>
          </a:p>
          <a:p>
            <a:pPr marL="0" indent="0"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   		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star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= (“*");</a:t>
            </a:r>
            <a:br>
              <a:rPr lang="en-US" sz="1700" dirty="0"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latin typeface="Courier New" pitchFamily="49" charset="0"/>
                <a:cs typeface="Courier New" pitchFamily="49" charset="0"/>
              </a:rPr>
              <a:t>   		for (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= 1;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 7;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700" dirty="0"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latin typeface="Courier New" pitchFamily="49" charset="0"/>
                <a:cs typeface="Courier New" pitchFamily="49" charset="0"/>
              </a:rPr>
              <a:t>   		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star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+ "&amp;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nbsp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;");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/>
              <a:t>	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b="1" dirty="0">
                <a:solidFill>
                  <a:srgbClr val="FF0000"/>
                </a:solidFill>
              </a:rPr>
              <a:t>Output:   	</a:t>
            </a:r>
            <a:r>
              <a:rPr lang="en-US" sz="1700" b="1" dirty="0" smtClean="0">
                <a:solidFill>
                  <a:srgbClr val="FF0000"/>
                </a:solidFill>
              </a:rPr>
              <a:t>	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 *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 *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3581400"/>
            <a:ext cx="7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4.4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Data Validation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050" y="704056"/>
            <a:ext cx="2857500" cy="4991100"/>
          </a:xfrm>
        </p:spPr>
      </p:pic>
    </p:spTree>
    <p:extLst>
      <p:ext uri="{BB962C8B-B14F-4D97-AF65-F5344CB8AC3E}">
        <p14:creationId xmlns:p14="http://schemas.microsoft.com/office/powerpoint/2010/main" val="317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Making Sure the Entry is Positive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bracelets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(prompt("How many bracelets do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you want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?"," "));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bracelets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 0)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bracelets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prompt("Please enter a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positive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number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 How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many bracelets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do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you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want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?"," ");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("You are ordering " +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bracelets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+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"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bracelets.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Thank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you!");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8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isNaN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cs typeface="Courier New" pitchFamily="49" charset="0"/>
              </a:rPr>
              <a:t>This method returns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true </a:t>
            </a:r>
            <a:r>
              <a:rPr lang="en-US" sz="1800" dirty="0">
                <a:cs typeface="Courier New" pitchFamily="49" charset="0"/>
              </a:rPr>
              <a:t>if expression or variable inside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800" dirty="0">
                <a:cs typeface="Courier New" pitchFamily="49" charset="0"/>
              </a:rPr>
              <a:t>is not a number. </a:t>
            </a:r>
            <a:endParaRPr lang="en-US" sz="18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cs typeface="Courier New" pitchFamily="49" charset="0"/>
              </a:rPr>
              <a:t>Can be combined with previous example to make sure an actual number which is also a positive number is entered.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bracelets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(prompt("How many bracelets do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you want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?"," "));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isNaN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bracelets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||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bracelets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bracelets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prompt("Please enter a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positive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number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 How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many bracelets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do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you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want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?"," ");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("You are ordering " +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bracelets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+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"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bracelets.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Thank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you!");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8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Checking for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cs typeface="Courier New" pitchFamily="49" charset="0"/>
              </a:rPr>
              <a:t>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800" dirty="0" smtClean="0">
                <a:cs typeface="Courier New" pitchFamily="49" charset="0"/>
              </a:rPr>
              <a:t>method will only truncate the decimal part of a floating point number. To check if a user has entered an integer, use the mod operator.</a:t>
            </a:r>
          </a:p>
          <a:p>
            <a:pPr marL="0" indent="0">
              <a:buNone/>
            </a:pPr>
            <a:r>
              <a:rPr lang="en-US" sz="1800" dirty="0" smtClean="0">
                <a:cs typeface="Courier New" pitchFamily="49" charset="0"/>
              </a:rPr>
              <a:t>If a number is an integer,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% 1 </a:t>
            </a:r>
            <a:r>
              <a:rPr lang="en-US" sz="1800" dirty="0" smtClean="0">
                <a:cs typeface="Courier New" pitchFamily="49" charset="0"/>
              </a:rPr>
              <a:t>has remainder =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marL="0" indent="0">
              <a:buNone/>
            </a:pPr>
            <a:r>
              <a:rPr lang="en-US" sz="1800" dirty="0" smtClean="0">
                <a:cs typeface="Courier New" pitchFamily="49" charset="0"/>
              </a:rPr>
              <a:t>Putting it all together: check that a user enters a positive integer:</a:t>
            </a:r>
          </a:p>
          <a:p>
            <a:pPr marL="0" indent="0">
              <a:buNone/>
            </a:pPr>
            <a:endParaRPr lang="en-US" sz="18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bracelets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(prompt("How many bracelets do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you want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?","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"));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check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bracelets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% 1;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isNaN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bracelets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|| (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bracelets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 0) || (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check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!= 0))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bracelets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prompt("Please enter a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positive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whole number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 How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many bracelets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do you want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?"," ");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("You are ordering " +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bracelets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+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"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bracelets.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Thank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you!");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9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Loop Basics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572000" cy="4525963"/>
          </a:xfrm>
        </p:spPr>
        <p:txBody>
          <a:bodyPr>
            <a:noAutofit/>
          </a:bodyPr>
          <a:lstStyle/>
          <a:p>
            <a:pPr hangingPunct="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 variable equal to 1</a:t>
            </a:r>
          </a:p>
          <a:p>
            <a:pPr hangingPunct="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the loop</a:t>
            </a:r>
          </a:p>
          <a:p>
            <a:pPr hangingPunct="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Test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to see if the variable is less than 4.</a:t>
            </a:r>
          </a:p>
          <a:p>
            <a:pPr hangingPunct="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the variable is less than 4: </a:t>
            </a:r>
          </a:p>
          <a:p>
            <a:pPr hangingPunct="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hangingPunct="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Do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some stuff.</a:t>
            </a:r>
          </a:p>
          <a:p>
            <a:pPr hangingPunct="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Increase the value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of</a:t>
            </a:r>
          </a:p>
          <a:p>
            <a:pPr marL="0" indent="0" hangingPunc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the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variable by 1.</a:t>
            </a:r>
          </a:p>
          <a:p>
            <a:pPr hangingPunct="0">
              <a:buFont typeface="+mj-lt"/>
              <a:buAutoNum type="arabicPeriod" startAt="8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Go back to line 3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and</a:t>
            </a:r>
          </a:p>
          <a:p>
            <a:pPr marL="0" indent="0" hangingPunc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start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again.</a:t>
            </a:r>
          </a:p>
          <a:p>
            <a:pPr hangingPunct="0">
              <a:buFont typeface="+mj-lt"/>
              <a:buAutoNum type="arabicPeriod" startAt="9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hangingPunct="0">
              <a:buFont typeface="+mj-lt"/>
              <a:buAutoNum type="arabicPeriod" startAt="9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the condition is no longer true, go to the next line.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04415"/>
            <a:ext cx="3124200" cy="478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5105400"/>
          </a:xfrm>
        </p:spPr>
        <p:txBody>
          <a:bodyPr>
            <a:noAutofit/>
          </a:bodyPr>
          <a:lstStyle/>
          <a:p>
            <a:r>
              <a:rPr lang="en-US" sz="2800" dirty="0"/>
              <a:t>The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b="1" dirty="0">
                <a:cs typeface="Courier New" pitchFamily="49" charset="0"/>
              </a:rPr>
              <a:t> </a:t>
            </a:r>
            <a:r>
              <a:rPr lang="en-US" sz="2800" b="1" dirty="0"/>
              <a:t>method</a:t>
            </a:r>
            <a:r>
              <a:rPr lang="en-US" sz="2800" dirty="0"/>
              <a:t> returns the character at a specified index in a </a:t>
            </a:r>
            <a:r>
              <a:rPr lang="en-US" sz="2800" dirty="0" smtClean="0"/>
              <a:t>string</a:t>
            </a:r>
            <a:r>
              <a:rPr lang="en-US" sz="2800" dirty="0"/>
              <a:t> </a:t>
            </a:r>
            <a:r>
              <a:rPr lang="en-US" sz="2800" dirty="0" smtClean="0"/>
              <a:t>(any </a:t>
            </a:r>
            <a:r>
              <a:rPr lang="en-US" sz="2800" dirty="0"/>
              <a:t>text that </a:t>
            </a:r>
            <a:r>
              <a:rPr lang="en-US" sz="2800" dirty="0" smtClean="0"/>
              <a:t>is enclosed </a:t>
            </a:r>
            <a:r>
              <a:rPr lang="en-US" sz="2800" dirty="0"/>
              <a:t>in </a:t>
            </a:r>
            <a:r>
              <a:rPr lang="en-US" sz="2800" dirty="0" smtClean="0"/>
              <a:t>quotes). </a:t>
            </a:r>
          </a:p>
          <a:p>
            <a:r>
              <a:rPr lang="en-US" sz="2800" dirty="0" smtClean="0"/>
              <a:t>Each </a:t>
            </a:r>
            <a:r>
              <a:rPr lang="en-US" sz="2800" dirty="0"/>
              <a:t>character in the string has an </a:t>
            </a:r>
            <a:r>
              <a:rPr lang="en-US" sz="2800" b="1" dirty="0"/>
              <a:t>index </a:t>
            </a:r>
            <a:r>
              <a:rPr lang="en-US" sz="2800" dirty="0"/>
              <a:t>number. </a:t>
            </a:r>
          </a:p>
          <a:p>
            <a:pPr lvl="1"/>
            <a:r>
              <a:rPr lang="en-US" sz="2400" dirty="0" smtClean="0"/>
              <a:t>Every </a:t>
            </a:r>
            <a:r>
              <a:rPr lang="en-US" sz="2400" dirty="0"/>
              <a:t>character counts. This includes punctuation, spaces, special characters such as '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dirty="0"/>
              <a:t>' or '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dirty="0"/>
              <a:t>'.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index begins at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dirty="0"/>
              <a:t>. For example, the '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dirty="0"/>
              <a:t>' in the string </a:t>
            </a:r>
            <a:r>
              <a:rPr lang="en-US" sz="2400" dirty="0" smtClean="0"/>
              <a:t>“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cat”</a:t>
            </a:r>
            <a:r>
              <a:rPr lang="en-US" sz="2400" b="1" dirty="0" smtClean="0"/>
              <a:t> </a:t>
            </a:r>
            <a:r>
              <a:rPr lang="en-US" sz="2400" dirty="0"/>
              <a:t>has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0</a:t>
            </a:r>
            <a:r>
              <a:rPr lang="en-US" sz="2400" dirty="0"/>
              <a:t>, the '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dirty="0"/>
              <a:t>' in </a:t>
            </a:r>
            <a:r>
              <a:rPr lang="en-US" sz="2400" dirty="0"/>
              <a:t>“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cat”</a:t>
            </a:r>
            <a:r>
              <a:rPr lang="en-US" sz="2400" dirty="0" smtClean="0"/>
              <a:t> </a:t>
            </a:r>
            <a:r>
              <a:rPr lang="en-US" sz="2400" dirty="0"/>
              <a:t>has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1 </a:t>
            </a:r>
            <a:r>
              <a:rPr lang="en-US" sz="2400" dirty="0"/>
              <a:t>and the '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/>
              <a:t>' in </a:t>
            </a:r>
            <a:r>
              <a:rPr lang="en-US" sz="2400" dirty="0"/>
              <a:t>“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cat”</a:t>
            </a:r>
            <a:r>
              <a:rPr lang="en-US" sz="2400" dirty="0" smtClean="0"/>
              <a:t> </a:t>
            </a:r>
            <a:r>
              <a:rPr lang="en-US" sz="2400" dirty="0"/>
              <a:t>has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2</a:t>
            </a:r>
            <a:r>
              <a:rPr lang="en-US" sz="2400" dirty="0"/>
              <a:t>. </a:t>
            </a:r>
          </a:p>
          <a:p>
            <a:r>
              <a:rPr lang="en-US" sz="2800" dirty="0" smtClean="0"/>
              <a:t>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800" dirty="0"/>
              <a:t>method can be used to locate a particular character in a string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393388"/>
              </p:ext>
            </p:extLst>
          </p:nvPr>
        </p:nvGraphicFramePr>
        <p:xfrm>
          <a:off x="1219200" y="3200400"/>
          <a:ext cx="6805002" cy="248604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3402501"/>
                <a:gridCol w="3402501"/>
              </a:tblGrid>
              <a:tr h="310756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(a)  </a:t>
                      </a:r>
                      <a:r>
                        <a:rPr lang="en-AU" sz="1200" dirty="0" err="1">
                          <a:effectLst/>
                        </a:rPr>
                        <a:t>myName.charAt</a:t>
                      </a:r>
                      <a:r>
                        <a:rPr lang="en-AU" sz="1200" dirty="0">
                          <a:effectLst/>
                        </a:rPr>
                        <a:t>(0) = 'M';	</a:t>
                      </a:r>
                      <a:endParaRPr lang="en-US" sz="1100" dirty="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if you have a numeric variable: var j = 4;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756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(b) myName.charAt(3) = 't';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(i)  myName.charAt(j) = 'y';	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756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(c)  myName.charAt(8) = 'r';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(j) myName.charAt(j + 2) = 'M';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756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(d) </a:t>
                      </a:r>
                      <a:r>
                        <a:rPr lang="en-AU" sz="1200" dirty="0" err="1">
                          <a:effectLst/>
                        </a:rPr>
                        <a:t>myName.charAt</a:t>
                      </a:r>
                      <a:r>
                        <a:rPr lang="en-AU" sz="1200" dirty="0">
                          <a:effectLst/>
                        </a:rPr>
                        <a:t>(10) = ','</a:t>
                      </a:r>
                      <a:endParaRPr lang="en-US" sz="1100" dirty="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(k)  myAddress.charAt(j - 3) = '2';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756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(e)  myAddress.charAt(1) = '2';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(k) myAddress.charAt(j * 2) = 'w';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756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(f) myAddress.charAt(3) = ' ';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756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(g)  myAddress.charAt(8) = 'w';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756"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(h) myAddress.charAt(14) = 'e'</a:t>
                      </a:r>
                      <a:endParaRPr lang="en-US" sz="110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harlotte Book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0239" y="1733237"/>
            <a:ext cx="694213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Given the following string variables: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var</a:t>
            </a: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AU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myName</a:t>
            </a: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"</a:t>
            </a:r>
            <a:r>
              <a:rPr kumimoji="0" lang="en-A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Morty</a:t>
            </a: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Mort, Jr."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var</a:t>
            </a: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AU" sz="2000" b="1" dirty="0" err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myAddress</a:t>
            </a: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"123 </a:t>
            </a:r>
            <a:r>
              <a:rPr kumimoji="0" lang="en-A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Duckwood</a:t>
            </a:r>
            <a:r>
              <a:rPr kumimoji="0" lang="en-A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Terrace";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0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length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5105400"/>
          </a:xfrm>
        </p:spPr>
        <p:txBody>
          <a:bodyPr>
            <a:no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2000" dirty="0"/>
              <a:t> property returns the length of a string in characters. When you append this property to a variable, the result is the number of characters in the variable, including all punctuation, special characters, and spaces. </a:t>
            </a:r>
          </a:p>
          <a:p>
            <a:r>
              <a:rPr lang="en-US" sz="2000" dirty="0" smtClean="0"/>
              <a:t>Each </a:t>
            </a:r>
            <a:r>
              <a:rPr lang="en-US" sz="2000" dirty="0"/>
              <a:t>character in the string has an index number. </a:t>
            </a:r>
          </a:p>
          <a:p>
            <a:pPr lvl="1"/>
            <a:r>
              <a:rPr lang="en-US" sz="2000" dirty="0" smtClean="0"/>
              <a:t>Every </a:t>
            </a:r>
            <a:r>
              <a:rPr lang="en-US" sz="2000" dirty="0"/>
              <a:t>character counts. This includes punctuation, spaces, special characters such as '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000" dirty="0"/>
              <a:t>' or '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dirty="0"/>
              <a:t>'.</a:t>
            </a:r>
          </a:p>
          <a:p>
            <a:pPr lvl="1"/>
            <a:r>
              <a:rPr lang="en-US" sz="2000" dirty="0"/>
              <a:t>The length of any string is simply how many characters are in the string. For example, the string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"cat"</a:t>
            </a:r>
            <a:r>
              <a:rPr lang="en-US" sz="2000" dirty="0"/>
              <a:t> has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length = 3 </a:t>
            </a:r>
            <a:r>
              <a:rPr lang="en-US" sz="2000" dirty="0"/>
              <a:t>and the string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"Lee Clark owns a cat!" </a:t>
            </a:r>
            <a:r>
              <a:rPr lang="en-US" sz="2000" dirty="0"/>
              <a:t>has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length = 21</a:t>
            </a:r>
            <a:r>
              <a:rPr lang="en-US" sz="2000" dirty="0"/>
              <a:t>.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2000" dirty="0"/>
              <a:t> property can be used to tell the programmer how many characters are in any string. </a:t>
            </a:r>
            <a:r>
              <a:rPr lang="en-US" sz="2000" dirty="0" smtClean="0"/>
              <a:t>To see </a:t>
            </a:r>
            <a:r>
              <a:rPr lang="en-US" sz="2000" dirty="0"/>
              <a:t>if a specific character is included in that string,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2000" dirty="0"/>
              <a:t> property </a:t>
            </a:r>
            <a:r>
              <a:rPr lang="en-US" sz="2000" dirty="0" smtClean="0"/>
              <a:t>tells how </a:t>
            </a:r>
            <a:r>
              <a:rPr lang="en-US" sz="2000" dirty="0"/>
              <a:t>many characters need to be checked or, in programming terms, how many times a loop must </a:t>
            </a:r>
            <a:r>
              <a:rPr lang="en-US" sz="2000" dirty="0" smtClean="0"/>
              <a:t>iterate. </a:t>
            </a:r>
            <a:endParaRPr lang="en-US" sz="2000" dirty="0"/>
          </a:p>
          <a:p>
            <a:pPr marL="0" indent="0" hangingPunc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9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AU" sz="2400" dirty="0" smtClean="0"/>
              <a:t>if </a:t>
            </a:r>
            <a:r>
              <a:rPr lang="en-AU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myName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“Persephone“</a:t>
            </a:r>
          </a:p>
          <a:p>
            <a:pPr marL="457200" lvl="1" indent="0" hangingPunct="0">
              <a:buNone/>
            </a:pPr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myName</a:t>
            </a:r>
            <a:r>
              <a:rPr lang="en-AU" sz="2400" dirty="0" err="1" smtClean="0">
                <a:latin typeface="Courier New" pitchFamily="49" charset="0"/>
                <a:cs typeface="Courier New" pitchFamily="49" charset="0"/>
              </a:rPr>
              <a:t>.length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= 10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hangingPunct="0"/>
            <a:r>
              <a:rPr lang="en-AU" sz="2400" dirty="0" smtClean="0"/>
              <a:t>if  </a:t>
            </a:r>
            <a:r>
              <a:rPr lang="en-AU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myName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“Amy Ames“</a:t>
            </a:r>
          </a:p>
          <a:p>
            <a:pPr marL="457200" lvl="1" indent="0" hangingPunct="0">
              <a:buNone/>
            </a:pPr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myName</a:t>
            </a:r>
            <a:r>
              <a:rPr lang="en-AU" sz="2400" dirty="0" err="1" smtClean="0">
                <a:latin typeface="Courier New" pitchFamily="49" charset="0"/>
                <a:cs typeface="Courier New" pitchFamily="49" charset="0"/>
              </a:rPr>
              <a:t>.length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= 8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hangingPunct="0"/>
            <a:r>
              <a:rPr lang="en-AU" sz="2400" dirty="0" smtClean="0"/>
              <a:t>if  </a:t>
            </a:r>
            <a:r>
              <a:rPr lang="en-AU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myAddress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“New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York, New York 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10002“</a:t>
            </a:r>
          </a:p>
          <a:p>
            <a:pPr marL="0" indent="0" hangingPunct="0">
              <a:buNone/>
            </a:pPr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myAddress</a:t>
            </a:r>
            <a:r>
              <a:rPr lang="en-AU" sz="2400" dirty="0" err="1" smtClean="0">
                <a:latin typeface="Courier New" pitchFamily="49" charset="0"/>
                <a:cs typeface="Courier New" pitchFamily="49" charset="0"/>
              </a:rPr>
              <a:t>.length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= 24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hangingPunct="0"/>
            <a:r>
              <a:rPr lang="en-AU" sz="2400" dirty="0" smtClean="0"/>
              <a:t>if  </a:t>
            </a:r>
            <a:r>
              <a:rPr lang="en-AU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myAddress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“the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big oak 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tree“</a:t>
            </a:r>
          </a:p>
          <a:p>
            <a:pPr marL="0" indent="0" hangingPunct="0">
              <a:buNone/>
            </a:pPr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myAddress</a:t>
            </a:r>
            <a:r>
              <a:rPr lang="en-AU" sz="2400" dirty="0" err="1" smtClean="0">
                <a:latin typeface="Courier New" pitchFamily="49" charset="0"/>
                <a:cs typeface="Courier New" pitchFamily="49" charset="0"/>
              </a:rPr>
              <a:t>.length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= 16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38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620000" cy="4525963"/>
          </a:xfrm>
        </p:spPr>
        <p:txBody>
          <a:bodyPr>
            <a:noAutofit/>
          </a:bodyPr>
          <a:lstStyle/>
          <a:p>
            <a:r>
              <a:rPr lang="en-US" dirty="0"/>
              <a:t>The number of times a task is repeated is </a:t>
            </a:r>
            <a:r>
              <a:rPr lang="en-US" dirty="0" smtClean="0"/>
              <a:t>important</a:t>
            </a:r>
          </a:p>
          <a:p>
            <a:r>
              <a:rPr lang="en-US" dirty="0" smtClean="0"/>
              <a:t> </a:t>
            </a:r>
            <a:r>
              <a:rPr lang="en-US" dirty="0"/>
              <a:t>In computer lingo, a single pass through a loop is called a loop </a:t>
            </a:r>
            <a:r>
              <a:rPr lang="en-US" b="1" dirty="0"/>
              <a:t>iteration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loop that executes </a:t>
            </a:r>
            <a:r>
              <a:rPr lang="en-US" dirty="0" smtClean="0"/>
              <a:t>3 </a:t>
            </a:r>
            <a:r>
              <a:rPr lang="en-US" dirty="0"/>
              <a:t>times goes through </a:t>
            </a:r>
            <a:r>
              <a:rPr lang="en-US" dirty="0" smtClean="0"/>
              <a:t>3 </a:t>
            </a:r>
            <a:r>
              <a:rPr lang="en-US" dirty="0"/>
              <a:t>iterations.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374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 the Infinite Loop!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Declare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two integer variables,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num1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the loop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Get a number from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user, store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it in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Set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num2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num1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Display "Hello!"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Repeat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until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num1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Display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“The 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/>
              <a:t>The test condition is impossible to </a:t>
            </a:r>
            <a:r>
              <a:rPr lang="en-US" sz="2000" dirty="0" smtClean="0"/>
              <a:t>achieve.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loop will run </a:t>
            </a:r>
            <a:r>
              <a:rPr lang="en-US" sz="2000" dirty="0" smtClean="0"/>
              <a:t>forever.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12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Get Trapped in a Loop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Declare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 string variable,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endParaRPr lang="en-US" sz="20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the initial value of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to " "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the loop: test if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== "done"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Ask the user: "Enter your friend's name:"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Store the entry in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endParaRPr lang="en-US" sz="20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Display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Display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“The End”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/>
              <a:t>The test condition is </a:t>
            </a:r>
            <a:r>
              <a:rPr lang="en-US" sz="2000" dirty="0" smtClean="0"/>
              <a:t>extremely unlikely to be met, unless the user has a friend named done. The user will be trapped and have to enter names forever.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29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4.2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Types of Loops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050" y="704056"/>
            <a:ext cx="2857500" cy="4991100"/>
          </a:xfrm>
        </p:spPr>
      </p:pic>
    </p:spTree>
    <p:extLst>
      <p:ext uri="{BB962C8B-B14F-4D97-AF65-F5344CB8AC3E}">
        <p14:creationId xmlns:p14="http://schemas.microsoft.com/office/powerpoint/2010/main" val="35867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Pre-Test and Post-Test Loops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general form of a pre-test loop is as follows: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some condition true? If yes, enter the loop: 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Test here!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Do some stuff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continues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general form of a post-test loop is as follows: 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Enter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the loop: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Do some stuff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some condition true? If yes, go back to line 1 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Test here!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continues</a:t>
            </a:r>
          </a:p>
        </p:txBody>
      </p:sp>
    </p:spTree>
    <p:extLst>
      <p:ext uri="{BB962C8B-B14F-4D97-AF65-F5344CB8AC3E}">
        <p14:creationId xmlns:p14="http://schemas.microsoft.com/office/powerpoint/2010/main" val="193036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Pre-Test and Post-Test Loops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hangingPunct="0">
              <a:buNone/>
            </a:pPr>
            <a:endParaRPr lang="en-US" sz="2800" baseline="30000" dirty="0"/>
          </a:p>
        </p:txBody>
      </p:sp>
      <p:pic>
        <p:nvPicPr>
          <p:cNvPr id="5" name="Content Placeholder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3733800" cy="4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/>
          <p:cNvPicPr>
            <a:picLocks noGrp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371600"/>
            <a:ext cx="3657600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69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1321</Words>
  <Application>Microsoft Office PowerPoint</Application>
  <PresentationFormat>On-screen Show (4:3)</PresentationFormat>
  <Paragraphs>355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Going Round and Round:  the Repetition Structure </vt:lpstr>
      <vt:lpstr>PowerPoint Presentation</vt:lpstr>
      <vt:lpstr>Loop Basics</vt:lpstr>
      <vt:lpstr>Iterations</vt:lpstr>
      <vt:lpstr>Beware the Infinite Loop!</vt:lpstr>
      <vt:lpstr>Don’t Get Trapped in a Loop</vt:lpstr>
      <vt:lpstr>PowerPoint Presentation</vt:lpstr>
      <vt:lpstr>Pre-Test and Post-Test Loops</vt:lpstr>
      <vt:lpstr>Pre-Test and Post-Test Loops</vt:lpstr>
      <vt:lpstr>Valid Test Conditions</vt:lpstr>
      <vt:lpstr>Generating a Table with a while loop</vt:lpstr>
      <vt:lpstr>The Post-Test do…while Loop</vt:lpstr>
      <vt:lpstr>Using a do...while loop for payroll</vt:lpstr>
      <vt:lpstr>Formatting Output</vt:lpstr>
      <vt:lpstr>Payroll Program Output</vt:lpstr>
      <vt:lpstr>Sentinel Controlled Loops: The sentinel is a signal that input is complete.</vt:lpstr>
      <vt:lpstr>Student ID Program Output</vt:lpstr>
      <vt:lpstr>Formatting Output</vt:lpstr>
      <vt:lpstr>Counter-Controlled Loops</vt:lpstr>
      <vt:lpstr>Using a Counter</vt:lpstr>
      <vt:lpstr>Shortcut Operators</vt:lpstr>
      <vt:lpstr>PowerPoint Presentation</vt:lpstr>
      <vt:lpstr>General Form: the for statement</vt:lpstr>
      <vt:lpstr>Examples</vt:lpstr>
      <vt:lpstr>Examples</vt:lpstr>
      <vt:lpstr>PowerPoint Presentation</vt:lpstr>
      <vt:lpstr>Making Sure the Entry is Positive</vt:lpstr>
      <vt:lpstr>The isNaN() Method</vt:lpstr>
      <vt:lpstr>Checking for Integers</vt:lpstr>
      <vt:lpstr>The charAt() Method</vt:lpstr>
      <vt:lpstr>Examples</vt:lpstr>
      <vt:lpstr>The length Property</vt:lpstr>
      <vt:lpstr>Examples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 Programming With XML and PHP Creating Interactive Web Pages</dc:title>
  <dc:creator>Duck</dc:creator>
  <cp:lastModifiedBy>Duck</cp:lastModifiedBy>
  <cp:revision>94</cp:revision>
  <dcterms:created xsi:type="dcterms:W3CDTF">2012-09-01T17:35:17Z</dcterms:created>
  <dcterms:modified xsi:type="dcterms:W3CDTF">2013-01-25T23:22:04Z</dcterms:modified>
</cp:coreProperties>
</file>