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81" r:id="rId2"/>
    <p:sldId id="257" r:id="rId3"/>
    <p:sldId id="282" r:id="rId4"/>
    <p:sldId id="310" r:id="rId5"/>
    <p:sldId id="311" r:id="rId6"/>
    <p:sldId id="322" r:id="rId7"/>
    <p:sldId id="343" r:id="rId8"/>
    <p:sldId id="260" r:id="rId9"/>
    <p:sldId id="258" r:id="rId10"/>
    <p:sldId id="304" r:id="rId11"/>
    <p:sldId id="344" r:id="rId12"/>
    <p:sldId id="262" r:id="rId13"/>
    <p:sldId id="269" r:id="rId14"/>
    <p:sldId id="334" r:id="rId15"/>
    <p:sldId id="335" r:id="rId16"/>
    <p:sldId id="268" r:id="rId17"/>
    <p:sldId id="336" r:id="rId18"/>
    <p:sldId id="345" r:id="rId19"/>
    <p:sldId id="346" r:id="rId20"/>
    <p:sldId id="337" r:id="rId21"/>
    <p:sldId id="347" r:id="rId22"/>
    <p:sldId id="33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1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BD22F8-8AAC-4B6B-90DF-11F6E5C205A7}" type="datetimeFigureOut">
              <a:rPr lang="en-US" smtClean="0"/>
              <a:t>1/25/2013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A05D1-5258-4DB4-B7D5-880DB47CF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036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987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218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12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987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96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424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424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987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96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96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9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987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96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486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9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21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21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21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21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9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987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21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5CC6-48DE-4ABD-9B30-452AA1BD9EDA}" type="datetimeFigureOut">
              <a:rPr lang="en-US" smtClean="0"/>
              <a:t>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6DCA-7AE1-4CF8-A12D-5578E3C87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779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5CC6-48DE-4ABD-9B30-452AA1BD9EDA}" type="datetimeFigureOut">
              <a:rPr lang="en-US" smtClean="0"/>
              <a:t>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6DCA-7AE1-4CF8-A12D-5578E3C87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432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5CC6-48DE-4ABD-9B30-452AA1BD9EDA}" type="datetimeFigureOut">
              <a:rPr lang="en-US" smtClean="0"/>
              <a:t>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6DCA-7AE1-4CF8-A12D-5578E3C87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461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5CC6-48DE-4ABD-9B30-452AA1BD9EDA}" type="datetimeFigureOut">
              <a:rPr lang="en-US" smtClean="0"/>
              <a:t>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6DCA-7AE1-4CF8-A12D-5578E3C87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77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5CC6-48DE-4ABD-9B30-452AA1BD9EDA}" type="datetimeFigureOut">
              <a:rPr lang="en-US" smtClean="0"/>
              <a:t>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6DCA-7AE1-4CF8-A12D-5578E3C87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078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5CC6-48DE-4ABD-9B30-452AA1BD9EDA}" type="datetimeFigureOut">
              <a:rPr lang="en-US" smtClean="0"/>
              <a:t>1/25/2013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6DCA-7AE1-4CF8-A12D-5578E3C87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97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5CC6-48DE-4ABD-9B30-452AA1BD9EDA}" type="datetimeFigureOut">
              <a:rPr lang="en-US" smtClean="0"/>
              <a:t>1/25/2013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6DCA-7AE1-4CF8-A12D-5578E3C87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698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5CC6-48DE-4ABD-9B30-452AA1BD9EDA}" type="datetimeFigureOut">
              <a:rPr lang="en-US" smtClean="0"/>
              <a:t>1/25/2013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6DCA-7AE1-4CF8-A12D-5578E3C87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50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5CC6-48DE-4ABD-9B30-452AA1BD9EDA}" type="datetimeFigureOut">
              <a:rPr lang="en-US" smtClean="0"/>
              <a:t>1/25/2013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6DCA-7AE1-4CF8-A12D-5578E3C87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83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5CC6-48DE-4ABD-9B30-452AA1BD9EDA}" type="datetimeFigureOut">
              <a:rPr lang="en-US" smtClean="0"/>
              <a:t>1/25/2013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6DCA-7AE1-4CF8-A12D-5578E3C87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828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5CC6-48DE-4ABD-9B30-452AA1BD9EDA}" type="datetimeFigureOut">
              <a:rPr lang="en-US" smtClean="0"/>
              <a:t>1/25/2013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6DCA-7AE1-4CF8-A12D-5578E3C87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76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75CC6-48DE-4ABD-9B30-452AA1BD9EDA}" type="datetimeFigureOut">
              <a:rPr lang="en-US" smtClean="0"/>
              <a:t>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F6DCA-7AE1-4CF8-A12D-5578E3C87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74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gi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352800"/>
            <a:ext cx="7772400" cy="1470025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70C0"/>
                </a:solidFill>
                <a:latin typeface="Arial Rounded MT Bold" pitchFamily="34" charset="0"/>
              </a:rPr>
              <a:t>Advanced Decisions and Loops</a:t>
            </a:r>
            <a:endParaRPr lang="en-US" sz="4000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subTitle" idx="1"/>
          </p:nvPr>
        </p:nvSpPr>
        <p:spPr>
          <a:xfrm>
            <a:off x="1371600" y="2590800"/>
            <a:ext cx="6400800" cy="2362200"/>
          </a:xfrm>
        </p:spPr>
        <p:txBody>
          <a:bodyPr>
            <a:normAutofit/>
          </a:bodyPr>
          <a:lstStyle/>
          <a:p>
            <a:pPr algn="ctr"/>
            <a:r>
              <a:rPr lang="en-US" sz="4000" smtClean="0">
                <a:solidFill>
                  <a:srgbClr val="0070C0"/>
                </a:solidFill>
                <a:latin typeface="Arial Rounded MT Bold" pitchFamily="34" charset="0"/>
              </a:rPr>
              <a:t>Chapter </a:t>
            </a:r>
            <a:r>
              <a:rPr lang="en-US" sz="4000" dirty="0" smtClean="0">
                <a:solidFill>
                  <a:srgbClr val="0070C0"/>
                </a:solidFill>
                <a:latin typeface="Arial Rounded MT Bold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3695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 smtClean="0"/>
              <a:t>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b="1" dirty="0"/>
              <a:t> statement</a:t>
            </a:r>
            <a:r>
              <a:rPr lang="en-US" dirty="0"/>
              <a:t> </a:t>
            </a:r>
            <a:r>
              <a:rPr lang="en-US" dirty="0" smtClean="0"/>
              <a:t>allows </a:t>
            </a:r>
            <a:r>
              <a:rPr lang="en-US" dirty="0"/>
              <a:t>you to skip an iteration in a </a:t>
            </a:r>
            <a:r>
              <a:rPr lang="en-US" dirty="0" smtClean="0"/>
              <a:t>loop once </a:t>
            </a:r>
            <a:r>
              <a:rPr lang="en-US" dirty="0"/>
              <a:t>(or more, depending on the conditions) but return and complete more iterations. </a:t>
            </a:r>
          </a:p>
        </p:txBody>
      </p:sp>
    </p:spTree>
    <p:extLst>
      <p:ext uri="{BB962C8B-B14F-4D97-AF65-F5344CB8AC3E}">
        <p14:creationId xmlns:p14="http://schemas.microsoft.com/office/powerpoint/2010/main" val="263698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by Threes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 smtClean="0"/>
              <a:t>The following program uses the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continue </a:t>
            </a:r>
            <a:r>
              <a:rPr lang="en-US" sz="1600" dirty="0" smtClean="0"/>
              <a:t>statement to count by threes: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 function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getThrees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2.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0;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&lt;= 100;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		if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/3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!=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parseInt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/3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  continue;  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7.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 &amp;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nbsp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;&amp;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nbsp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;");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9. }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0" indent="0">
              <a:buNone/>
            </a:pPr>
            <a:r>
              <a:rPr lang="en-US" sz="2000" dirty="0" smtClean="0"/>
              <a:t>Output will be:</a:t>
            </a:r>
          </a:p>
          <a:p>
            <a:pPr marL="0" indent="0">
              <a:buNone/>
            </a:pPr>
            <a:r>
              <a:rPr lang="en-AU" sz="2800" dirty="0"/>
              <a:t>0   3   6   9   12   15   18   21   24   27   30   33   36  </a:t>
            </a:r>
            <a:r>
              <a:rPr lang="en-AU" sz="2800" dirty="0" smtClean="0"/>
              <a:t>39 </a:t>
            </a:r>
            <a:r>
              <a:rPr lang="en-AU" sz="2800" dirty="0"/>
              <a:t>  42   45   48   51   54   57   60   63   66   69   72 </a:t>
            </a:r>
            <a:r>
              <a:rPr lang="en-AU" sz="2800" dirty="0" smtClean="0"/>
              <a:t>75 </a:t>
            </a:r>
            <a:r>
              <a:rPr lang="en-AU" sz="2800" dirty="0"/>
              <a:t>  78   81   84   87   90   93   96   99  </a:t>
            </a:r>
            <a:r>
              <a:rPr lang="en-AU" sz="2800" b="1" dirty="0"/>
              <a:t> 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53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962400" cy="469106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pPr algn="ctr"/>
            <a:r>
              <a:rPr lang="en-US" sz="4000" dirty="0">
                <a:solidFill>
                  <a:srgbClr val="0070C0"/>
                </a:solidFill>
                <a:latin typeface="Arial Rounded MT Bold" pitchFamily="34" charset="0"/>
              </a:rPr>
              <a:t>5</a:t>
            </a:r>
            <a:r>
              <a:rPr lang="en-US" sz="4000" dirty="0" smtClean="0">
                <a:solidFill>
                  <a:srgbClr val="0070C0"/>
                </a:solidFill>
                <a:latin typeface="Arial Rounded MT Bold" pitchFamily="34" charset="0"/>
              </a:rPr>
              <a:t>.3</a:t>
            </a:r>
          </a:p>
          <a:p>
            <a:r>
              <a:rPr lang="en-US" sz="4000" dirty="0" smtClean="0">
                <a:solidFill>
                  <a:srgbClr val="0070C0"/>
                </a:solidFill>
                <a:latin typeface="Arial Rounded MT Bold" pitchFamily="34" charset="0"/>
              </a:rPr>
              <a:t>Nested </a:t>
            </a:r>
            <a:r>
              <a:rPr lang="en-US" sz="40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4000" dirty="0" smtClean="0">
                <a:solidFill>
                  <a:srgbClr val="0070C0"/>
                </a:solidFill>
                <a:latin typeface="Arial Rounded MT Bold" pitchFamily="34" charset="0"/>
              </a:rPr>
              <a:t>Loops</a:t>
            </a:r>
            <a:endParaRPr lang="en-US" sz="4000" dirty="0">
              <a:solidFill>
                <a:srgbClr val="0070C0"/>
              </a:solidFill>
              <a:latin typeface="Arial Rounded MT Bold" pitchFamily="34" charset="0"/>
            </a:endParaRPr>
          </a:p>
        </p:txBody>
      </p:sp>
      <p:pic>
        <p:nvPicPr>
          <p:cNvPr id="7" name="Content Placeholder 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752600"/>
            <a:ext cx="3352800" cy="3352800"/>
          </a:xfrm>
        </p:spPr>
      </p:pic>
    </p:spTree>
    <p:extLst>
      <p:ext uri="{BB962C8B-B14F-4D97-AF65-F5344CB8AC3E}">
        <p14:creationId xmlns:p14="http://schemas.microsoft.com/office/powerpoint/2010/main" val="379519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Desk 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Most important when programs become complex</a:t>
            </a:r>
          </a:p>
          <a:p>
            <a:r>
              <a:rPr lang="en-US" dirty="0" smtClean="0"/>
              <a:t>Use pencil </a:t>
            </a:r>
            <a:r>
              <a:rPr lang="en-US" dirty="0"/>
              <a:t>and paper </a:t>
            </a:r>
            <a:r>
              <a:rPr lang="en-US" dirty="0" smtClean="0"/>
              <a:t>to go </a:t>
            </a:r>
            <a:r>
              <a:rPr lang="en-US" dirty="0"/>
              <a:t>through the program, line by </a:t>
            </a:r>
            <a:r>
              <a:rPr lang="en-US" dirty="0" smtClean="0"/>
              <a:t>line</a:t>
            </a:r>
          </a:p>
          <a:p>
            <a:r>
              <a:rPr lang="en-US" dirty="0" smtClean="0"/>
              <a:t>Write </a:t>
            </a:r>
            <a:r>
              <a:rPr lang="en-US" dirty="0"/>
              <a:t>down the value of each variable at each line </a:t>
            </a:r>
            <a:r>
              <a:rPr lang="en-US" dirty="0" smtClean="0"/>
              <a:t>and any output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 hangingPunc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77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7274"/>
            <a:ext cx="6307539" cy="2884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Example</a:t>
            </a:r>
            <a:endParaRPr lang="en-US" sz="2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797003970"/>
              </p:ext>
            </p:extLst>
          </p:nvPr>
        </p:nvGraphicFramePr>
        <p:xfrm>
          <a:off x="2895600" y="2971800"/>
          <a:ext cx="5486400" cy="36037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8800"/>
                <a:gridCol w="822960"/>
                <a:gridCol w="822960"/>
                <a:gridCol w="822960"/>
                <a:gridCol w="1188720"/>
              </a:tblGrid>
              <a:tr h="0"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spc="75">
                          <a:effectLst/>
                        </a:rPr>
                        <a:t>Pass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spc="75">
                          <a:effectLst/>
                        </a:rPr>
                        <a:t>value of x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spc="75">
                          <a:effectLst/>
                        </a:rPr>
                        <a:t>value of y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spc="75">
                          <a:effectLst/>
                        </a:rPr>
                        <a:t>value of z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spc="75">
                          <a:effectLst/>
                        </a:rPr>
                        <a:t>output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38760"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spc="75">
                          <a:effectLst/>
                        </a:rPr>
                        <a:t>Outer pass 1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spc="75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spc="75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spc="75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spc="75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spc="75">
                          <a:effectLst/>
                        </a:rPr>
                        <a:t>   Inner pass 1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spc="75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spc="75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spc="75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spc="75">
                          <a:effectLst/>
                        </a:rPr>
                        <a:t>1 + 1 = 2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spc="75">
                          <a:effectLst/>
                        </a:rPr>
                        <a:t>   Inner pass 2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spc="75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spc="75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spc="75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spc="75">
                          <a:effectLst/>
                        </a:rPr>
                        <a:t>1 + 4 = 5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spc="75">
                          <a:effectLst/>
                        </a:rPr>
                        <a:t>   Inner pass 3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spc="75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spc="75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spc="75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spc="75">
                          <a:effectLst/>
                        </a:rPr>
                        <a:t>1 + 7 = 8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spc="75">
                          <a:effectLst/>
                        </a:rPr>
                        <a:t>loop ends,test fails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spc="75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spc="75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spc="75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spc="75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spc="75">
                          <a:effectLst/>
                        </a:rPr>
                        <a:t>Outer pass 2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spc="75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spc="75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spc="75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spc="75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spc="75">
                          <a:effectLst/>
                        </a:rPr>
                        <a:t>   Inner pass 1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spc="75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spc="75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spc="75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spc="75">
                          <a:effectLst/>
                        </a:rPr>
                        <a:t>2 + 1 = 3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spc="75">
                          <a:effectLst/>
                        </a:rPr>
                        <a:t>   Inner pass 2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spc="75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spc="75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spc="75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spc="75">
                          <a:effectLst/>
                        </a:rPr>
                        <a:t>2 + 4 = 6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spc="75">
                          <a:effectLst/>
                        </a:rPr>
                        <a:t>   Inner pass 3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spc="75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spc="75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spc="75">
                          <a:effectLst/>
                        </a:rPr>
                        <a:t>9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spc="75">
                          <a:effectLst/>
                        </a:rPr>
                        <a:t>2 + 7 = 9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spc="75">
                          <a:effectLst/>
                        </a:rPr>
                        <a:t>loop ends, test fails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spc="75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spc="75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spc="75">
                          <a:effectLst/>
                        </a:rPr>
                        <a:t>9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spc="75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spc="75">
                          <a:effectLst/>
                        </a:rPr>
                        <a:t>Outer pass 3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spc="75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spc="75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spc="75">
                          <a:effectLst/>
                        </a:rPr>
                        <a:t>9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spc="75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spc="75">
                          <a:effectLst/>
                        </a:rPr>
                        <a:t>   Inner pass 1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spc="75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spc="75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spc="75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spc="75">
                          <a:effectLst/>
                        </a:rPr>
                        <a:t>3 + 1 = 4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spc="75">
                          <a:effectLst/>
                        </a:rPr>
                        <a:t>   Inner pass 2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spc="75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spc="75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spc="75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spc="75">
                          <a:effectLst/>
                        </a:rPr>
                        <a:t>3 + 4 = 7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spc="75">
                          <a:effectLst/>
                        </a:rPr>
                        <a:t>   Inner pass 3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spc="75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spc="75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spc="75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spc="75">
                          <a:effectLst/>
                        </a:rPr>
                        <a:t>3 + 7 = 10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spc="75">
                          <a:effectLst/>
                        </a:rPr>
                        <a:t>loop ends, test fails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spc="75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spc="75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spc="75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spc="75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749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Which Way Should Loops Be Nested?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381000" y="1828800"/>
            <a:ext cx="7924800" cy="4114800"/>
          </a:xfrm>
        </p:spPr>
        <p:txBody>
          <a:bodyPr>
            <a:normAutofit/>
          </a:bodyPr>
          <a:lstStyle/>
          <a:p>
            <a:pPr hangingPunct="0"/>
            <a:r>
              <a:rPr lang="en-US" sz="2400" dirty="0" smtClean="0"/>
              <a:t>No clear answer </a:t>
            </a:r>
            <a:r>
              <a:rPr lang="en-US" sz="2400" dirty="0"/>
              <a:t>to this question. </a:t>
            </a:r>
            <a:endParaRPr lang="en-US" sz="2400" dirty="0" smtClean="0"/>
          </a:p>
          <a:p>
            <a:pPr hangingPunct="0"/>
            <a:r>
              <a:rPr lang="en-US" sz="2400" dirty="0" smtClean="0"/>
              <a:t>You </a:t>
            </a:r>
            <a:r>
              <a:rPr lang="en-US" sz="2400" dirty="0"/>
              <a:t>can nest a pre-test loop inside a post-test loop </a:t>
            </a:r>
            <a:endParaRPr lang="en-US" sz="2400" dirty="0" smtClean="0"/>
          </a:p>
          <a:p>
            <a:pPr hangingPunct="0"/>
            <a:r>
              <a:rPr lang="en-US" sz="2400" dirty="0" smtClean="0"/>
              <a:t>Or </a:t>
            </a:r>
            <a:r>
              <a:rPr lang="en-US" sz="2400" dirty="0"/>
              <a:t>nest a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400" dirty="0"/>
              <a:t>loop inside a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400" dirty="0"/>
              <a:t> loop or nest several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400" dirty="0"/>
              <a:t> loops inside a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400" dirty="0"/>
              <a:t> loop or any other combination. </a:t>
            </a:r>
            <a:endParaRPr lang="en-US" sz="2400" dirty="0" smtClean="0"/>
          </a:p>
          <a:p>
            <a:pPr hangingPunct="0"/>
            <a:r>
              <a:rPr lang="en-US" sz="2400" dirty="0" smtClean="0"/>
              <a:t>The </a:t>
            </a:r>
            <a:r>
              <a:rPr lang="en-US" sz="2400" dirty="0"/>
              <a:t>programming problem that you are faced with </a:t>
            </a:r>
            <a:r>
              <a:rPr lang="en-US" sz="2400" dirty="0" smtClean="0"/>
              <a:t>may </a:t>
            </a:r>
            <a:r>
              <a:rPr lang="en-US" sz="2400" dirty="0"/>
              <a:t>determine how you write the code. </a:t>
            </a:r>
            <a:endParaRPr lang="en-US" sz="2400" dirty="0" smtClean="0"/>
          </a:p>
          <a:p>
            <a:pPr hangingPunct="0"/>
            <a:r>
              <a:rPr lang="en-US" sz="2400" dirty="0" smtClean="0"/>
              <a:t>If </a:t>
            </a:r>
            <a:r>
              <a:rPr lang="en-US" sz="2400" dirty="0"/>
              <a:t>there is no clear reason to select one option over another, the choice is yours. </a:t>
            </a:r>
          </a:p>
        </p:txBody>
      </p:sp>
    </p:spTree>
    <p:extLst>
      <p:ext uri="{BB962C8B-B14F-4D97-AF65-F5344CB8AC3E}">
        <p14:creationId xmlns:p14="http://schemas.microsoft.com/office/powerpoint/2010/main" val="134797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962400" cy="469106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pPr algn="ctr"/>
            <a:r>
              <a:rPr lang="en-US" sz="4000" dirty="0" smtClean="0">
                <a:solidFill>
                  <a:srgbClr val="0070C0"/>
                </a:solidFill>
                <a:latin typeface="Arial Rounded MT Bold" pitchFamily="34" charset="0"/>
              </a:rPr>
              <a:t>5.4</a:t>
            </a:r>
          </a:p>
          <a:p>
            <a:r>
              <a:rPr lang="en-US" sz="4000" dirty="0" smtClean="0">
                <a:solidFill>
                  <a:srgbClr val="0070C0"/>
                </a:solidFill>
                <a:latin typeface="Arial Rounded MT Bold" pitchFamily="34" charset="0"/>
              </a:rPr>
              <a:t>Drawing Shapes and Patterns</a:t>
            </a:r>
            <a:endParaRPr lang="en-US" sz="4000" dirty="0">
              <a:solidFill>
                <a:srgbClr val="0070C0"/>
              </a:solidFill>
              <a:latin typeface="Arial Rounded MT Bold" pitchFamily="34" charset="0"/>
            </a:endParaRPr>
          </a:p>
        </p:txBody>
      </p:sp>
      <p:pic>
        <p:nvPicPr>
          <p:cNvPr id="7" name="Content Placeholder 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990600"/>
            <a:ext cx="3429000" cy="3429000"/>
          </a:xfrm>
        </p:spPr>
      </p:pic>
    </p:spTree>
    <p:extLst>
      <p:ext uri="{BB962C8B-B14F-4D97-AF65-F5344CB8AC3E}">
        <p14:creationId xmlns:p14="http://schemas.microsoft.com/office/powerpoint/2010/main" val="317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/>
              <a:t>Drawing A Square</a:t>
            </a:r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69" y="1295400"/>
            <a:ext cx="7393561" cy="483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489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4000" dirty="0"/>
              <a:t>Drawing A </a:t>
            </a:r>
            <a:r>
              <a:rPr lang="en-US" sz="4000" dirty="0" smtClean="0"/>
              <a:t>Rectangle</a:t>
            </a:r>
            <a:endParaRPr lang="en-US" sz="40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325" y="1066800"/>
            <a:ext cx="5802797" cy="528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559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4000" dirty="0"/>
              <a:t>Drawing A </a:t>
            </a:r>
            <a:r>
              <a:rPr lang="en-US" sz="4000" dirty="0" smtClean="0"/>
              <a:t>Right Triangle</a:t>
            </a:r>
            <a:endParaRPr lang="en-US" sz="4000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177" y="1295400"/>
            <a:ext cx="7131645" cy="483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795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600200"/>
            <a:ext cx="3048000" cy="3048000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962400" cy="469106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pPr algn="ctr"/>
            <a:r>
              <a:rPr lang="en-US" sz="4000" dirty="0" smtClean="0">
                <a:solidFill>
                  <a:srgbClr val="0070C0"/>
                </a:solidFill>
                <a:latin typeface="Arial Rounded MT Bold" pitchFamily="34" charset="0"/>
              </a:rPr>
              <a:t>5.1</a:t>
            </a:r>
          </a:p>
          <a:p>
            <a:r>
              <a:rPr lang="en-US" sz="4000" dirty="0" smtClean="0">
                <a:solidFill>
                  <a:srgbClr val="0070C0"/>
                </a:solidFill>
                <a:latin typeface="Arial Rounded MT Bold" pitchFamily="34" charset="0"/>
              </a:rPr>
              <a:t>Some Simple Schoolroom Statistics</a:t>
            </a:r>
            <a:endParaRPr lang="en-US" sz="4000" dirty="0">
              <a:solidFill>
                <a:srgbClr val="0070C0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25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Mouse Events: Creating a Rollover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1534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In this example the JavaScript is within the HTML page, not in the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&lt;head&gt; </a:t>
            </a:r>
            <a:r>
              <a:rPr lang="en-US" sz="1600" dirty="0"/>
              <a:t>section. All the code is on </a:t>
            </a:r>
            <a:r>
              <a:rPr lang="en-US" sz="1600" dirty="0" smtClean="0"/>
              <a:t>lines 10-11. </a:t>
            </a:r>
            <a:r>
              <a:rPr lang="en-US" sz="1600" dirty="0"/>
              <a:t>Line </a:t>
            </a:r>
            <a:r>
              <a:rPr lang="en-US" sz="1600" dirty="0" smtClean="0"/>
              <a:t>10 </a:t>
            </a:r>
            <a:r>
              <a:rPr lang="en-US" sz="1600" dirty="0"/>
              <a:t>identifies the element we are changing with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id = "photo"</a:t>
            </a:r>
            <a:r>
              <a:rPr lang="en-US" sz="1600" dirty="0"/>
              <a:t>. </a:t>
            </a:r>
            <a:endParaRPr lang="en-US" sz="1600" dirty="0" smtClean="0"/>
          </a:p>
          <a:p>
            <a:pPr marL="0" inden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76400"/>
            <a:ext cx="7239000" cy="4544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980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1750" y="609600"/>
            <a:ext cx="2743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US" dirty="0"/>
              <a:t>If you enter and run this code, you will first see: </a:t>
            </a:r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303431"/>
            <a:ext cx="2362200" cy="1905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24000" y="2929235"/>
            <a:ext cx="2286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US" dirty="0"/>
              <a:t>If you run your mouse over the wizard</a:t>
            </a:r>
          </a:p>
          <a:p>
            <a:r>
              <a:rPr lang="en-US" dirty="0"/>
              <a:t>you will see: </a:t>
            </a:r>
          </a:p>
        </p:txBody>
      </p:sp>
      <p:pic>
        <p:nvPicPr>
          <p:cNvPr id="7" name="Picture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2438400"/>
            <a:ext cx="2362200" cy="1905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481050" y="4895165"/>
            <a:ext cx="22052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US" dirty="0"/>
              <a:t>And, finally, if you move your mouse</a:t>
            </a:r>
          </a:p>
          <a:p>
            <a:r>
              <a:rPr lang="en-US" dirty="0"/>
              <a:t>off the image, you will see: </a:t>
            </a:r>
          </a:p>
        </p:txBody>
      </p:sp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4542830"/>
            <a:ext cx="23622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15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More Mouse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153400" cy="51054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 hangingPunc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744562"/>
              </p:ext>
            </p:extLst>
          </p:nvPr>
        </p:nvGraphicFramePr>
        <p:xfrm>
          <a:off x="1143000" y="1676400"/>
          <a:ext cx="6934198" cy="3886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32847"/>
                <a:gridCol w="1040551"/>
                <a:gridCol w="4160800"/>
              </a:tblGrid>
              <a:tr h="4857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Attribute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Value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Description: what it does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4857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onclick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JavaScript 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what happens when the mouse is clicked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4857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ondblclick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JavaScript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what happens when the mouse is double-clicked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4857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onmousedown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JavaScript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what happens when a mouse button is pressed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4857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onmousemove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JavaScript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what happens when the mouse pointer moves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4857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onmouseout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JavaScript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what happens when the mouse pointer moves off an element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4857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onmouseover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JavaScript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what happens when the mouse pointer moves over an element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4857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onmouseup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JavaScript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what happens when the mouse button is released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399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All Adds Up: Summing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4294967295"/>
          </p:nvPr>
        </p:nvSpPr>
        <p:spPr>
          <a:xfrm>
            <a:off x="914400" y="1371600"/>
            <a:ext cx="7543800" cy="4830763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sz="1600" dirty="0" smtClean="0">
                <a:cs typeface="Courier New" pitchFamily="49" charset="0"/>
              </a:rPr>
              <a:t>Program to sum test scores using a sentinel value to end the input:</a:t>
            </a:r>
          </a:p>
          <a:p>
            <a:pPr marL="0" indent="0" hangingPunct="0">
              <a:buNone/>
            </a:pPr>
            <a:endParaRPr lang="en-US" sz="1600" dirty="0" smtClean="0"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. &lt;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html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 &lt;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head&gt;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2. &lt;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title&gt;Summing&lt;/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title&gt;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3. &lt;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script&gt;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4.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	function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getSum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()     {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5.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score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sum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6.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		while (</a:t>
            </a:r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score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!= -999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     {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7.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sum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sum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score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8.			</a:t>
            </a:r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score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parseInt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(prompt("Enter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 score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or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		enter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999 when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you're finished:"," "));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9.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10.		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("the sum of these scores is: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“ + </a:t>
            </a:r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sum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+ ".");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11.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12. &lt;/script&gt; &lt;/&lt;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head&gt;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13. &lt;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body&gt;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14.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h3&gt;Click to enter students' scores&lt;/h3&gt;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15.	&lt;p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&gt;&lt;input type="button" id="scores" value="Enter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 scores“ 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getSum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();" /&gt;&lt;/p&gt;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17. &lt;/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body&gt; &lt;/html&gt;</a:t>
            </a:r>
          </a:p>
        </p:txBody>
      </p:sp>
    </p:spTree>
    <p:extLst>
      <p:ext uri="{BB962C8B-B14F-4D97-AF65-F5344CB8AC3E}">
        <p14:creationId xmlns:p14="http://schemas.microsoft.com/office/powerpoint/2010/main" val="18727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Computing Averages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7924800" cy="4906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To find the </a:t>
            </a:r>
            <a:r>
              <a:rPr lang="en-US" sz="1600" dirty="0" smtClean="0"/>
              <a:t>average, we must </a:t>
            </a:r>
            <a:r>
              <a:rPr lang="en-US" sz="1600" dirty="0"/>
              <a:t>sum </a:t>
            </a:r>
            <a:r>
              <a:rPr lang="en-US" sz="1600" dirty="0" smtClean="0"/>
              <a:t>and count the </a:t>
            </a:r>
            <a:r>
              <a:rPr lang="en-US" sz="1600" dirty="0"/>
              <a:t>numbers </a:t>
            </a:r>
            <a:r>
              <a:rPr lang="en-US" sz="1600" dirty="0" smtClean="0"/>
              <a:t>entered. The example finds </a:t>
            </a:r>
            <a:r>
              <a:rPr lang="en-US" sz="1600" dirty="0"/>
              <a:t>the </a:t>
            </a:r>
            <a:r>
              <a:rPr lang="en-US" sz="1600" dirty="0" smtClean="0"/>
              <a:t>average </a:t>
            </a:r>
            <a:r>
              <a:rPr lang="en-US" sz="1600" dirty="0"/>
              <a:t>of </a:t>
            </a:r>
            <a:r>
              <a:rPr lang="en-US" sz="1600" dirty="0" smtClean="0"/>
              <a:t>values entered using </a:t>
            </a:r>
            <a:r>
              <a:rPr lang="en-US" sz="1600" dirty="0"/>
              <a:t>a counter to keep track of how many </a:t>
            </a:r>
            <a:r>
              <a:rPr lang="en-US" sz="1600" dirty="0" smtClean="0"/>
              <a:t>values are entered.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1. function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getAverage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	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2.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score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sum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3.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average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score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!= -999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 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sum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score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6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7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.		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score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parseInt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(prompt("Enter a score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or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			enter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999 when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you're finished:"," "));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average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sum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- 1);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10.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("&lt;p&gt;The sum of these scores is: "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 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".&lt;/p&gt;");</a:t>
            </a:r>
          </a:p>
          <a:p>
            <a:pPr>
              <a:buAutoNum type="arabicPeriod" startAt="11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("&lt;p&gt;The average of these scores is: "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	+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average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+ ".&lt;/p&gt;");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12. 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6374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Putting it all Together: </a:t>
            </a:r>
            <a:br>
              <a:rPr lang="en-US" sz="3200" dirty="0" smtClean="0"/>
            </a:br>
            <a:r>
              <a:rPr lang="en-US" sz="3200" dirty="0" smtClean="0"/>
              <a:t>Sum, Average, Highest, and Lowest Values</a:t>
            </a: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8229600" cy="4953000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1. function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getStats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 hangingPunc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2. {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0" indent="0" hangingPunc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3.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score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sum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average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marL="0" indent="0" hangingPunc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4.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high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low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marL="0" indent="0" hangingPunc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5.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score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parseInt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(prompt("Enter a score or enter -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999 when finished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:"," "));</a:t>
            </a:r>
          </a:p>
          <a:p>
            <a:pPr marL="0" indent="0" hangingPunc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6.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low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score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high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score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 hangingPunc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7.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score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!= -999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  {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0" indent="0" hangingPunc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8.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sum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score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 hangingPunc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9.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pPr marL="0" indent="0" hangingPunc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10.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score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parseInt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(prompt("Enter a score or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999 when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finished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:"," "));</a:t>
            </a:r>
          </a:p>
          <a:p>
            <a:pPr marL="0" indent="0" hangingPunc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11.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if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score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high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 hangingPunc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12.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high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score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 hangingPunc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13.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if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score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low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 &amp;&amp; (</a:t>
            </a:r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score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!= -999))</a:t>
            </a:r>
          </a:p>
          <a:p>
            <a:pPr marL="0" indent="0" hangingPunc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14.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low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score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 hangingPunc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15.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0" indent="0" hangingPunc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16.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average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parseInt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sum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/(</a:t>
            </a:r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- 1));</a:t>
            </a:r>
          </a:p>
          <a:p>
            <a:pPr marL="0" indent="0" hangingPunc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17.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("&lt;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p&gt;Number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of scores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entered: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- 1) + ".&lt;/p&gt;");</a:t>
            </a:r>
          </a:p>
          <a:p>
            <a:pPr marL="0" indent="0" hangingPunc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18.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("&lt;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p&gt;Sum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of these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scores: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sum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+ ".&lt;/p&gt;");</a:t>
            </a:r>
          </a:p>
          <a:p>
            <a:pPr marL="0" indent="0" hangingPunc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19.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("&lt;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p&gt;Average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of these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scores: “ + </a:t>
            </a: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average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 ".&lt;/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p&gt;");</a:t>
            </a:r>
          </a:p>
          <a:p>
            <a:pPr marL="0" indent="0" hangingPunc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20.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("&lt;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p&gt;Lowest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score is: " + </a:t>
            </a:r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low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+ ".&lt;/p&gt;");</a:t>
            </a:r>
          </a:p>
          <a:p>
            <a:pPr marL="0" indent="0" hangingPunc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21.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("&lt;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p&gt;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Hghest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score is: " + </a:t>
            </a:r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high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+ ".&lt;/p&gt;");</a:t>
            </a:r>
          </a:p>
          <a:p>
            <a:pPr marL="0" indent="0" hangingPunc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22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.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22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it Odd or Even?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It is often important to identify if a number is even or odd.</a:t>
            </a:r>
          </a:p>
          <a:p>
            <a:pPr marL="0" indent="0">
              <a:buNone/>
            </a:pPr>
            <a:r>
              <a:rPr lang="en-US" sz="2400" dirty="0" smtClean="0"/>
              <a:t>If a number is odd, then it will have a remainder when divided by 2. That remainder will always be 1. If it is even, the remainder, when dividing by 2 will be 0. We can use that to check if a number is odd or even. 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Given a numeric variable, 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myNum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If 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myNum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% 2 == 1 </a:t>
            </a:r>
            <a:r>
              <a:rPr lang="en-US" sz="2400" dirty="0" smtClean="0">
                <a:sym typeface="Wingdings" pitchFamily="2" charset="2"/>
              </a:rPr>
              <a:t> 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myNum</a:t>
            </a:r>
            <a:r>
              <a:rPr lang="en-US" sz="2400" dirty="0" smtClean="0">
                <a:sym typeface="Wingdings" pitchFamily="2" charset="2"/>
              </a:rPr>
              <a:t> is odd</a:t>
            </a:r>
          </a:p>
          <a:p>
            <a:r>
              <a:rPr lang="en-US" sz="2400" dirty="0" smtClean="0">
                <a:sym typeface="Wingdings" pitchFamily="2" charset="2"/>
              </a:rPr>
              <a:t>If 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myNum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% 2 == 0 </a:t>
            </a:r>
            <a:r>
              <a:rPr lang="en-US" sz="2400" dirty="0" smtClean="0">
                <a:sym typeface="Wingdings" pitchFamily="2" charset="2"/>
              </a:rPr>
              <a:t> 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myNum</a:t>
            </a:r>
            <a:r>
              <a:rPr lang="en-US" sz="2400" dirty="0" smtClean="0">
                <a:sym typeface="Wingdings" pitchFamily="2" charset="2"/>
              </a:rPr>
              <a:t> is even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3291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Math</a:t>
            </a:r>
            <a:r>
              <a:rPr lang="en-US" dirty="0" smtClean="0"/>
              <a:t> methods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Math.round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 smtClean="0"/>
              <a:t>method rounds off floating point numbers mathematically to an integer value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Math.round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(89.001) </a:t>
            </a:r>
            <a:r>
              <a:rPr lang="en-US" dirty="0" smtClean="0"/>
              <a:t>results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89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Math.round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(89.678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 smtClean="0"/>
              <a:t>results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90</a:t>
            </a:r>
          </a:p>
          <a:p>
            <a:r>
              <a:rPr lang="en-US" dirty="0" smtClean="0"/>
              <a:t>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Math.floor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 smtClean="0"/>
              <a:t>method truncates the decimal part of any floating point number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Math.floor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(89.001) </a:t>
            </a:r>
            <a:r>
              <a:rPr lang="en-US" dirty="0" smtClean="0"/>
              <a:t>results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89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Math.floor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(89.678)</a:t>
            </a:r>
            <a:r>
              <a:rPr lang="en-US" dirty="0" smtClean="0"/>
              <a:t> results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89</a:t>
            </a:r>
          </a:p>
          <a:p>
            <a:r>
              <a:rPr lang="en-US" dirty="0" smtClean="0"/>
              <a:t>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Math.ceil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 smtClean="0"/>
              <a:t>method rounds any floating point number up to the next integer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Math.ceil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(89.001)</a:t>
            </a:r>
            <a:r>
              <a:rPr lang="en-US" dirty="0" smtClean="0"/>
              <a:t> results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90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Math.ceil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(89.678)</a:t>
            </a:r>
            <a:r>
              <a:rPr lang="en-US" dirty="0" smtClean="0"/>
              <a:t> results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90</a:t>
            </a:r>
          </a:p>
        </p:txBody>
      </p:sp>
    </p:spTree>
    <p:extLst>
      <p:ext uri="{BB962C8B-B14F-4D97-AF65-F5344CB8AC3E}">
        <p14:creationId xmlns:p14="http://schemas.microsoft.com/office/powerpoint/2010/main" val="68250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962400" cy="469106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pPr algn="ctr"/>
            <a:r>
              <a:rPr lang="en-US" sz="4000" dirty="0">
                <a:solidFill>
                  <a:srgbClr val="0070C0"/>
                </a:solidFill>
                <a:latin typeface="Arial Rounded MT Bold" pitchFamily="34" charset="0"/>
              </a:rPr>
              <a:t>5</a:t>
            </a:r>
            <a:r>
              <a:rPr lang="en-US" sz="4000" dirty="0" smtClean="0">
                <a:solidFill>
                  <a:srgbClr val="0070C0"/>
                </a:solidFill>
                <a:latin typeface="Arial Rounded MT Bold" pitchFamily="34" charset="0"/>
              </a:rPr>
              <a:t>.2</a:t>
            </a:r>
          </a:p>
          <a:p>
            <a:r>
              <a:rPr lang="en-US" sz="4000" dirty="0" smtClean="0">
                <a:solidFill>
                  <a:srgbClr val="0070C0"/>
                </a:solidFill>
                <a:latin typeface="Arial Rounded MT Bold" pitchFamily="34" charset="0"/>
              </a:rPr>
              <a:t>To Continue or Not to Continue?</a:t>
            </a:r>
            <a:endParaRPr lang="en-US" sz="4000" dirty="0">
              <a:solidFill>
                <a:srgbClr val="0070C0"/>
              </a:solidFill>
              <a:latin typeface="Arial Rounded MT Bold" pitchFamily="34" charset="0"/>
            </a:endParaRPr>
          </a:p>
        </p:txBody>
      </p:sp>
      <p:pic>
        <p:nvPicPr>
          <p:cNvPr id="7" name="Content Placeholder 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828800"/>
            <a:ext cx="3124200" cy="3124200"/>
          </a:xfrm>
        </p:spPr>
      </p:pic>
    </p:spTree>
    <p:extLst>
      <p:ext uri="{BB962C8B-B14F-4D97-AF65-F5344CB8AC3E}">
        <p14:creationId xmlns:p14="http://schemas.microsoft.com/office/powerpoint/2010/main" val="358670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> statement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906963"/>
          </a:xfrm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sz="1800" dirty="0" smtClean="0"/>
              <a:t>The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break </a:t>
            </a:r>
            <a:r>
              <a:rPr lang="en-US" sz="1800" dirty="0" smtClean="0"/>
              <a:t>statement is essential to a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switch </a:t>
            </a:r>
            <a:r>
              <a:rPr lang="en-US" sz="1800" dirty="0" smtClean="0"/>
              <a:t>structure. It can also be used in a loop if necessary but often creating a compound condition can do the same thing. The general </a:t>
            </a:r>
            <a:r>
              <a:rPr lang="en-US" sz="1800" dirty="0" err="1" smtClean="0"/>
              <a:t>pseudocode</a:t>
            </a:r>
            <a:r>
              <a:rPr lang="en-US" sz="1800" dirty="0" smtClean="0"/>
              <a:t> for a possible use of the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z="1800" dirty="0" smtClean="0"/>
              <a:t> statement is given. In this situation a user can continue shopping until a maximum amount is spent. Then the user should be informed that further purchases will increase shipping charges.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Declare and initialize variables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a while loop</a:t>
            </a:r>
          </a:p>
          <a:p>
            <a:pPr lvl="2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Prompt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the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user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the item desired and how many will be bought</a:t>
            </a:r>
          </a:p>
          <a:p>
            <a:pPr lvl="2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 switch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to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identify the cost of that item, calculate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cost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of the number of that item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ordered,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keep a running sum of the total cost.</a:t>
            </a:r>
          </a:p>
          <a:p>
            <a:pPr lvl="2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Check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total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cost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puts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the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user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over the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max allowed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lvl="3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this is true, break out of the loop and inform the customer that another item will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increase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the shipping cost</a:t>
            </a:r>
          </a:p>
          <a:p>
            <a:pPr lvl="2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Continue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with the loop until the customer is done shopping </a:t>
            </a:r>
          </a:p>
        </p:txBody>
      </p:sp>
    </p:spTree>
    <p:extLst>
      <p:ext uri="{BB962C8B-B14F-4D97-AF65-F5344CB8AC3E}">
        <p14:creationId xmlns:p14="http://schemas.microsoft.com/office/powerpoint/2010/main" val="193036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1701</TotalTime>
  <Words>1008</Words>
  <Application>Microsoft Office PowerPoint</Application>
  <PresentationFormat>On-screen Show (4:3)</PresentationFormat>
  <Paragraphs>266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Advanced Decisions and Loops</vt:lpstr>
      <vt:lpstr>PowerPoint Presentation</vt:lpstr>
      <vt:lpstr>It All Adds Up: Summing</vt:lpstr>
      <vt:lpstr>Computing Averages</vt:lpstr>
      <vt:lpstr>Putting it all Together:  Sum, Average, Highest, and Lowest Values</vt:lpstr>
      <vt:lpstr>Is it Odd or Even?</vt:lpstr>
      <vt:lpstr>Some Math methods</vt:lpstr>
      <vt:lpstr>PowerPoint Presentation</vt:lpstr>
      <vt:lpstr>The break statement</vt:lpstr>
      <vt:lpstr>The continue Statement</vt:lpstr>
      <vt:lpstr>Counting by Threes </vt:lpstr>
      <vt:lpstr>PowerPoint Presentation</vt:lpstr>
      <vt:lpstr>Desk Checking</vt:lpstr>
      <vt:lpstr>Example</vt:lpstr>
      <vt:lpstr>Which Way Should Loops Be Nested?</vt:lpstr>
      <vt:lpstr>PowerPoint Presentation</vt:lpstr>
      <vt:lpstr>Drawing A Square</vt:lpstr>
      <vt:lpstr>Drawing A Rectangle</vt:lpstr>
      <vt:lpstr>Drawing A Right Triangle</vt:lpstr>
      <vt:lpstr>Mouse Events: Creating a Rollover</vt:lpstr>
      <vt:lpstr>PowerPoint Presentation</vt:lpstr>
      <vt:lpstr>More Mouse Events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 Programming With XML and PHP Creating Interactive Web Pages</dc:title>
  <dc:creator>Duck</dc:creator>
  <cp:lastModifiedBy>Duck</cp:lastModifiedBy>
  <cp:revision>110</cp:revision>
  <dcterms:created xsi:type="dcterms:W3CDTF">2012-09-01T17:35:17Z</dcterms:created>
  <dcterms:modified xsi:type="dcterms:W3CDTF">2013-01-25T23:32:07Z</dcterms:modified>
</cp:coreProperties>
</file>