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1" r:id="rId2"/>
    <p:sldId id="257" r:id="rId3"/>
    <p:sldId id="282" r:id="rId4"/>
    <p:sldId id="310" r:id="rId5"/>
    <p:sldId id="311" r:id="rId6"/>
    <p:sldId id="322" r:id="rId7"/>
    <p:sldId id="343" r:id="rId8"/>
    <p:sldId id="348" r:id="rId9"/>
    <p:sldId id="260" r:id="rId10"/>
    <p:sldId id="258" r:id="rId11"/>
    <p:sldId id="304" r:id="rId12"/>
    <p:sldId id="344" r:id="rId13"/>
    <p:sldId id="349" r:id="rId14"/>
    <p:sldId id="350" r:id="rId15"/>
    <p:sldId id="351" r:id="rId16"/>
    <p:sldId id="262" r:id="rId17"/>
    <p:sldId id="269" r:id="rId18"/>
    <p:sldId id="335" r:id="rId19"/>
    <p:sldId id="352" r:id="rId20"/>
    <p:sldId id="353" r:id="rId21"/>
    <p:sldId id="268" r:id="rId22"/>
    <p:sldId id="336" r:id="rId23"/>
    <p:sldId id="345" r:id="rId24"/>
    <p:sldId id="34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D22F8-8AAC-4B6B-90DF-11F6E5C205A7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05D1-5258-4DB4-B7D5-880DB47CF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3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1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75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87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46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2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4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48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3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6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7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9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9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5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8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2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7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3528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Forms and Form Controls</a:t>
            </a:r>
            <a:endParaRPr lang="en-US" sz="40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8382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Chapter 6</a:t>
            </a:r>
          </a:p>
        </p:txBody>
      </p:sp>
    </p:spTree>
    <p:extLst>
      <p:ext uri="{BB962C8B-B14F-4D97-AF65-F5344CB8AC3E}">
        <p14:creationId xmlns:p14="http://schemas.microsoft.com/office/powerpoint/2010/main" val="2369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Radio Buttons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752599"/>
            <a:ext cx="8229600" cy="4495801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000" dirty="0"/>
              <a:t>The radio button is an object in an HTML </a:t>
            </a:r>
            <a:r>
              <a:rPr lang="en-US" sz="2000" dirty="0" smtClean="0"/>
              <a:t>form with properties </a:t>
            </a:r>
            <a:r>
              <a:rPr lang="en-US" sz="2000" dirty="0"/>
              <a:t>and events. </a:t>
            </a:r>
            <a:endParaRPr lang="en-US" sz="2000" dirty="0" smtClean="0"/>
          </a:p>
          <a:p>
            <a:pPr marL="57150" indent="0">
              <a:buNone/>
            </a:pPr>
            <a:r>
              <a:rPr lang="en-US" sz="2000" dirty="0" smtClean="0"/>
              <a:t>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name </a:t>
            </a:r>
            <a:r>
              <a:rPr lang="en-US" sz="2000" dirty="0" smtClean="0"/>
              <a:t>property </a:t>
            </a:r>
            <a:r>
              <a:rPr lang="en-US" sz="2000" dirty="0"/>
              <a:t>defines a group of buttons and thus requires that only one of them can be selected at any </a:t>
            </a:r>
            <a:r>
              <a:rPr lang="en-US" sz="2000" dirty="0" smtClean="0"/>
              <a:t>time. This distinguishes the radio button from a </a:t>
            </a:r>
            <a:r>
              <a:rPr lang="en-US" sz="2000" dirty="0" smtClean="0"/>
              <a:t>checkbox</a:t>
            </a:r>
            <a:r>
              <a:rPr lang="en-US" sz="2000" dirty="0" smtClean="0"/>
              <a:t>.</a:t>
            </a:r>
          </a:p>
          <a:p>
            <a:pPr marL="5715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945194"/>
              </p:ext>
            </p:extLst>
          </p:nvPr>
        </p:nvGraphicFramePr>
        <p:xfrm>
          <a:off x="914400" y="3352800"/>
          <a:ext cx="7010400" cy="28956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903903"/>
                <a:gridCol w="5106497"/>
              </a:tblGrid>
              <a:tr h="3619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19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checked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sets or returns the checked state of the button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19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defaultChecked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returns the default value of the checked attribute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19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disabled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sets or returns whether or not the button is disabled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19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form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returns a reference to the form where the button is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19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sets or returns the name of the button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19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type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returns the type of the form element 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19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value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sets or returns the value assigned to the button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36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Checkboxes and Radio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The checkbox is also an object in an HTML form. It supports the same properties and events as the radio </a:t>
            </a:r>
            <a:r>
              <a:rPr lang="en-US" sz="1900" dirty="0" smtClean="0"/>
              <a:t>button. However</a:t>
            </a:r>
            <a:r>
              <a:rPr lang="en-US" sz="1900" dirty="0"/>
              <a:t>, when the user sees a list of options that are checkboxes, any number of these checkboxes may be selected.  </a:t>
            </a:r>
            <a:endParaRPr lang="en-US" sz="1900" dirty="0" smtClean="0"/>
          </a:p>
          <a:p>
            <a:pPr marL="0" indent="0">
              <a:buNone/>
            </a:pPr>
            <a:endParaRPr lang="en-US" sz="1900" dirty="0" smtClean="0"/>
          </a:p>
          <a:p>
            <a:r>
              <a:rPr lang="en-US" sz="1600" dirty="0" smtClean="0">
                <a:cs typeface="Courier New" pitchFamily="49" charset="0"/>
              </a:rPr>
              <a:t>The syntax for each radio button is as follows: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&lt;input type = "radio" name =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radio_button_name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 id = 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radio_button_id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 value =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radio_button_value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cs typeface="Courier New" pitchFamily="49" charset="0"/>
              </a:rPr>
              <a:t>The syntax for each </a:t>
            </a:r>
            <a:r>
              <a:rPr lang="en-US" sz="1800" dirty="0" smtClean="0">
                <a:cs typeface="Courier New" pitchFamily="49" charset="0"/>
              </a:rPr>
              <a:t>checkbox </a:t>
            </a:r>
            <a:r>
              <a:rPr lang="en-US" sz="1800" dirty="0">
                <a:cs typeface="Courier New" pitchFamily="49" charset="0"/>
              </a:rPr>
              <a:t>is as follows: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&lt;input type="checkbox" name = 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box_name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 =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box_id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 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value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box_value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"&gt;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textbox is an input element that allows the web developer to display a small area for a user to enter some information.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has several properties that are not available to radio buttons or checkboxes.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set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size </a:t>
            </a:r>
            <a:r>
              <a:rPr lang="en-US" dirty="0"/>
              <a:t>of the box (i.e., its width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set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maxlength</a:t>
            </a:r>
            <a:r>
              <a:rPr lang="en-US" dirty="0"/>
              <a:t> which configures the maximum number of characters that will be </a:t>
            </a:r>
            <a:r>
              <a:rPr lang="en-US" dirty="0" smtClean="0"/>
              <a:t>accepted</a:t>
            </a:r>
          </a:p>
          <a:p>
            <a:pPr lvl="1"/>
            <a:r>
              <a:rPr lang="en-US" dirty="0" smtClean="0"/>
              <a:t>Can place </a:t>
            </a:r>
            <a:r>
              <a:rPr lang="en-US" dirty="0"/>
              <a:t>an initial value in the box, if desired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The syntax for a textbox is as follows: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&lt;input type="text"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box_name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id = "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box_id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	size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= "20"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maxlength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= "25" value = 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my box!"&gt;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Labels, </a:t>
            </a:r>
            <a:r>
              <a:rPr lang="en-US" dirty="0" err="1" smtClean="0"/>
              <a:t>Fieldsets</a:t>
            </a:r>
            <a:r>
              <a:rPr lang="en-US" dirty="0" smtClean="0"/>
              <a:t>, Legends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AU" sz="2400" dirty="0" smtClean="0"/>
              <a:t>The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&lt;label&gt;&lt;/label&gt; </a:t>
            </a:r>
            <a:r>
              <a:rPr lang="en-AU" sz="2400" dirty="0"/>
              <a:t>tags allow you to enter a label </a:t>
            </a:r>
            <a:r>
              <a:rPr lang="en-AU" sz="2400" dirty="0" smtClean="0"/>
              <a:t>(a description) for </a:t>
            </a:r>
            <a:r>
              <a:rPr lang="en-AU" sz="2400" dirty="0"/>
              <a:t>your textbox. </a:t>
            </a:r>
            <a:endParaRPr lang="en-AU" sz="2400" dirty="0" smtClean="0"/>
          </a:p>
          <a:p>
            <a:pPr lvl="1" hangingPunct="0"/>
            <a:r>
              <a:rPr lang="en-AU" sz="2400" dirty="0" smtClean="0"/>
              <a:t>The </a:t>
            </a:r>
            <a:r>
              <a:rPr lang="en-AU" sz="2400" dirty="0"/>
              <a:t>opening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&lt;label&gt;</a:t>
            </a:r>
            <a:r>
              <a:rPr lang="en-AU" sz="2400" dirty="0"/>
              <a:t> tag goes right before the desired label and the closing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&lt;/label&gt; </a:t>
            </a:r>
            <a:r>
              <a:rPr lang="en-AU" sz="2400" dirty="0"/>
              <a:t>tag goes after the label or after the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&lt;input&gt; </a:t>
            </a:r>
            <a:r>
              <a:rPr lang="en-AU" sz="2400" dirty="0"/>
              <a:t>statement. </a:t>
            </a:r>
            <a:endParaRPr lang="en-US" sz="2400" dirty="0"/>
          </a:p>
          <a:p>
            <a:r>
              <a:rPr lang="en-US" sz="2400" dirty="0"/>
              <a:t>If a group of form controls are enclosed in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/>
              <a:t>tags, the browser will put a border around these elements. </a:t>
            </a:r>
            <a:endParaRPr lang="en-US" sz="2400" dirty="0" smtClean="0"/>
          </a:p>
          <a:p>
            <a:r>
              <a:rPr lang="en-US" sz="2400" dirty="0" smtClean="0"/>
              <a:t>Adding </a:t>
            </a:r>
            <a:r>
              <a:rPr lang="en-US" sz="2400" dirty="0"/>
              <a:t>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&lt;legend&gt;&lt;/legend&gt; </a:t>
            </a:r>
            <a:r>
              <a:rPr lang="en-US" sz="2400" dirty="0"/>
              <a:t>tags will allow the browser to include a label for </a:t>
            </a:r>
            <a:r>
              <a:rPr lang="en-US" sz="2400" dirty="0" smtClean="0"/>
              <a:t>the </a:t>
            </a:r>
            <a:r>
              <a:rPr lang="en-US" sz="2400" dirty="0" err="1" smtClean="0"/>
              <a:t>fieldset</a:t>
            </a:r>
            <a:r>
              <a:rPr lang="en-US" sz="2400" dirty="0" smtClean="0"/>
              <a:t> grouping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21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Textarea</a:t>
            </a:r>
            <a:r>
              <a:rPr lang="en-US" dirty="0" smtClean="0"/>
              <a:t>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>
                <a:cs typeface="Courier New" pitchFamily="49" charset="0"/>
              </a:rPr>
              <a:t>textarea</a:t>
            </a:r>
            <a:r>
              <a:rPr lang="en-US" dirty="0"/>
              <a:t> </a:t>
            </a:r>
            <a:r>
              <a:rPr lang="en-US" dirty="0" smtClean="0"/>
              <a:t>box designates a space for </a:t>
            </a:r>
            <a:r>
              <a:rPr lang="en-US" dirty="0"/>
              <a:t>a user to enter text. </a:t>
            </a:r>
            <a:endParaRPr lang="en-US" dirty="0" smtClean="0"/>
          </a:p>
          <a:p>
            <a:pPr lvl="1"/>
            <a:r>
              <a:rPr lang="en-US" dirty="0" smtClean="0"/>
              <a:t>Both </a:t>
            </a:r>
            <a:r>
              <a:rPr lang="en-US" dirty="0"/>
              <a:t>height and width can be specified in a </a:t>
            </a:r>
            <a:r>
              <a:rPr lang="en-US" dirty="0" err="1">
                <a:cs typeface="Courier New" pitchFamily="49" charset="0"/>
              </a:rPr>
              <a:t>textarea</a:t>
            </a:r>
            <a:r>
              <a:rPr lang="en-US" dirty="0"/>
              <a:t> box. 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dirty="0" smtClean="0"/>
              <a:t> </a:t>
            </a:r>
            <a:r>
              <a:rPr lang="en-US" dirty="0"/>
              <a:t>tags are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The 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cols</a:t>
            </a:r>
            <a:r>
              <a:rPr lang="en-US" dirty="0"/>
              <a:t> and 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rows</a:t>
            </a:r>
            <a:r>
              <a:rPr lang="en-US" dirty="0"/>
              <a:t> properties determine the size of the box.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boxes are normally used to allow a web site visitor to include comments or questions when returning a form.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syntax for a text is as follows: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box_name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id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box_id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	cols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= "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20“ rows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= "5"&gt;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Default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		text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if desired&lt;/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email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hangingPunct="0"/>
            <a:r>
              <a:rPr lang="en-AU" sz="1600" dirty="0"/>
              <a:t>The 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email</a:t>
            </a:r>
            <a:r>
              <a:rPr lang="en-AU" sz="1600" dirty="0"/>
              <a:t> action is placed in the opening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&lt;form&gt; </a:t>
            </a:r>
            <a:r>
              <a:rPr lang="en-AU" sz="1600" dirty="0" smtClean="0"/>
              <a:t>tag</a:t>
            </a:r>
          </a:p>
          <a:p>
            <a:pPr hangingPunct="0"/>
            <a:r>
              <a:rPr lang="en-AU" sz="1600" dirty="0" smtClean="0"/>
              <a:t>Can </a:t>
            </a:r>
            <a:r>
              <a:rPr lang="en-AU" sz="1600" dirty="0"/>
              <a:t>also add a subject line to the generated email </a:t>
            </a:r>
            <a:endParaRPr lang="en-AU" sz="1600" dirty="0" smtClean="0"/>
          </a:p>
          <a:p>
            <a:pPr hangingPunct="0"/>
            <a:r>
              <a:rPr lang="en-AU" sz="1600" dirty="0" smtClean="0"/>
              <a:t>Can add a </a:t>
            </a:r>
            <a:r>
              <a:rPr lang="en-AU" sz="1600" dirty="0"/>
              <a:t>copy to be sent to another recipient</a:t>
            </a:r>
            <a:r>
              <a:rPr lang="en-AU" sz="1600" dirty="0" smtClean="0"/>
              <a:t>.</a:t>
            </a:r>
            <a:endParaRPr lang="en-AU" sz="1600" dirty="0" smtClean="0"/>
          </a:p>
          <a:p>
            <a:pPr marL="0" indent="0" hangingPunct="0">
              <a:buNone/>
            </a:pPr>
            <a:endParaRPr lang="en-AU" sz="1600" dirty="0" smtClean="0"/>
          </a:p>
          <a:p>
            <a:pPr marL="0" indent="0" hangingPunct="0">
              <a:buNone/>
            </a:pPr>
            <a:r>
              <a:rPr lang="en-AU" sz="1600" dirty="0" smtClean="0"/>
              <a:t>The </a:t>
            </a:r>
            <a:r>
              <a:rPr lang="en-AU" sz="1600" dirty="0"/>
              <a:t>syntax for these options are as follows:</a:t>
            </a:r>
            <a:endParaRPr lang="en-US" sz="1600" dirty="0"/>
          </a:p>
          <a:p>
            <a:pPr hangingPunct="0"/>
            <a:r>
              <a:rPr lang="en-AU" sz="1600" dirty="0"/>
              <a:t>This will generate an email sent to 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whoever@wherever.net</a:t>
            </a:r>
            <a:r>
              <a:rPr lang="en-AU" sz="1600" dirty="0"/>
              <a:t> with the subject line 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Whatever</a:t>
            </a:r>
            <a:r>
              <a:rPr lang="en-AU" sz="1600" dirty="0"/>
              <a:t>:</a:t>
            </a:r>
            <a:endParaRPr lang="en-US" sz="1600" dirty="0"/>
          </a:p>
          <a:p>
            <a:pPr marL="0" indent="0" hangingPunct="0"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 =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method = 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post"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enctype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 hangingPunc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text/plain"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action  =</a:t>
            </a:r>
          </a:p>
          <a:p>
            <a:pPr marL="0" indent="0" hangingPunc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mailto:whoever@wherever.net?Whatever</a:t>
            </a:r>
            <a:r>
              <a:rPr lang="en-US" sz="1600" dirty="0" smtClean="0"/>
              <a:t>"&gt;</a:t>
            </a:r>
          </a:p>
          <a:p>
            <a:pPr marL="0" indent="0" hangingPunct="0">
              <a:buNone/>
            </a:pPr>
            <a:endParaRPr lang="en-US" sz="1600" dirty="0"/>
          </a:p>
          <a:p>
            <a:pPr hangingPunct="0"/>
            <a:r>
              <a:rPr lang="en-AU" sz="1600" dirty="0"/>
              <a:t>This will generate an email sent to 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whoever@wherever.net</a:t>
            </a:r>
            <a:r>
              <a:rPr lang="en-AU" sz="1600" dirty="0"/>
              <a:t> with the subject line 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Whatever</a:t>
            </a:r>
            <a:r>
              <a:rPr lang="en-AU" sz="1600" dirty="0"/>
              <a:t> and will send a copy to 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whatshisname@whereisit.net</a:t>
            </a:r>
            <a:r>
              <a:rPr lang="en-AU" sz="1600" dirty="0"/>
              <a:t>:</a:t>
            </a:r>
            <a:endParaRPr lang="en-US" sz="1600" dirty="0"/>
          </a:p>
          <a:p>
            <a:pPr marL="0" indent="0" hangingPunc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 =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method = 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post"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enctype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 hangingPunc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text/plain" action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					"mailto:whoever@wherever.net</a:t>
            </a:r>
          </a:p>
          <a:p>
            <a:pPr marL="0" indent="0" hangingPunc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?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Whatever&amp;cc=whatshisname@whereisit.net</a:t>
            </a:r>
            <a:r>
              <a:rPr lang="en-US" sz="1600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199942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6.3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Hidden Fields and Passwords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914400"/>
            <a:ext cx="3242268" cy="3352800"/>
          </a:xfrm>
        </p:spPr>
      </p:pic>
    </p:spTree>
    <p:extLst>
      <p:ext uri="{BB962C8B-B14F-4D97-AF65-F5344CB8AC3E}">
        <p14:creationId xmlns:p14="http://schemas.microsoft.com/office/powerpoint/2010/main" val="379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Hidden Form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Imagine </a:t>
            </a:r>
            <a:r>
              <a:rPr lang="en-US" sz="2000" dirty="0" smtClean="0"/>
              <a:t>a </a:t>
            </a:r>
            <a:r>
              <a:rPr lang="en-US" sz="2000" dirty="0"/>
              <a:t>business </a:t>
            </a:r>
            <a:r>
              <a:rPr lang="en-US" sz="2000" dirty="0" smtClean="0"/>
              <a:t>website where a customer </a:t>
            </a:r>
            <a:r>
              <a:rPr lang="en-US" sz="2000" dirty="0"/>
              <a:t>signs in with </a:t>
            </a:r>
            <a:r>
              <a:rPr lang="en-US" sz="2000" dirty="0" smtClean="0"/>
              <a:t>his/her username which you </a:t>
            </a:r>
            <a:r>
              <a:rPr lang="en-US" sz="2000" dirty="0"/>
              <a:t>want to use </a:t>
            </a:r>
            <a:r>
              <a:rPr lang="en-US" sz="2000" dirty="0" smtClean="0"/>
              <a:t>on </a:t>
            </a:r>
            <a:r>
              <a:rPr lang="en-US" sz="2000" dirty="0"/>
              <a:t>every subsequent page. You can store that username in a hidden field and carry it from page to page. </a:t>
            </a:r>
            <a:endParaRPr lang="en-US" sz="2000" dirty="0" smtClean="0"/>
          </a:p>
          <a:p>
            <a:r>
              <a:rPr lang="en-US" sz="2000" dirty="0" smtClean="0"/>
              <a:t>You can </a:t>
            </a:r>
            <a:r>
              <a:rPr lang="en-US" sz="2000" dirty="0"/>
              <a:t>also use the information in a hidden field when you communicate with the server. </a:t>
            </a:r>
            <a:endParaRPr lang="en-US" sz="2000" dirty="0" smtClean="0"/>
          </a:p>
          <a:p>
            <a:r>
              <a:rPr lang="en-US" sz="2000" dirty="0" smtClean="0"/>
              <a:t>Properties </a:t>
            </a:r>
            <a:r>
              <a:rPr lang="en-US" sz="2000" dirty="0"/>
              <a:t>of a hidden object </a:t>
            </a:r>
            <a:r>
              <a:rPr lang="en-US" sz="2000" dirty="0" smtClean="0"/>
              <a:t>are: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2000" dirty="0"/>
              <a:t>, 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general syntax for a hidden field is as follows: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input type = "hidden" name = 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field_name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 =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field_id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 value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field_value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marL="0" indent="0" hangingPunc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Password Form Element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381000" y="1295400"/>
            <a:ext cx="7924800" cy="5029200"/>
          </a:xfrm>
        </p:spPr>
        <p:txBody>
          <a:bodyPr>
            <a:normAutofit/>
          </a:bodyPr>
          <a:lstStyle/>
          <a:p>
            <a:pPr hangingPunct="0"/>
            <a:r>
              <a:rPr lang="en-US" sz="1800" dirty="0"/>
              <a:t>The password form element is a single-line input field in a form. </a:t>
            </a:r>
            <a:endParaRPr lang="en-US" sz="1800" dirty="0" smtClean="0"/>
          </a:p>
          <a:p>
            <a:pPr hangingPunct="0"/>
            <a:r>
              <a:rPr lang="en-US" sz="1800" dirty="0" smtClean="0"/>
              <a:t>The </a:t>
            </a:r>
            <a:r>
              <a:rPr lang="en-US" sz="1800" dirty="0"/>
              <a:t>content of the field will be </a:t>
            </a:r>
            <a:r>
              <a:rPr lang="en-US" sz="1800" dirty="0" smtClean="0"/>
              <a:t>masked (replaced by a </a:t>
            </a:r>
            <a:r>
              <a:rPr lang="en-US" sz="1800" dirty="0"/>
              <a:t>character such as an asterisk or small </a:t>
            </a:r>
            <a:r>
              <a:rPr lang="en-US" sz="1800" dirty="0" smtClean="0"/>
              <a:t>dot). </a:t>
            </a:r>
          </a:p>
          <a:p>
            <a:r>
              <a:rPr lang="en-US" sz="1800" dirty="0"/>
              <a:t>A password field can be accessed by using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general syntax of a password field is as follows: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input type = "password"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then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set desired properties /&gt;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hangingPunct="0"/>
            <a:r>
              <a:rPr lang="en-US" sz="1800" dirty="0" smtClean="0"/>
              <a:t>The </a:t>
            </a:r>
            <a:r>
              <a:rPr lang="en-US" sz="1800" dirty="0"/>
              <a:t>password object uses the same properties as the other input fields </a:t>
            </a:r>
            <a:r>
              <a:rPr lang="en-US" sz="1800" dirty="0" smtClean="0"/>
              <a:t>as well as some others</a:t>
            </a:r>
            <a:endParaRPr lang="en-US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499595"/>
              </p:ext>
            </p:extLst>
          </p:nvPr>
        </p:nvGraphicFramePr>
        <p:xfrm>
          <a:off x="1371600" y="4038600"/>
          <a:ext cx="6172200" cy="210312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009295"/>
                <a:gridCol w="4162905"/>
              </a:tblGrid>
              <a:tr h="160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600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defaultValue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returns or sets the default value of a password field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600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disabled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sets or returns whether or not the field is disabled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600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form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returns a reference to the form where the field is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600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sets or returns the name of the password field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600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maxLength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sets or returns the maximum number of characters allowed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600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readOnly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sets or returns whether or not the field is read-only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600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type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returns the type of the form element 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600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value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sets or returns which type of form element the field is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600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sets or returns the width of the field (i.e., number of characters)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9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substr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800" dirty="0"/>
              <a:t>method will extract the characters from a string, beginning at the character you specify and continuing through as many characters as you want. It returns the new substring.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268200"/>
              </p:ext>
            </p:extLst>
          </p:nvPr>
        </p:nvGraphicFramePr>
        <p:xfrm>
          <a:off x="1066800" y="3429000"/>
          <a:ext cx="6400800" cy="1631887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1336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String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Character Number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...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05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cat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05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 table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05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Jones-Smith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...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41" y="1219200"/>
            <a:ext cx="4821459" cy="3273987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6.1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What is a Form?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2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"/>
            <a:ext cx="7170737" cy="6509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54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>
                <a:solidFill>
                  <a:srgbClr val="0070C0"/>
                </a:solidFill>
                <a:latin typeface="Arial Rounded MT Bold" pitchFamily="34" charset="0"/>
              </a:rPr>
              <a:t>6</a:t>
            </a:r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.4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Selection Lists and More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95400"/>
            <a:ext cx="3021205" cy="3124200"/>
          </a:xfrm>
        </p:spPr>
      </p:pic>
    </p:spTree>
    <p:extLst>
      <p:ext uri="{BB962C8B-B14F-4D97-AF65-F5344CB8AC3E}">
        <p14:creationId xmlns:p14="http://schemas.microsoft.com/office/powerpoint/2010/main" val="317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Selection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 selection list is created using the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&lt;select&gt;&lt;/select&gt; </a:t>
            </a:r>
            <a:r>
              <a:rPr lang="en-US" sz="1600" dirty="0"/>
              <a:t>container tags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Similar </a:t>
            </a:r>
            <a:r>
              <a:rPr lang="en-US" sz="1600" dirty="0"/>
              <a:t>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/>
              <a:t> HTML tags; it defines a container which will house options. </a:t>
            </a:r>
            <a:endParaRPr lang="en-US" sz="1600" dirty="0" smtClean="0"/>
          </a:p>
          <a:p>
            <a:r>
              <a:rPr lang="en-US" sz="1600" dirty="0" smtClean="0"/>
              <a:t>Like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li&gt;&lt;/li&gt;</a:t>
            </a:r>
            <a:r>
              <a:rPr lang="en-US" sz="1600" dirty="0"/>
              <a:t> tags, a selection list configures the items with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&lt;option&gt;&lt;/option&gt;</a:t>
            </a:r>
            <a:r>
              <a:rPr lang="en-US" sz="1600" dirty="0"/>
              <a:t> tags. 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general syntax for a selection list, where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dirty="0"/>
              <a:t> is some number is as follows: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select size = "N" name =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list_name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id =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list_id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&lt;option value ="option1 value"&gt;some text &lt;/option&gt;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&lt;option value ="option2 value"&gt;some text &lt;/option&gt;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		......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		......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&lt;option value 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optionN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value"&gt;some text &lt;/option&gt;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&lt;/select&gt; </a:t>
            </a:r>
          </a:p>
          <a:p>
            <a:pPr hangingPunct="0"/>
            <a:r>
              <a:rPr lang="en-AU" sz="1600" dirty="0"/>
              <a:t>The 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&lt;option&gt; </a:t>
            </a:r>
            <a:r>
              <a:rPr lang="en-AU" sz="1600" dirty="0"/>
              <a:t>tag can contain the 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selected </a:t>
            </a:r>
            <a:r>
              <a:rPr lang="en-AU" sz="1600" dirty="0"/>
              <a:t>property which, when included and set to 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"selected" </a:t>
            </a:r>
            <a:r>
              <a:rPr lang="en-AU" sz="1600" dirty="0"/>
              <a:t>will display the value in that tag as highlighted. 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48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4000" dirty="0" smtClean="0"/>
              <a:t> and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multiple</a:t>
            </a:r>
            <a:r>
              <a:rPr lang="en-US" sz="4000" dirty="0" smtClean="0"/>
              <a:t> Attributes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hangingPunct="0"/>
            <a:r>
              <a:rPr lang="en-AU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ize</a:t>
            </a:r>
            <a:r>
              <a:rPr lang="en-AU" dirty="0" smtClean="0"/>
              <a:t> shows </a:t>
            </a:r>
            <a:r>
              <a:rPr lang="en-AU" dirty="0"/>
              <a:t>how many of the options will be visible. </a:t>
            </a:r>
            <a:endParaRPr lang="en-AU" dirty="0" smtClean="0"/>
          </a:p>
          <a:p>
            <a:pPr hangingPunct="0"/>
            <a:r>
              <a:rPr lang="en-AU" dirty="0" smtClean="0"/>
              <a:t>If 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AU" dirty="0" smtClean="0"/>
              <a:t> </a:t>
            </a:r>
            <a:r>
              <a:rPr lang="en-AU" dirty="0"/>
              <a:t>is set to 1 a drop-down list will automatically be created to show all the options. </a:t>
            </a:r>
            <a:endParaRPr lang="en-AU" dirty="0" smtClean="0"/>
          </a:p>
          <a:p>
            <a:pPr hangingPunct="0"/>
            <a:r>
              <a:rPr lang="en-AU" dirty="0" smtClean="0"/>
              <a:t>If </a:t>
            </a:r>
            <a:r>
              <a:rPr lang="en-AU" dirty="0"/>
              <a:t>the 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AU" dirty="0" smtClean="0"/>
              <a:t> </a:t>
            </a:r>
            <a:r>
              <a:rPr lang="en-AU" dirty="0"/>
              <a:t>is set to fewer than the number of options, a scroll bar is automatically added to allow the user to see all the options</a:t>
            </a:r>
            <a:r>
              <a:rPr lang="en-AU" dirty="0" smtClean="0"/>
              <a:t>.</a:t>
            </a:r>
          </a:p>
          <a:p>
            <a:pPr hangingPunct="0"/>
            <a:r>
              <a:rPr lang="en-US" dirty="0"/>
              <a:t>When a selection list is created, by default the user is only allowed to select one item. </a:t>
            </a:r>
            <a:endParaRPr lang="en-US" dirty="0" smtClean="0"/>
          </a:p>
          <a:p>
            <a:pPr hangingPunct="0"/>
            <a:r>
              <a:rPr lang="en-US" dirty="0" smtClean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multiple</a:t>
            </a:r>
            <a:r>
              <a:rPr lang="en-US" dirty="0"/>
              <a:t> attribute allows you to configure a selection box so the user is permitted to select more than one of the options. </a:t>
            </a:r>
            <a:endParaRPr lang="en-US" dirty="0" smtClean="0"/>
          </a:p>
          <a:p>
            <a:pPr lvl="1" hangingPunct="0"/>
            <a:r>
              <a:rPr lang="en-US" dirty="0" smtClean="0"/>
              <a:t>Sometimes </a:t>
            </a:r>
            <a:r>
              <a:rPr lang="en-US" dirty="0"/>
              <a:t>this attribute may be useful but the user must hold down a particular key to select multiple items so it may be more complicated than it’s worth.</a:t>
            </a:r>
          </a:p>
        </p:txBody>
      </p:sp>
    </p:spTree>
    <p:extLst>
      <p:ext uri="{BB962C8B-B14F-4D97-AF65-F5344CB8AC3E}">
        <p14:creationId xmlns:p14="http://schemas.microsoft.com/office/powerpoint/2010/main" val="9855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Enhancements for Form Elements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tabindex</a:t>
            </a:r>
            <a:r>
              <a:rPr lang="en-US" sz="2000" dirty="0"/>
              <a:t> </a:t>
            </a:r>
            <a:r>
              <a:rPr lang="en-US" sz="2000" dirty="0" smtClean="0"/>
              <a:t>attribute: The </a:t>
            </a:r>
            <a:r>
              <a:rPr lang="en-US" sz="2000" dirty="0"/>
              <a:t>default action for the tab (</a:t>
            </a:r>
            <a:r>
              <a:rPr lang="en-US" sz="2000" dirty="0">
                <a:sym typeface="Wingdings 3"/>
              </a:rPr>
              <a:t></a:t>
            </a:r>
            <a:r>
              <a:rPr lang="en-US" sz="2000" dirty="0"/>
              <a:t>) key is to move to the next form control. </a:t>
            </a:r>
            <a:r>
              <a:rPr lang="en-US" sz="2000" dirty="0" smtClean="0"/>
              <a:t>This attribute allows you to </a:t>
            </a:r>
            <a:r>
              <a:rPr lang="en-US" sz="2000" dirty="0"/>
              <a:t>change the tab </a:t>
            </a:r>
            <a:r>
              <a:rPr lang="en-US" sz="2000" dirty="0" smtClean="0"/>
              <a:t>order.</a:t>
            </a:r>
          </a:p>
          <a:p>
            <a:pPr marL="0" indent="0">
              <a:buNone/>
            </a:pPr>
            <a:endParaRPr lang="en-US" sz="1200" dirty="0" smtClean="0"/>
          </a:p>
          <a:p>
            <a:pPr hangingPunct="0"/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accesskey</a:t>
            </a:r>
            <a:r>
              <a:rPr lang="en-AU" sz="2000" dirty="0" smtClean="0"/>
              <a:t> attribute: Allows </a:t>
            </a:r>
            <a:r>
              <a:rPr lang="en-AU" sz="2000" dirty="0"/>
              <a:t>you to assign a keyboard character as a hot key that </a:t>
            </a:r>
            <a:r>
              <a:rPr lang="en-AU" sz="2000" dirty="0" smtClean="0"/>
              <a:t>user </a:t>
            </a:r>
            <a:r>
              <a:rPr lang="en-AU" sz="2000" dirty="0"/>
              <a:t>can press to move the cursor immediately to a specific form control. </a:t>
            </a:r>
            <a:r>
              <a:rPr lang="en-AU" sz="2000" dirty="0" smtClean="0"/>
              <a:t>General syntax: </a:t>
            </a:r>
            <a:endParaRPr lang="en-US" sz="2000" dirty="0"/>
          </a:p>
          <a:p>
            <a:pPr lvl="1" hangingPunct="0"/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element.accesskey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key_you_choose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 hangingPunc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hangingPunct="0"/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onfocus</a:t>
            </a:r>
            <a:r>
              <a:rPr lang="en-AU" sz="2000" dirty="0" smtClean="0"/>
              <a:t> event: when </a:t>
            </a:r>
            <a:r>
              <a:rPr lang="en-AU" sz="2000" dirty="0"/>
              <a:t>an element gets focus. </a:t>
            </a:r>
            <a:endParaRPr lang="en-AU" sz="2000" dirty="0" smtClean="0"/>
          </a:p>
          <a:p>
            <a:pPr lvl="1" hangingPunct="0"/>
            <a:r>
              <a:rPr lang="en-AU" sz="1600" dirty="0" smtClean="0"/>
              <a:t>General </a:t>
            </a:r>
            <a:r>
              <a:rPr lang="en-AU" sz="1600" dirty="0"/>
              <a:t>syntax for </a:t>
            </a:r>
            <a:r>
              <a:rPr lang="en-AU" sz="1600" dirty="0" smtClean="0"/>
              <a:t>use in </a:t>
            </a:r>
            <a:r>
              <a:rPr lang="en-AU" sz="1600" dirty="0"/>
              <a:t>an HTML </a:t>
            </a:r>
            <a:r>
              <a:rPr lang="en-AU" sz="1600" dirty="0" smtClean="0"/>
              <a:t>document:</a:t>
            </a:r>
            <a:endParaRPr lang="en-US" sz="1600" dirty="0"/>
          </a:p>
          <a:p>
            <a:pPr marL="914400" lvl="2" indent="0" hangingPunct="0">
              <a:buNone/>
            </a:pPr>
            <a:r>
              <a:rPr lang="en-AU" sz="1400" dirty="0">
                <a:latin typeface="Courier New" pitchFamily="49" charset="0"/>
                <a:cs typeface="Courier New" pitchFamily="49" charset="0"/>
              </a:rPr>
              <a:t>&lt;element </a:t>
            </a:r>
            <a:r>
              <a:rPr lang="en-AU" sz="1400" dirty="0" err="1">
                <a:latin typeface="Courier New" pitchFamily="49" charset="0"/>
                <a:cs typeface="Courier New" pitchFamily="49" charset="0"/>
              </a:rPr>
              <a:t>onfocus</a:t>
            </a:r>
            <a:r>
              <a:rPr lang="en-AU" sz="1400" dirty="0">
                <a:latin typeface="Courier New" pitchFamily="49" charset="0"/>
                <a:cs typeface="Courier New" pitchFamily="49" charset="0"/>
              </a:rPr>
              <a:t> = "JavaScript code" 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hangingPunct="0"/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AU" sz="2000" dirty="0" smtClean="0"/>
              <a:t> </a:t>
            </a:r>
            <a:r>
              <a:rPr lang="en-AU" sz="2000" dirty="0" smtClean="0"/>
              <a:t>keyword: </a:t>
            </a:r>
            <a:r>
              <a:rPr lang="en-AU" sz="2000" dirty="0"/>
              <a:t>always refers to the function or element that you are referring to. </a:t>
            </a:r>
            <a:endParaRPr lang="en-AU" sz="2000" dirty="0" smtClean="0"/>
          </a:p>
          <a:p>
            <a:pPr lvl="1" hangingPunct="0"/>
            <a:r>
              <a:rPr lang="en-AU" sz="1600" dirty="0" smtClean="0"/>
              <a:t>General syntax </a:t>
            </a:r>
            <a:r>
              <a:rPr lang="en-AU" sz="1600" dirty="0"/>
              <a:t>of the 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AU" sz="1600" dirty="0"/>
              <a:t> keyword is as follows:</a:t>
            </a:r>
            <a:endParaRPr lang="en-US" sz="1600" dirty="0"/>
          </a:p>
          <a:p>
            <a:pPr marL="914400" lvl="2" indent="0" hangingPunct="0">
              <a:buNone/>
            </a:pPr>
            <a:r>
              <a:rPr lang="en-AU" sz="1400" dirty="0">
                <a:latin typeface="Courier New" pitchFamily="49" charset="0"/>
                <a:cs typeface="Courier New" pitchFamily="49" charset="0"/>
              </a:rPr>
              <a:t>&lt;input type="text" name="</a:t>
            </a:r>
            <a:r>
              <a:rPr lang="en-AU" sz="1400" dirty="0" err="1">
                <a:latin typeface="Courier New" pitchFamily="49" charset="0"/>
                <a:cs typeface="Courier New" pitchFamily="49" charset="0"/>
              </a:rPr>
              <a:t>box_name</a:t>
            </a:r>
            <a:r>
              <a:rPr lang="en-AU" sz="1400" dirty="0">
                <a:latin typeface="Courier New" pitchFamily="49" charset="0"/>
                <a:cs typeface="Courier New" pitchFamily="49" charset="0"/>
              </a:rPr>
              <a:t>" id="</a:t>
            </a:r>
            <a:r>
              <a:rPr lang="en-AU" sz="1400" dirty="0" err="1" smtClean="0">
                <a:latin typeface="Courier New" pitchFamily="49" charset="0"/>
                <a:cs typeface="Courier New" pitchFamily="49" charset="0"/>
              </a:rPr>
              <a:t>box_id</a:t>
            </a: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“ </a:t>
            </a:r>
            <a:r>
              <a:rPr lang="en-AU" sz="1400" dirty="0" err="1" smtClean="0">
                <a:latin typeface="Courier New" pitchFamily="49" charset="0"/>
                <a:cs typeface="Courier New" pitchFamily="49" charset="0"/>
              </a:rPr>
              <a:t>onfocus</a:t>
            </a: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1400" dirty="0">
                <a:latin typeface="Courier New" pitchFamily="49" charset="0"/>
                <a:cs typeface="Courier New" pitchFamily="49" charset="0"/>
                <a:sym typeface="Wingdings 3"/>
              </a:rPr>
              <a:t> </a:t>
            </a:r>
            <a:r>
              <a:rPr lang="en-AU" sz="1400" dirty="0" smtClean="0">
                <a:latin typeface="Courier New" pitchFamily="49" charset="0"/>
                <a:cs typeface="Courier New" pitchFamily="49" charset="0"/>
                <a:sym typeface="Wingdings 3"/>
              </a:rPr>
              <a:t>		</a:t>
            </a: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AU" sz="1400" dirty="0" err="1" smtClean="0">
                <a:latin typeface="Courier New" pitchFamily="49" charset="0"/>
                <a:cs typeface="Courier New" pitchFamily="49" charset="0"/>
              </a:rPr>
              <a:t>setFunction</a:t>
            </a: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(this.id)" /&gt;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 smtClean="0"/>
              <a:t>In </a:t>
            </a:r>
            <a:r>
              <a:rPr lang="en-US" sz="1600" dirty="0"/>
              <a:t>this case, the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/>
              <a:t> keyword, combined with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.id</a:t>
            </a:r>
            <a:r>
              <a:rPr lang="en-US" sz="1600" dirty="0"/>
              <a:t>, identifies the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id </a:t>
            </a:r>
            <a:r>
              <a:rPr lang="en-US" sz="1600" dirty="0"/>
              <a:t>of this textbox.</a:t>
            </a:r>
          </a:p>
        </p:txBody>
      </p:sp>
    </p:spTree>
    <p:extLst>
      <p:ext uri="{BB962C8B-B14F-4D97-AF65-F5344CB8AC3E}">
        <p14:creationId xmlns:p14="http://schemas.microsoft.com/office/powerpoint/2010/main" val="162795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3552" y="3810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/>
              <a:t>An HTML form is a way to enclose a section of a page with a name and use that name to access the form or the elements in the form, similar to creating a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&lt;div&gt;&lt;/div&gt;</a:t>
            </a:r>
            <a:r>
              <a:rPr lang="en-US" sz="2000" dirty="0"/>
              <a:t>. However, the elements in a form are treated differently from other HTML elements.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914400" y="1905000"/>
            <a:ext cx="7543800" cy="429736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6253802" cy="445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&lt;form&gt;&lt;/form&gt; </a:t>
            </a:r>
            <a:r>
              <a:rPr lang="en-US" dirty="0" smtClean="0"/>
              <a:t>Tag Pair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7924800" cy="4906963"/>
          </a:xfrm>
        </p:spPr>
        <p:txBody>
          <a:bodyPr>
            <a:noAutofit/>
          </a:bodyPr>
          <a:lstStyle/>
          <a:p>
            <a:r>
              <a:rPr lang="en-US" dirty="0"/>
              <a:t>A form is an HTML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The </a:t>
            </a:r>
            <a:r>
              <a:rPr lang="en-US" dirty="0"/>
              <a:t>object is created by using an opening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&lt;form&gt; </a:t>
            </a:r>
            <a:r>
              <a:rPr lang="en-US" dirty="0"/>
              <a:t>tag and a closing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&lt;/form&gt; </a:t>
            </a:r>
            <a:r>
              <a:rPr lang="en-US" dirty="0" smtClean="0"/>
              <a:t>tag</a:t>
            </a:r>
            <a:endParaRPr lang="en-US" dirty="0" smtClean="0"/>
          </a:p>
          <a:p>
            <a:r>
              <a:rPr lang="en-US" dirty="0" smtClean="0"/>
              <a:t>Methods</a:t>
            </a:r>
            <a:r>
              <a:rPr lang="en-US" dirty="0"/>
              <a:t>, events, attributes, and properties </a:t>
            </a:r>
            <a:r>
              <a:rPr lang="en-US" dirty="0" smtClean="0"/>
              <a:t>can </a:t>
            </a:r>
            <a:r>
              <a:rPr lang="en-US" dirty="0"/>
              <a:t>be used by the form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The </a:t>
            </a:r>
            <a:r>
              <a:rPr lang="en-US" dirty="0"/>
              <a:t>most important is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form is used to collect user </a:t>
            </a:r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Without </a:t>
            </a:r>
            <a:r>
              <a:rPr lang="en-US" dirty="0"/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/>
              <a:t>, there is no way to access the form and retrieve </a:t>
            </a:r>
            <a:r>
              <a:rPr lang="en-US" dirty="0" smtClean="0"/>
              <a:t>the input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6374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Creating a Form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4582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&lt;form name="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myfirstform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action="mailto:liz@forms.net"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method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="post"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enctype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="text/plain"&gt;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elements go here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.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.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.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&lt;/form&gt;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&lt;/body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en-US" sz="1600" dirty="0" smtClean="0"/>
          </a:p>
          <a:p>
            <a:pPr lvl="0" hangingPunct="0"/>
            <a:r>
              <a:rPr lang="en-AU" sz="1600" b="1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AU" sz="1600" dirty="0"/>
              <a:t> defines the name of this form and will be used to access the information on the </a:t>
            </a:r>
            <a:r>
              <a:rPr lang="en-AU" sz="1600" dirty="0" smtClean="0"/>
              <a:t>form</a:t>
            </a:r>
            <a:endParaRPr lang="en-US" sz="1600" dirty="0"/>
          </a:p>
          <a:p>
            <a:pPr lvl="0" hangingPunct="0"/>
            <a:r>
              <a:rPr lang="en-AU" sz="1600" b="1" dirty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AU" sz="1600" dirty="0"/>
              <a:t> returns the value of this </a:t>
            </a:r>
            <a:r>
              <a:rPr lang="en-AU" sz="1600" dirty="0" smtClean="0"/>
              <a:t>attribute</a:t>
            </a:r>
          </a:p>
          <a:p>
            <a:pPr lvl="1" hangingPunct="0"/>
            <a:r>
              <a:rPr lang="en-AU" sz="1200" dirty="0" smtClean="0"/>
              <a:t>In </a:t>
            </a:r>
            <a:r>
              <a:rPr lang="en-AU" sz="1200" dirty="0"/>
              <a:t>this form, the action will be to send an email to the following imaginary email address: </a:t>
            </a:r>
            <a:r>
              <a:rPr lang="en-AU" sz="1200" dirty="0" smtClean="0"/>
              <a:t>l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iz@forms.net</a:t>
            </a:r>
            <a:endParaRPr lang="en-US" sz="1200" dirty="0"/>
          </a:p>
          <a:p>
            <a:pPr lvl="0" hangingPunct="0"/>
            <a:r>
              <a:rPr lang="en-AU" sz="1600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AU" sz="1600" dirty="0"/>
              <a:t> specifies how to send the </a:t>
            </a:r>
            <a:r>
              <a:rPr lang="en-AU" sz="1600" dirty="0" smtClean="0"/>
              <a:t>results</a:t>
            </a:r>
          </a:p>
          <a:p>
            <a:pPr lvl="1" hangingPunct="0"/>
            <a:r>
              <a:rPr lang="en-AU" sz="1200" dirty="0" smtClean="0"/>
              <a:t>In </a:t>
            </a:r>
            <a:r>
              <a:rPr lang="en-AU" sz="1200" dirty="0"/>
              <a:t>this case, results will be sent as an HTTP post </a:t>
            </a:r>
            <a:r>
              <a:rPr lang="en-AU" sz="1200" dirty="0" smtClean="0"/>
              <a:t>transaction</a:t>
            </a:r>
            <a:endParaRPr lang="en-US" sz="1200" dirty="0"/>
          </a:p>
          <a:p>
            <a:pPr lvl="0" hangingPunct="0"/>
            <a:r>
              <a:rPr lang="en-AU" sz="1600" b="1" dirty="0" err="1">
                <a:latin typeface="Courier New" pitchFamily="49" charset="0"/>
                <a:cs typeface="Courier New" pitchFamily="49" charset="0"/>
              </a:rPr>
              <a:t>enctype</a:t>
            </a:r>
            <a:r>
              <a:rPr lang="en-AU" sz="1600" dirty="0"/>
              <a:t> specifies how the data from the form should be encoded before sending </a:t>
            </a:r>
            <a:r>
              <a:rPr lang="en-AU" sz="1600" dirty="0" smtClean="0"/>
              <a:t>it </a:t>
            </a:r>
          </a:p>
          <a:p>
            <a:pPr lvl="1" hangingPunct="0"/>
            <a:r>
              <a:rPr lang="en-AU" sz="1200" dirty="0" smtClean="0"/>
              <a:t>In </a:t>
            </a:r>
            <a:r>
              <a:rPr lang="en-AU" sz="1200" dirty="0"/>
              <a:t>this case, the data will use plain </a:t>
            </a:r>
            <a:r>
              <a:rPr lang="en-AU" sz="1200" dirty="0" smtClean="0"/>
              <a:t>text </a:t>
            </a:r>
            <a:endParaRPr lang="en-US" sz="1200" dirty="0"/>
          </a:p>
          <a:p>
            <a:pPr marL="0" indent="0">
              <a:buNone/>
            </a:pPr>
            <a:endParaRPr lang="en-US" sz="1600" dirty="0"/>
          </a:p>
          <a:p>
            <a:pPr marL="0" indent="0" hangingPunc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371600" y="4191000"/>
            <a:ext cx="6400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2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submit</a:t>
            </a:r>
            <a:r>
              <a:rPr lang="en-US" dirty="0" smtClean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reset</a:t>
            </a:r>
            <a:r>
              <a:rPr lang="en-US" dirty="0" smtClean="0"/>
              <a:t> Buttons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To </a:t>
            </a:r>
            <a:r>
              <a:rPr lang="en-US" sz="2400" dirty="0"/>
              <a:t>return data to a server or an email address, 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submit </a:t>
            </a:r>
            <a:r>
              <a:rPr lang="en-US" sz="2400" dirty="0"/>
              <a:t>button is required. </a:t>
            </a:r>
            <a:endParaRPr lang="en-US" sz="2400" dirty="0" smtClean="0"/>
          </a:p>
          <a:p>
            <a:r>
              <a:rPr lang="en-US" sz="2400" dirty="0" smtClean="0"/>
              <a:t>To clear entries in case a user changes his/her mind, 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reset</a:t>
            </a:r>
            <a:r>
              <a:rPr lang="en-US" sz="2400" b="1" dirty="0"/>
              <a:t> </a:t>
            </a:r>
            <a:r>
              <a:rPr lang="en-US" sz="2400" dirty="0" smtClean="0"/>
              <a:t>button should be used.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 = 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myfirstform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“ action=“mailto:liz@forms.net”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method=“post“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enctype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=“text/plain”&gt;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h3&gt;The contents of the form would go here&lt;/h3&gt;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type=“reset” value=“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ooops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! Clear my form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please”&gt;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type="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submit"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value=“I'm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done! Send my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info”&gt;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form&gt;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reset</a:t>
            </a:r>
            <a:r>
              <a:rPr lang="en-US" sz="2400" dirty="0" smtClean="0"/>
              <a:t> </a:t>
            </a:r>
            <a:r>
              <a:rPr lang="en-US" sz="2400" dirty="0"/>
              <a:t>type automatically clears all the user's entries on the form.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submit</a:t>
            </a:r>
            <a:r>
              <a:rPr lang="en-US" sz="2400" dirty="0" smtClean="0"/>
              <a:t> </a:t>
            </a:r>
            <a:r>
              <a:rPr lang="en-US" sz="2400" dirty="0"/>
              <a:t>type automatically submits the user's information using the attributes defined in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&lt;form&gt;</a:t>
            </a:r>
            <a:r>
              <a:rPr lang="en-US" sz="2400" dirty="0"/>
              <a:t> tag. </a:t>
            </a:r>
          </a:p>
        </p:txBody>
      </p:sp>
    </p:spTree>
    <p:extLst>
      <p:ext uri="{BB962C8B-B14F-4D97-AF65-F5344CB8AC3E}">
        <p14:creationId xmlns:p14="http://schemas.microsoft.com/office/powerpoint/2010/main" val="36329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Common Gateway Interface (CGI)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Common </a:t>
            </a:r>
            <a:r>
              <a:rPr lang="en-US" dirty="0"/>
              <a:t>Gateway </a:t>
            </a:r>
            <a:r>
              <a:rPr lang="en-US" dirty="0" smtClean="0"/>
              <a:t>Interface</a:t>
            </a:r>
            <a:r>
              <a:rPr lang="en-US" dirty="0"/>
              <a:t> </a:t>
            </a:r>
            <a:r>
              <a:rPr lang="en-US" dirty="0" smtClean="0"/>
              <a:t>(CGI): standard </a:t>
            </a:r>
            <a:r>
              <a:rPr lang="en-US" dirty="0"/>
              <a:t>method used by web server </a:t>
            </a:r>
            <a:r>
              <a:rPr lang="en-US" dirty="0" smtClean="0"/>
              <a:t>software</a:t>
            </a:r>
            <a:endParaRPr lang="en-US" dirty="0" smtClean="0"/>
          </a:p>
          <a:p>
            <a:r>
              <a:rPr lang="en-US" dirty="0" smtClean="0"/>
              <a:t>Allows </a:t>
            </a:r>
            <a:r>
              <a:rPr lang="en-US" dirty="0"/>
              <a:t>web pages to be generated as executable </a:t>
            </a:r>
            <a:r>
              <a:rPr lang="en-US" dirty="0" smtClean="0"/>
              <a:t>files called </a:t>
            </a:r>
            <a:r>
              <a:rPr lang="en-US" dirty="0"/>
              <a:t>CGI </a:t>
            </a:r>
            <a:r>
              <a:rPr lang="en-US" dirty="0" smtClean="0"/>
              <a:t>scripts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/>
              <a:t>are programs </a:t>
            </a:r>
            <a:r>
              <a:rPr lang="en-US" dirty="0" smtClean="0"/>
              <a:t>usually </a:t>
            </a:r>
            <a:r>
              <a:rPr lang="en-US" dirty="0"/>
              <a:t>written in a scripting language.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server </a:t>
            </a:r>
            <a:r>
              <a:rPr lang="en-US" dirty="0" smtClean="0"/>
              <a:t>has </a:t>
            </a:r>
            <a:r>
              <a:rPr lang="en-US" dirty="0"/>
              <a:t>a folder named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cgi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-bin</a:t>
            </a:r>
            <a:r>
              <a:rPr lang="en-US" dirty="0"/>
              <a:t> at the base of its directory tree and it treats all executable files in that folder as CGI scripts.  </a:t>
            </a:r>
            <a:endParaRPr lang="en-US" dirty="0" smtClean="0"/>
          </a:p>
          <a:p>
            <a:r>
              <a:rPr lang="en-US" dirty="0" smtClean="0"/>
              <a:t>To send form data to a </a:t>
            </a:r>
            <a:r>
              <a:rPr lang="en-US" dirty="0"/>
              <a:t>script on a web </a:t>
            </a:r>
            <a:r>
              <a:rPr lang="en-US" dirty="0" smtClean="0"/>
              <a:t>server use this syntax </a:t>
            </a:r>
            <a:r>
              <a:rPr lang="en-US" dirty="0"/>
              <a:t>in the opening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&lt;form&gt;</a:t>
            </a:r>
            <a:r>
              <a:rPr lang="en-US" dirty="0"/>
              <a:t> tag </a:t>
            </a:r>
            <a:r>
              <a:rPr lang="en-US" dirty="0" smtClean="0"/>
              <a:t>where the </a:t>
            </a:r>
            <a:r>
              <a:rPr lang="en-US" dirty="0"/>
              <a:t>script is named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data.php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form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method = "post" id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=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action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cgi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-bin/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data.php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"&gt; 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Requires </a:t>
            </a:r>
            <a:r>
              <a:rPr lang="en-US" dirty="0"/>
              <a:t>that the programmer has access to a web </a:t>
            </a:r>
            <a:r>
              <a:rPr lang="en-US" dirty="0" smtClean="0"/>
              <a:t>server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50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Returning Data by Email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Each </a:t>
            </a:r>
            <a:r>
              <a:rPr lang="en-US" dirty="0"/>
              <a:t>submission </a:t>
            </a:r>
            <a:r>
              <a:rPr lang="en-US" dirty="0" smtClean="0"/>
              <a:t>can also be returned </a:t>
            </a:r>
            <a:r>
              <a:rPr lang="en-US" dirty="0"/>
              <a:t>to the developer through an email message. </a:t>
            </a:r>
            <a:endParaRPr lang="en-US" dirty="0" smtClean="0"/>
          </a:p>
          <a:p>
            <a:r>
              <a:rPr lang="en-US" dirty="0" smtClean="0"/>
              <a:t>Simple method, can </a:t>
            </a:r>
            <a:r>
              <a:rPr lang="en-US" dirty="0"/>
              <a:t>be used by anyone with an email </a:t>
            </a:r>
            <a:r>
              <a:rPr lang="en-US" dirty="0" smtClean="0"/>
              <a:t>account</a:t>
            </a:r>
          </a:p>
          <a:p>
            <a:r>
              <a:rPr lang="en-US" dirty="0" smtClean="0"/>
              <a:t>Not ideal – better ways to process </a:t>
            </a:r>
            <a:r>
              <a:rPr lang="en-US" dirty="0"/>
              <a:t>large amounts of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But might work, for example, to process complaints or specific questions from a user to a website</a:t>
            </a:r>
          </a:p>
          <a:p>
            <a:pPr hangingPunct="0"/>
            <a:r>
              <a:rPr lang="en-AU" dirty="0" smtClean="0"/>
              <a:t>Syntax to send form data by email is, assuming a manager in charge of complaints is </a:t>
            </a:r>
            <a:r>
              <a:rPr lang="en-AU" dirty="0"/>
              <a:t>named 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Liz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Loverly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dirty="0" smtClean="0"/>
              <a:t>at 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liz.loverly@jackiejewels.net</a:t>
            </a:r>
            <a:r>
              <a:rPr lang="en-AU" dirty="0"/>
              <a:t>:</a:t>
            </a:r>
            <a:endParaRPr lang="en-US" dirty="0"/>
          </a:p>
          <a:p>
            <a:pPr marL="0" indent="0" hangingPunc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form name = "complaints" method = "post" id = 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complaints“</a:t>
            </a:r>
            <a:r>
              <a:rPr lang="en-US" sz="2600" dirty="0">
                <a:latin typeface="Courier New" pitchFamily="49" charset="0"/>
                <a:cs typeface="Courier New" pitchFamily="49" charset="0"/>
                <a:sym typeface="Wingdings 3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action =</a:t>
            </a:r>
          </a:p>
          <a:p>
            <a:pPr marL="0" indent="0" hangingPunc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	"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mailto:liz.loverly@jackiejewels.net"&gt;</a:t>
            </a:r>
          </a:p>
          <a:p>
            <a:r>
              <a:rPr lang="en-US" dirty="0"/>
              <a:t>This method generates an email message to 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liz.loverly@jackiejewels.net</a:t>
            </a:r>
            <a:r>
              <a:rPr lang="en-US" dirty="0"/>
              <a:t> from whatever email program the user employs.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4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219200"/>
            <a:ext cx="2728452" cy="28194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6.2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Form Controls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7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1639</Words>
  <Application>Microsoft Office PowerPoint</Application>
  <PresentationFormat>On-screen Show (4:3)</PresentationFormat>
  <Paragraphs>273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Forms and Form Controls</vt:lpstr>
      <vt:lpstr>PowerPoint Presentation</vt:lpstr>
      <vt:lpstr>An HTML form is a way to enclose a section of a page with a name and use that name to access the form or the elements in the form, similar to creating a &lt;div&gt;&lt;/div&gt;. However, the elements in a form are treated differently from other HTML elements.</vt:lpstr>
      <vt:lpstr>The &lt;form&gt;&lt;/form&gt; Tag Pair</vt:lpstr>
      <vt:lpstr>Creating a Form</vt:lpstr>
      <vt:lpstr>The submit and reset Buttons</vt:lpstr>
      <vt:lpstr>The Common Gateway Interface (CGI)</vt:lpstr>
      <vt:lpstr>Returning Data by Email</vt:lpstr>
      <vt:lpstr>PowerPoint Presentation</vt:lpstr>
      <vt:lpstr>Radio Buttons</vt:lpstr>
      <vt:lpstr>Checkboxes and Radio Buttons</vt:lpstr>
      <vt:lpstr>Textboxes</vt:lpstr>
      <vt:lpstr>Labels, Fieldsets, Legends</vt:lpstr>
      <vt:lpstr>Textarea Boxes</vt:lpstr>
      <vt:lpstr>The email action</vt:lpstr>
      <vt:lpstr>PowerPoint Presentation</vt:lpstr>
      <vt:lpstr>The Hidden Form Element</vt:lpstr>
      <vt:lpstr>The Password Form Element</vt:lpstr>
      <vt:lpstr>The substr() Method</vt:lpstr>
      <vt:lpstr>PowerPoint Presentation</vt:lpstr>
      <vt:lpstr>PowerPoint Presentation</vt:lpstr>
      <vt:lpstr>Selection Lists</vt:lpstr>
      <vt:lpstr>The size and multiple Attributes</vt:lpstr>
      <vt:lpstr>Enhancements for Form Elements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 Programming With XML and PHP Creating Interactive Web Pages</dc:title>
  <dc:creator>Duck</dc:creator>
  <cp:lastModifiedBy>Duck</cp:lastModifiedBy>
  <cp:revision>131</cp:revision>
  <dcterms:created xsi:type="dcterms:W3CDTF">2012-09-01T17:35:17Z</dcterms:created>
  <dcterms:modified xsi:type="dcterms:W3CDTF">2013-01-26T16:06:52Z</dcterms:modified>
</cp:coreProperties>
</file>