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257" r:id="rId3"/>
    <p:sldId id="310" r:id="rId4"/>
    <p:sldId id="311" r:id="rId5"/>
    <p:sldId id="260" r:id="rId6"/>
    <p:sldId id="258" r:id="rId7"/>
    <p:sldId id="304" r:id="rId8"/>
    <p:sldId id="344" r:id="rId9"/>
    <p:sldId id="349" r:id="rId10"/>
    <p:sldId id="262" r:id="rId11"/>
    <p:sldId id="269" r:id="rId12"/>
    <p:sldId id="335" r:id="rId13"/>
    <p:sldId id="352" r:id="rId14"/>
    <p:sldId id="353" r:id="rId15"/>
    <p:sldId id="354" r:id="rId16"/>
    <p:sldId id="268" r:id="rId17"/>
    <p:sldId id="336" r:id="rId18"/>
    <p:sldId id="345" r:id="rId19"/>
    <p:sldId id="346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4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1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5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7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9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1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Keeping it Neat: Functions and JavaScript Source Files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7.3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Sending Information to a Function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38200"/>
            <a:ext cx="2743200" cy="4242816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sz="2800" dirty="0" smtClean="0">
                <a:cs typeface="Courier New" pitchFamily="49" charset="0"/>
              </a:rPr>
              <a:t>Functions often need to receive information from the statement that calls them. These values, sent to a function, are </a:t>
            </a:r>
            <a:r>
              <a:rPr lang="en-US" sz="2800" b="1" dirty="0" smtClean="0">
                <a:cs typeface="Courier New" pitchFamily="49" charset="0"/>
              </a:rPr>
              <a:t>arguments</a:t>
            </a:r>
            <a:r>
              <a:rPr lang="en-US" sz="2800" dirty="0" smtClean="0">
                <a:cs typeface="Courier New" pitchFamily="49" charset="0"/>
              </a:rPr>
              <a:t>.</a:t>
            </a:r>
          </a:p>
          <a:p>
            <a:pPr hangingPunct="0"/>
            <a:r>
              <a:rPr lang="en-US" sz="2800" dirty="0" smtClean="0">
                <a:cs typeface="Courier New" pitchFamily="49" charset="0"/>
              </a:rPr>
              <a:t>The values in the parentheses in a function’s name are </a:t>
            </a:r>
            <a:r>
              <a:rPr lang="en-US" sz="2800" b="1" dirty="0" smtClean="0">
                <a:cs typeface="Courier New" pitchFamily="49" charset="0"/>
              </a:rPr>
              <a:t>parameters</a:t>
            </a:r>
            <a:r>
              <a:rPr lang="en-US" sz="2800" dirty="0" smtClean="0">
                <a:cs typeface="Courier New" pitchFamily="49" charset="0"/>
              </a:rPr>
              <a:t>.</a:t>
            </a:r>
          </a:p>
          <a:p>
            <a:pPr hangingPunct="0"/>
            <a:r>
              <a:rPr lang="en-US" sz="2800" dirty="0" smtClean="0">
                <a:cs typeface="Courier New" pitchFamily="49" charset="0"/>
              </a:rPr>
              <a:t>Arguments can be variables, expressions, or values.</a:t>
            </a:r>
          </a:p>
          <a:p>
            <a:pPr hangingPunct="0"/>
            <a:r>
              <a:rPr lang="en-US" sz="2800" dirty="0" smtClean="0">
                <a:cs typeface="Courier New" pitchFamily="49" charset="0"/>
              </a:rPr>
              <a:t>Parameters must be variables.</a:t>
            </a:r>
          </a:p>
          <a:p>
            <a:pPr hangingPunct="0"/>
            <a:r>
              <a:rPr lang="en-US" sz="2800" dirty="0" smtClean="0">
                <a:cs typeface="Courier New" pitchFamily="49" charset="0"/>
              </a:rPr>
              <a:t>When sending an argument to a function, it must be the same data type as the parameter that receives it.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variables,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dirty="0" smtClean="0"/>
              <a:t> and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800" dirty="0" smtClean="0"/>
              <a:t> are the arguments that are passed to the parameters in the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newAge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. Note that the string variable,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dirty="0" smtClean="0"/>
              <a:t>, must be passed to the variable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800" dirty="0" smtClean="0"/>
              <a:t> and the numeric variable,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800" dirty="0" smtClean="0"/>
              <a:t>, must be passed to the variable,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18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output will be: 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Lizzy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next century you’ll be 125!</a:t>
            </a:r>
          </a:p>
          <a:p>
            <a:r>
              <a:rPr lang="en-US" sz="2000" dirty="0" smtClean="0"/>
              <a:t>If line 4 was written as: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/>
              <a:t>the output would be: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25, next century you’ll be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79594"/>
            <a:ext cx="5212307" cy="155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AU" sz="2000" dirty="0"/>
              <a:t>The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AU" sz="2000" dirty="0"/>
              <a:t> statement allows functions to send a value back to the expression or statement that called them. 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/>
              <a:t> statement can only return a single value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This program takes the value of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000" dirty="0"/>
              <a:t> (sent to the function) and returns a new value which is then used in the output.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620000" cy="248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When a variable is declared, a location in the computer's memory is </a:t>
            </a:r>
            <a:r>
              <a:rPr lang="en-US" sz="2000" dirty="0" smtClean="0"/>
              <a:t>identified.</a:t>
            </a:r>
            <a:endParaRPr lang="en-US" sz="2000" dirty="0" smtClean="0"/>
          </a:p>
          <a:p>
            <a:r>
              <a:rPr lang="en-US" sz="2000" dirty="0" smtClean="0"/>
              <a:t>When the name of that variable is used in the program, the computer goes to that location to retrieve the value. </a:t>
            </a:r>
          </a:p>
          <a:p>
            <a:r>
              <a:rPr lang="en-US" sz="2000" dirty="0" smtClean="0"/>
              <a:t>If a variable named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en-US" sz="2000" dirty="0" smtClean="0"/>
              <a:t> is assigned the value of 12 and a new variable, named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trucks</a:t>
            </a:r>
            <a:r>
              <a:rPr lang="en-US" sz="2000" dirty="0" smtClean="0"/>
              <a:t> and is set equal to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en-US" sz="2000" dirty="0" smtClean="0"/>
              <a:t>, then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trucks</a:t>
            </a:r>
            <a:r>
              <a:rPr lang="en-US" sz="2000" b="1" dirty="0" smtClean="0"/>
              <a:t> </a:t>
            </a:r>
            <a:r>
              <a:rPr lang="en-US" sz="2000" dirty="0" smtClean="0"/>
              <a:t>has the value of 12 also.</a:t>
            </a:r>
          </a:p>
          <a:p>
            <a:r>
              <a:rPr lang="en-US" sz="2000" dirty="0" smtClean="0"/>
              <a:t>Now two areas in the computer have the value of 12—one referenced by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en-US" sz="2000" dirty="0" smtClean="0"/>
              <a:t> and the other referenced by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trucks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Anything done to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en-US" sz="2000" dirty="0" smtClean="0"/>
              <a:t> to change its value will not affect the value of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trucks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is the process that happens when a variable is </a:t>
            </a:r>
            <a:r>
              <a:rPr lang="en-US" sz="2000" b="1" dirty="0" smtClean="0"/>
              <a:t>passed by value</a:t>
            </a:r>
            <a:r>
              <a:rPr lang="en-US" sz="2000" dirty="0" smtClean="0"/>
              <a:t>. </a:t>
            </a:r>
          </a:p>
          <a:p>
            <a:pPr lvl="1"/>
            <a:r>
              <a:rPr lang="en-US" sz="1600" dirty="0" smtClean="0"/>
              <a:t>The function that received the variable makes a new copy of that variable and manipulates the new copy. That's one way to pass variables in a program.</a:t>
            </a:r>
          </a:p>
          <a:p>
            <a:r>
              <a:rPr lang="en-US" sz="2000" dirty="0" smtClean="0"/>
              <a:t>When a variable is </a:t>
            </a:r>
            <a:r>
              <a:rPr lang="en-US" sz="2000" b="1" dirty="0" smtClean="0"/>
              <a:t>passed by reference</a:t>
            </a:r>
            <a:r>
              <a:rPr lang="en-US" sz="2000" dirty="0" smtClean="0"/>
              <a:t>, the function receives the location in the computer's memory of the variable. </a:t>
            </a:r>
          </a:p>
          <a:p>
            <a:r>
              <a:rPr lang="en-US" sz="2000" dirty="0" smtClean="0"/>
              <a:t>The variable in the function probably has a different name but the new variable points to the same location as the original variable. </a:t>
            </a:r>
          </a:p>
          <a:p>
            <a:pPr lvl="1"/>
            <a:r>
              <a:rPr lang="en-US" sz="1600" dirty="0" smtClean="0"/>
              <a:t>From that point on, any changes made to the new variable change the value in the location and, therefore, change the original variable as well.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7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en-AU" b="1" dirty="0" smtClean="0"/>
              <a:t>Value parameters</a:t>
            </a:r>
            <a:r>
              <a:rPr lang="en-AU" dirty="0" smtClean="0"/>
              <a:t>: </a:t>
            </a:r>
            <a:r>
              <a:rPr lang="en-AU" dirty="0"/>
              <a:t>Changes to their values in the function </a:t>
            </a:r>
            <a:r>
              <a:rPr lang="en-AU" i="1" dirty="0"/>
              <a:t>do not</a:t>
            </a:r>
            <a:r>
              <a:rPr lang="en-AU" dirty="0"/>
              <a:t> affect the value of the corresponding (argument) variables in the calling function. These parameters can only be used to import data.</a:t>
            </a:r>
            <a:endParaRPr lang="en-US" dirty="0"/>
          </a:p>
          <a:p>
            <a:pPr hangingPunct="0"/>
            <a:r>
              <a:rPr lang="en-AU" b="1" dirty="0" smtClean="0"/>
              <a:t>Reference parameters</a:t>
            </a:r>
            <a:r>
              <a:rPr lang="en-AU" dirty="0" smtClean="0"/>
              <a:t>: </a:t>
            </a:r>
            <a:r>
              <a:rPr lang="en-AU" dirty="0"/>
              <a:t>Changes in their values </a:t>
            </a:r>
            <a:r>
              <a:rPr lang="en-AU" i="1" dirty="0"/>
              <a:t>do</a:t>
            </a:r>
            <a:r>
              <a:rPr lang="en-AU" dirty="0"/>
              <a:t> affect the corresponding arguments in the calling function. They can be used to import data into and export data from a function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r>
              <a:rPr lang="en-US" dirty="0"/>
              <a:t>In JavaScript, </a:t>
            </a:r>
            <a:endParaRPr lang="en-US" dirty="0" smtClean="0"/>
          </a:p>
          <a:p>
            <a:r>
              <a:rPr lang="en-US" dirty="0" smtClean="0"/>
              <a:t>primitive </a:t>
            </a:r>
            <a:r>
              <a:rPr lang="en-US" dirty="0"/>
              <a:t>types are manipulated by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numbers</a:t>
            </a:r>
            <a:r>
              <a:rPr lang="en-US" dirty="0"/>
              <a:t>, </a:t>
            </a:r>
            <a:r>
              <a:rPr lang="en-US" dirty="0" err="1" smtClean="0"/>
              <a:t>booleans</a:t>
            </a:r>
            <a:r>
              <a:rPr lang="en-US" dirty="0"/>
              <a:t>, and </a:t>
            </a:r>
            <a:r>
              <a:rPr lang="en-US" dirty="0" smtClean="0"/>
              <a:t>strings </a:t>
            </a:r>
            <a:r>
              <a:rPr lang="en-US" dirty="0"/>
              <a:t>are considered primitive types in </a:t>
            </a:r>
            <a:r>
              <a:rPr lang="en-US" dirty="0" smtClean="0"/>
              <a:t>JavaScript</a:t>
            </a:r>
          </a:p>
          <a:p>
            <a:r>
              <a:rPr lang="en-US" dirty="0"/>
              <a:t>r</a:t>
            </a:r>
            <a:r>
              <a:rPr lang="en-US" dirty="0" smtClean="0"/>
              <a:t>eference types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manipulated by </a:t>
            </a:r>
            <a:r>
              <a:rPr lang="en-US" dirty="0" smtClean="0"/>
              <a:t>reference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are considered reference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arrays and </a:t>
            </a:r>
            <a:r>
              <a:rPr lang="en-US" dirty="0"/>
              <a:t>functions, which are specialized types of objects, are also reference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7.4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Objects and Object-Oriented Concepts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0"/>
            <a:ext cx="2609850" cy="4036568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4000" dirty="0" smtClean="0"/>
              <a:t> Object</a:t>
            </a:r>
            <a:br>
              <a:rPr lang="en-US" sz="4000" dirty="0" smtClean="0"/>
            </a:br>
            <a:r>
              <a:rPr lang="en-US" sz="4000" dirty="0" smtClean="0"/>
              <a:t>Properties and Methods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2350034"/>
                  </p:ext>
                </p:extLst>
              </p:nvPr>
            </p:nvGraphicFramePr>
            <p:xfrm>
              <a:off x="762000" y="1981200"/>
              <a:ext cx="7696200" cy="39623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89891"/>
                    <a:gridCol w="4706309"/>
                  </a:tblGrid>
                  <a:tr h="25574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Some Properties of the Math Object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Property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Description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LN10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natural logarithm of 10 (</a:t>
                          </a:r>
                          <a:r>
                            <a:rPr lang="en-US" sz="10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000">
                              <a:effectLst/>
                            </a:rPr>
                            <a:t> 2.302)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PI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 (</a:t>
                          </a:r>
                          <a:r>
                            <a:rPr lang="en-US" sz="10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000">
                              <a:effectLst/>
                            </a:rPr>
                            <a:t> 3.14)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Euler's number (</a:t>
                          </a:r>
                          <a:r>
                            <a:rPr lang="en-US" sz="10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000">
                              <a:effectLst/>
                            </a:rPr>
                            <a:t> 2.718)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80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SQRT2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returns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(</a:t>
                          </a:r>
                          <a:r>
                            <a:rPr lang="en-US" sz="12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200">
                              <a:effectLst/>
                            </a:rPr>
                            <a:t> 1.414)</a:t>
                          </a:r>
                          <a:endParaRPr lang="en-US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966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SQRT1_2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ctrlPr>
                                    <a:rPr lang="en-US" sz="1000" i="1">
                                      <a:effectLst/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>
                                      <a:effectLst/>
                                      <a:latin typeface="Cambria Math"/>
                                    </a:rPr>
                                    <m:t>1/2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 (</a:t>
                          </a:r>
                          <a:r>
                            <a:rPr lang="en-US" sz="10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000">
                              <a:effectLst/>
                            </a:rPr>
                            <a:t> 0.707)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Some Methods of the Math Object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Method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Description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abs(x)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absolute value of x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floor(x)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integer value of x, rounded down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random()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a random number between 0 and 1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pow(x,y)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value x</a:t>
                          </a:r>
                          <a:r>
                            <a:rPr lang="en-US" sz="1000" baseline="30000">
                              <a:effectLst/>
                            </a:rPr>
                            <a:t>y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round(x)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rounds x to the nearest integer 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sqrt(x)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returns the square root of x</a:t>
                          </a:r>
                          <a:endParaRPr lang="en-US" sz="1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2350034"/>
                  </p:ext>
                </p:extLst>
              </p:nvPr>
            </p:nvGraphicFramePr>
            <p:xfrm>
              <a:off x="762000" y="1981200"/>
              <a:ext cx="7696200" cy="39623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89891"/>
                    <a:gridCol w="4706309"/>
                  </a:tblGrid>
                  <a:tr h="25574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Some Properties of the Math Object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Property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Description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LN10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natural logarithm of 10 (</a:t>
                          </a:r>
                          <a:r>
                            <a:rPr lang="en-US" sz="10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000">
                              <a:effectLst/>
                            </a:rPr>
                            <a:t> 2.302)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PI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3601" t="-307143" b="-1147619"/>
                          </a:stretch>
                        </a:blipFill>
                      </a:tcPr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E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Euler's number (</a:t>
                          </a:r>
                          <a:r>
                            <a:rPr lang="en-US" sz="1000">
                              <a:effectLst/>
                              <a:sym typeface="Symbol"/>
                            </a:rPr>
                            <a:t></a:t>
                          </a:r>
                          <a:r>
                            <a:rPr lang="en-US" sz="1000">
                              <a:effectLst/>
                            </a:rPr>
                            <a:t> 2.718)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80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SQRT2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3601" t="-394444" b="-714815"/>
                          </a:stretch>
                        </a:blipFill>
                      </a:tcPr>
                    </a:tc>
                  </a:tr>
                  <a:tr h="30966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SQRT1_2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3601" t="-534000" b="-672000"/>
                          </a:stretch>
                        </a:blipFill>
                      </a:tcPr>
                    </a:tc>
                  </a:tr>
                  <a:tr h="25574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Some Methods of the Math Object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Method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Description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abs(x)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absolute value of x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floor(x)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integer value of x, rounded down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random()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a random number between 0 and 1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pow(x,y)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returns the value x</a:t>
                          </a:r>
                          <a:r>
                            <a:rPr lang="en-US" sz="1000" baseline="30000">
                              <a:effectLst/>
                            </a:rPr>
                            <a:t>y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round(x)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rounds x to the nearest integer 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557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sqrt(x)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returns the square root of x</a:t>
                          </a:r>
                          <a:endParaRPr lang="en-US" sz="10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JavaScript Objects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56399"/>
              </p:ext>
            </p:extLst>
          </p:nvPr>
        </p:nvGraphicFramePr>
        <p:xfrm>
          <a:off x="762000" y="1600200"/>
          <a:ext cx="7292340" cy="2465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159"/>
                <a:gridCol w="5574181"/>
              </a:tblGrid>
              <a:tr h="352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JavaScript Object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Array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allows you to store multiple values with a single variable name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allows you to convert a non-Boolean value to a Boolean (true/false) value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used to work with dates and times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allows you to perform mathematical tasks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used for primitive numeric values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allows you to manipulate and store text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200" dirty="0" smtClean="0"/>
              <a:t> Object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486400" cy="4602163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program </a:t>
            </a:r>
            <a:r>
              <a:rPr lang="en-US" sz="1800" dirty="0" smtClean="0"/>
              <a:t>on the next slide creates </a:t>
            </a:r>
            <a:r>
              <a:rPr lang="en-US" sz="1800" dirty="0"/>
              <a:t>four variables 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three</a:t>
            </a:r>
            <a:r>
              <a:rPr lang="en-US" sz="1800" dirty="0"/>
              <a:t>, and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four</a:t>
            </a:r>
            <a:r>
              <a:rPr lang="en-US" sz="1800" dirty="0"/>
              <a:t>) with various values. </a:t>
            </a:r>
            <a:endParaRPr lang="en-US" sz="1800" dirty="0" smtClean="0"/>
          </a:p>
          <a:p>
            <a:r>
              <a:rPr lang="en-US" sz="1800" dirty="0" smtClean="0"/>
              <a:t>Four </a:t>
            </a:r>
            <a:r>
              <a:rPr lang="en-US" sz="1800" dirty="0"/>
              <a:t>instances of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800" dirty="0"/>
              <a:t>object are created.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values of each of the four variables are sent to the function that creates a new instance of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/>
              <a:t> object.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object turns the value into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/>
              <a:t> value. </a:t>
            </a:r>
            <a:endParaRPr lang="en-US" sz="1800" dirty="0" smtClean="0"/>
          </a:p>
          <a:p>
            <a:pPr lvl="1"/>
            <a:r>
              <a:rPr lang="en-US" sz="1400" dirty="0" smtClean="0"/>
              <a:t>Since </a:t>
            </a:r>
            <a:r>
              <a:rPr lang="en-US" sz="1400" dirty="0"/>
              <a:t>variables are passed by reference, the value of the initial variable remains the same. </a:t>
            </a:r>
            <a:endParaRPr lang="en-US" sz="14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this program is coded and run the output will show that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800" dirty="0"/>
              <a:t> still retains its initial value even though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/>
              <a:t> object,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bool1</a:t>
            </a:r>
            <a:r>
              <a:rPr lang="en-US" sz="1800" dirty="0"/>
              <a:t>, now has the value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output shows that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1800" dirty="0"/>
              <a:t>is a Boolean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/>
              <a:t>, a 1 is a Boolean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/>
              <a:t>, an underscore is a Boolean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/>
              <a:t>,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800" dirty="0"/>
              <a:t> is a Boolean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2493"/>
            <a:ext cx="2638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7.1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Functions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14400"/>
            <a:ext cx="2743200" cy="4242816"/>
          </a:xfrm>
        </p:spPr>
      </p:pic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Objects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3" y="1600200"/>
            <a:ext cx="800929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4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Some </a:t>
            </a:r>
            <a:r>
              <a:rPr lang="en-US" sz="2000" dirty="0"/>
              <a:t>Methods of the Date Object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72946"/>
              </p:ext>
            </p:extLst>
          </p:nvPr>
        </p:nvGraphicFramePr>
        <p:xfrm>
          <a:off x="762000" y="2057400"/>
          <a:ext cx="7139940" cy="3973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252"/>
                <a:gridCol w="5457688"/>
              </a:tblGrid>
              <a:tr h="20767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Some Methods of the Date() Object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Method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getDate()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day of the month (numerical, from 1 to 31)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getDay()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day of the week (from 0 to 6)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getFullYear()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year in four digits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getHours()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hour (from 0 to 23)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getMinutes()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minutes (from 0 to 59)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getMonth()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month (from 0 to 11)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getTime()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returns the number of milliseconds since midnight January 1, 1970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94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getTimezoneOffset()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the time difference, in minutes, between the local time and Greenwich Mean time (GMT)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setDate()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sets the day of the month of a Date object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setFullYear()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sets the year, using four digits, of a Date object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setHours()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sets the hour of a Date object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setMonth()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sets the month of a Date object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94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setTime()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sets a date and time by adding or subtracting a number of milliseconds that you specify to or from midnight, January 1, 1970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toString()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converts a Date object to a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toTimeString()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converts the time portion of a Date object to a string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7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/>
              <a:t>Function to Create a Clock </a:t>
            </a:r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551346" cy="486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2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7.5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JavaScript Source Files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2971800" cy="4596384"/>
          </a:xfrm>
        </p:spPr>
      </p:pic>
    </p:spTree>
    <p:extLst>
      <p:ext uri="{BB962C8B-B14F-4D97-AF65-F5344CB8AC3E}">
        <p14:creationId xmlns:p14="http://schemas.microsoft.com/office/powerpoint/2010/main" val="2842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Source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 to an external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Is a simple text file containing JavaScript functions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Use to create </a:t>
            </a:r>
            <a:r>
              <a:rPr lang="en-US" dirty="0"/>
              <a:t>a library of functions </a:t>
            </a:r>
            <a:endParaRPr lang="en-US" dirty="0" smtClean="0"/>
          </a:p>
          <a:p>
            <a:r>
              <a:rPr lang="en-US" dirty="0" smtClean="0"/>
              <a:t>Link to the file in either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US" dirty="0" smtClean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="filename.js"&gt;&lt;/script&gt;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example creates a source file which we will call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mySource.js</a:t>
            </a:r>
            <a:r>
              <a:rPr lang="en-US" sz="2400" dirty="0"/>
              <a:t>. It contains one function that will check whether a word is spelled correctly.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4624387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 Source File</a:t>
            </a:r>
            <a:br>
              <a:rPr lang="en-US" sz="3200" dirty="0" smtClean="0"/>
            </a:br>
            <a:r>
              <a:rPr lang="en-US" sz="3200" dirty="0" smtClean="0"/>
              <a:t>Checking if user enters a valid code</a:t>
            </a:r>
            <a:endParaRPr lang="en-US" sz="3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9" y="1600200"/>
            <a:ext cx="628052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happens?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Autofit/>
          </a:bodyPr>
          <a:lstStyle/>
          <a:p>
            <a:pPr hangingPunct="0"/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shipIt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1800" dirty="0"/>
              <a:t> is called when the button is clicked. </a:t>
            </a:r>
            <a:endParaRPr lang="en-AU" sz="1800" dirty="0" smtClean="0"/>
          </a:p>
          <a:p>
            <a:pPr lvl="1" hangingPunct="0"/>
            <a:r>
              <a:rPr lang="en-AU" sz="1800" smtClean="0"/>
              <a:t>it </a:t>
            </a:r>
            <a:r>
              <a:rPr lang="en-AU" sz="1800" dirty="0"/>
              <a:t>initializes a variable with the value of the free shipping code (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"FREEBIE"</a:t>
            </a:r>
            <a:r>
              <a:rPr lang="en-AU" sz="1800" dirty="0"/>
              <a:t>) </a:t>
            </a:r>
            <a:endParaRPr lang="en-AU" sz="1800" dirty="0" smtClean="0"/>
          </a:p>
          <a:p>
            <a:pPr lvl="1" hangingPunct="0"/>
            <a:r>
              <a:rPr lang="en-AU" sz="1800" dirty="0" smtClean="0"/>
              <a:t>then </a:t>
            </a:r>
            <a:r>
              <a:rPr lang="en-AU" sz="1800" dirty="0"/>
              <a:t>prompts the user to enter his or her </a:t>
            </a:r>
            <a:r>
              <a:rPr lang="en-AU" sz="1800" dirty="0" smtClean="0"/>
              <a:t>code</a:t>
            </a:r>
          </a:p>
          <a:p>
            <a:pPr lvl="1" hangingPunct="0"/>
            <a:r>
              <a:rPr lang="en-AU" sz="1800" dirty="0" smtClean="0"/>
              <a:t>then </a:t>
            </a:r>
            <a:r>
              <a:rPr lang="en-AU" sz="1800" dirty="0"/>
              <a:t>it calls a function named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AU" sz="1800" dirty="0"/>
              <a:t> </a:t>
            </a:r>
            <a:endParaRPr lang="en-AU" sz="1800" dirty="0" smtClean="0"/>
          </a:p>
          <a:p>
            <a:pPr hangingPunct="0"/>
            <a:r>
              <a:rPr lang="en-AU" sz="1800" dirty="0" smtClean="0"/>
              <a:t>If </a:t>
            </a:r>
            <a:r>
              <a:rPr lang="en-AU" sz="1800" dirty="0"/>
              <a:t>the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sz="1800" dirty="0"/>
              <a:t>function returns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AU" sz="1800" dirty="0"/>
              <a:t>, line </a:t>
            </a:r>
            <a:r>
              <a:rPr lang="en-AU" sz="1800" dirty="0" smtClean="0"/>
              <a:t>10 </a:t>
            </a:r>
            <a:r>
              <a:rPr lang="en-AU" sz="1800" dirty="0"/>
              <a:t>is executed. </a:t>
            </a:r>
            <a:endParaRPr lang="en-AU" sz="1800" dirty="0" smtClean="0"/>
          </a:p>
          <a:p>
            <a:pPr hangingPunct="0"/>
            <a:r>
              <a:rPr lang="en-AU" sz="1800" dirty="0" smtClean="0"/>
              <a:t>If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1800" dirty="0"/>
              <a:t> returns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AU" sz="1800" dirty="0"/>
              <a:t>, the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AU" sz="1800" dirty="0"/>
              <a:t> statement on line </a:t>
            </a:r>
            <a:r>
              <a:rPr lang="en-AU" sz="1800" dirty="0" smtClean="0"/>
              <a:t>12 </a:t>
            </a:r>
            <a:r>
              <a:rPr lang="en-AU" sz="1800" dirty="0"/>
              <a:t>is executed. </a:t>
            </a:r>
            <a:endParaRPr lang="en-US" sz="1800" dirty="0"/>
          </a:p>
          <a:p>
            <a:pPr hangingPunct="0"/>
            <a:r>
              <a:rPr lang="en-AU" sz="1800" dirty="0"/>
              <a:t>When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sz="1800" dirty="0"/>
              <a:t>is called, the computer will look through the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AU" sz="1800" dirty="0"/>
              <a:t>section for a function named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1800" dirty="0"/>
              <a:t>. </a:t>
            </a:r>
            <a:endParaRPr lang="en-AU" sz="1800" dirty="0" smtClean="0"/>
          </a:p>
          <a:p>
            <a:pPr hangingPunct="0"/>
            <a:r>
              <a:rPr lang="en-AU" sz="1800" dirty="0" smtClean="0"/>
              <a:t>Since </a:t>
            </a:r>
            <a:r>
              <a:rPr lang="en-AU" sz="1800" dirty="0"/>
              <a:t>none is found, it </a:t>
            </a:r>
            <a:r>
              <a:rPr lang="en-AU" sz="1800" dirty="0" smtClean="0"/>
              <a:t>goes </a:t>
            </a:r>
            <a:r>
              <a:rPr lang="en-AU" sz="1800" dirty="0"/>
              <a:t>to the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/>
              <a:t>file and looks for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1800" dirty="0"/>
              <a:t> there. </a:t>
            </a:r>
            <a:endParaRPr lang="en-AU" sz="1800" dirty="0" smtClean="0"/>
          </a:p>
          <a:p>
            <a:pPr hangingPunct="0"/>
            <a:r>
              <a:rPr lang="en-AU" sz="1800" dirty="0" smtClean="0"/>
              <a:t>The </a:t>
            </a:r>
            <a:r>
              <a:rPr lang="en-AU" sz="1800" dirty="0"/>
              <a:t>variables, </a:t>
            </a:r>
            <a:r>
              <a:rPr lang="en-AU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shipCode</a:t>
            </a:r>
            <a:r>
              <a:rPr lang="en-AU" sz="1800" dirty="0"/>
              <a:t> and </a:t>
            </a:r>
            <a:r>
              <a:rPr lang="en-AU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userCode</a:t>
            </a:r>
            <a:r>
              <a:rPr lang="en-AU" sz="1800" dirty="0"/>
              <a:t>, are passed into the parameters of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1800" dirty="0" smtClean="0">
                <a:cs typeface="Courier New" pitchFamily="49" charset="0"/>
              </a:rPr>
              <a:t> which are </a:t>
            </a:r>
            <a:r>
              <a:rPr lang="en-AU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1800" dirty="0" smtClean="0"/>
              <a:t> </a:t>
            </a:r>
            <a:r>
              <a:rPr lang="en-AU" sz="1800" dirty="0"/>
              <a:t>and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AU" sz="1800" dirty="0"/>
              <a:t>. </a:t>
            </a:r>
            <a:endParaRPr lang="en-AU" sz="1800" dirty="0" smtClean="0"/>
          </a:p>
          <a:p>
            <a:pPr hangingPunct="0"/>
            <a:r>
              <a:rPr lang="en-AU" sz="1800" dirty="0" smtClean="0"/>
              <a:t>The </a:t>
            </a:r>
            <a:r>
              <a:rPr lang="en-AU" sz="1800" dirty="0"/>
              <a:t>function evaluates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1800" dirty="0"/>
              <a:t> and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AU" sz="1800" dirty="0"/>
              <a:t>, checking to see if they match. </a:t>
            </a:r>
            <a:endParaRPr lang="en-AU" sz="1800" dirty="0" smtClean="0"/>
          </a:p>
          <a:p>
            <a:pPr lvl="1" hangingPunct="0"/>
            <a:r>
              <a:rPr lang="en-AU" sz="1800" dirty="0" smtClean="0"/>
              <a:t>If </a:t>
            </a:r>
            <a:r>
              <a:rPr lang="en-AU" sz="1800" dirty="0"/>
              <a:t>they don't, the variable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spell</a:t>
            </a:r>
            <a:r>
              <a:rPr lang="en-AU" sz="1800" dirty="0"/>
              <a:t> is changed to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 hangingPunct="0"/>
            <a:r>
              <a:rPr lang="en-AU" sz="1800" dirty="0" smtClean="0"/>
              <a:t>if </a:t>
            </a:r>
            <a:r>
              <a:rPr lang="en-AU" sz="1800" dirty="0"/>
              <a:t>they do,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spell</a:t>
            </a:r>
            <a:r>
              <a:rPr lang="en-AU" sz="1800" dirty="0"/>
              <a:t> remains as it was initialized,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AU" sz="1800" dirty="0"/>
              <a:t>. </a:t>
            </a:r>
            <a:endParaRPr lang="en-AU" sz="1800" dirty="0" smtClean="0"/>
          </a:p>
          <a:p>
            <a:pPr lvl="1" hangingPunct="0"/>
            <a:r>
              <a:rPr lang="en-AU" sz="1800" dirty="0" smtClean="0"/>
              <a:t>This </a:t>
            </a:r>
            <a:r>
              <a:rPr lang="en-AU" sz="1800" dirty="0"/>
              <a:t>is </a:t>
            </a:r>
            <a:r>
              <a:rPr lang="en-AU" sz="1800" dirty="0" smtClean="0"/>
              <a:t>returned </a:t>
            </a:r>
            <a:r>
              <a:rPr lang="en-AU" sz="1800" dirty="0"/>
              <a:t>to the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shipIt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1800" dirty="0">
                <a:cs typeface="Courier New" pitchFamily="49" charset="0"/>
              </a:rPr>
              <a:t> </a:t>
            </a:r>
            <a:r>
              <a:rPr lang="en-AU" sz="1800" dirty="0"/>
              <a:t>function and the program continues.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80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924800" cy="4906963"/>
          </a:xfrm>
        </p:spPr>
        <p:txBody>
          <a:bodyPr>
            <a:noAutofit/>
          </a:bodyPr>
          <a:lstStyle/>
          <a:p>
            <a:r>
              <a:rPr lang="en-AU" sz="1600" dirty="0" smtClean="0"/>
              <a:t>Built-in </a:t>
            </a:r>
            <a:r>
              <a:rPr lang="en-AU" sz="1600" dirty="0"/>
              <a:t>functions </a:t>
            </a:r>
            <a:r>
              <a:rPr lang="en-AU" sz="1600" dirty="0" smtClean="0"/>
              <a:t>are like </a:t>
            </a:r>
            <a:r>
              <a:rPr lang="en-AU" sz="1600" dirty="0" smtClean="0"/>
              <a:t>subprograms</a:t>
            </a:r>
            <a:endParaRPr lang="en-AU" sz="1600" dirty="0" smtClean="0"/>
          </a:p>
          <a:p>
            <a:r>
              <a:rPr lang="en-AU" sz="1600" dirty="0" smtClean="0"/>
              <a:t>They contain one </a:t>
            </a:r>
            <a:r>
              <a:rPr lang="en-AU" sz="1600" dirty="0"/>
              <a:t>or more parameters </a:t>
            </a:r>
            <a:r>
              <a:rPr lang="en-AU" sz="1600" dirty="0" smtClean="0"/>
              <a:t>(a value to be sent to the function)</a:t>
            </a:r>
          </a:p>
          <a:p>
            <a:r>
              <a:rPr lang="en-AU" sz="1600" dirty="0" smtClean="0"/>
              <a:t>They return (send back to the program) </a:t>
            </a:r>
            <a:r>
              <a:rPr lang="en-AU" sz="1600" dirty="0"/>
              <a:t>at least one </a:t>
            </a:r>
            <a:r>
              <a:rPr lang="en-AU" sz="1600" dirty="0" smtClean="0"/>
              <a:t>value</a:t>
            </a:r>
            <a:endParaRPr lang="en-AU" sz="1600" dirty="0" smtClean="0"/>
          </a:p>
          <a:p>
            <a:r>
              <a:rPr lang="en-AU" sz="1600" dirty="0" smtClean="0"/>
              <a:t>When </a:t>
            </a:r>
            <a:r>
              <a:rPr lang="en-AU" sz="1600" dirty="0"/>
              <a:t>a built-in function is called, the function name is assigned a value (of the type specified for that function</a:t>
            </a:r>
            <a:r>
              <a:rPr lang="en-AU" sz="1600" dirty="0" smtClean="0"/>
              <a:t>)</a:t>
            </a:r>
            <a:endParaRPr lang="en-AU" sz="1600" dirty="0" smtClean="0"/>
          </a:p>
          <a:p>
            <a:r>
              <a:rPr lang="en-AU" sz="1600" dirty="0" smtClean="0"/>
              <a:t>A </a:t>
            </a:r>
            <a:r>
              <a:rPr lang="en-AU" sz="1600" dirty="0"/>
              <a:t>built-in function is called by using the function name anywhere in the program that a constant of its type is </a:t>
            </a:r>
            <a:r>
              <a:rPr lang="en-AU" sz="1600" dirty="0" smtClean="0"/>
              <a:t>allowed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Some JavaScript global functions: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32259"/>
              </p:ext>
            </p:extLst>
          </p:nvPr>
        </p:nvGraphicFramePr>
        <p:xfrm>
          <a:off x="838200" y="3962400"/>
          <a:ext cx="678180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0706"/>
                <a:gridCol w="4391094"/>
              </a:tblGrid>
              <a:tr h="2794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isFinite()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determines whether a value is a finite, legal number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isNan()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determines whether a value is an illegal number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parseFloat()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returns a floating point number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parseInt()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returns an integer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String()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converts an object's value to a string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User-Defined Functions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458200" cy="4953000"/>
          </a:xfrm>
        </p:spPr>
        <p:txBody>
          <a:bodyPr>
            <a:noAutofit/>
          </a:bodyPr>
          <a:lstStyle/>
          <a:p>
            <a:pPr hangingPunct="0"/>
            <a:r>
              <a:rPr lang="en-AU" sz="2000" dirty="0" smtClean="0"/>
              <a:t>Built-in </a:t>
            </a:r>
            <a:r>
              <a:rPr lang="en-AU" sz="2000" dirty="0"/>
              <a:t>functions </a:t>
            </a:r>
            <a:r>
              <a:rPr lang="en-AU" sz="2000" dirty="0" smtClean="0"/>
              <a:t>return </a:t>
            </a:r>
            <a:r>
              <a:rPr lang="en-AU" sz="2000" dirty="0"/>
              <a:t>a single value to the </a:t>
            </a:r>
            <a:r>
              <a:rPr lang="en-AU" sz="2000" dirty="0" smtClean="0"/>
              <a:t>program, such as:</a:t>
            </a:r>
            <a:endParaRPr lang="en-US" sz="2000" dirty="0"/>
          </a:p>
          <a:p>
            <a:pPr marL="457200" lvl="1" indent="0" hangingPunct="0">
              <a:buNone/>
            </a:pP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(34.56);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000" dirty="0" smtClean="0"/>
              <a:t> </a:t>
            </a:r>
            <a:r>
              <a:rPr lang="en-US" sz="2000" dirty="0"/>
              <a:t>will have the value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2000" dirty="0"/>
              <a:t> after the statement is </a:t>
            </a:r>
            <a:r>
              <a:rPr lang="en-US" sz="2000" dirty="0" smtClean="0"/>
              <a:t>executed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set the value of a variable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000" dirty="0" smtClean="0"/>
              <a:t>) equal </a:t>
            </a:r>
            <a:r>
              <a:rPr lang="en-US" sz="2000" dirty="0"/>
              <a:t>to the result of calling the function when the value you send it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34.56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can create that type of function </a:t>
            </a:r>
            <a:r>
              <a:rPr lang="en-US" sz="2000" dirty="0" smtClean="0"/>
              <a:t>ourselves: a user-defined function</a:t>
            </a:r>
          </a:p>
          <a:p>
            <a:pPr marL="0" indent="0">
              <a:buNone/>
            </a:pPr>
            <a:r>
              <a:rPr lang="en-US" sz="2000" dirty="0" smtClean="0">
                <a:cs typeface="Courier New" pitchFamily="49" charset="0"/>
              </a:rPr>
              <a:t>Example: The output, after clicking a button to call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clickit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>
                <a:cs typeface="Courier New" pitchFamily="49" charset="0"/>
              </a:rPr>
              <a:t>, will be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2000" dirty="0" smtClean="0">
                <a:cs typeface="Courier New" pitchFamily="49" charset="0"/>
              </a:rPr>
              <a:t>, the sum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20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57358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7.2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Scope of a Variable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90600"/>
            <a:ext cx="2819400" cy="4360672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 err="1" smtClean="0"/>
              <a:t>vs</a:t>
            </a:r>
            <a:r>
              <a:rPr lang="en-US" dirty="0" smtClean="0"/>
              <a:t> Local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599"/>
            <a:ext cx="8229600" cy="4495801"/>
          </a:xfrm>
        </p:spPr>
        <p:txBody>
          <a:bodyPr>
            <a:noAutofit/>
          </a:bodyPr>
          <a:lstStyle/>
          <a:p>
            <a:pPr marL="400050"/>
            <a:r>
              <a:rPr lang="en-AU" sz="2400" dirty="0"/>
              <a:t>When a variable is input, processed, or output, we say that it has been </a:t>
            </a:r>
            <a:r>
              <a:rPr lang="en-AU" sz="2400" b="1" dirty="0"/>
              <a:t>referenced</a:t>
            </a:r>
            <a:r>
              <a:rPr lang="en-AU" sz="2400" dirty="0"/>
              <a:t>. </a:t>
            </a:r>
            <a:endParaRPr lang="en-AU" sz="2400" dirty="0" smtClean="0"/>
          </a:p>
          <a:p>
            <a:pPr marL="400050"/>
            <a:r>
              <a:rPr lang="en-AU" sz="2400" dirty="0" smtClean="0"/>
              <a:t>The </a:t>
            </a:r>
            <a:r>
              <a:rPr lang="en-AU" sz="2400" b="1" dirty="0"/>
              <a:t>scope of a variable</a:t>
            </a:r>
            <a:r>
              <a:rPr lang="en-AU" sz="2400" dirty="0"/>
              <a:t> refers to the part of the program in which a given variable can be referenced. </a:t>
            </a:r>
            <a:endParaRPr lang="en-AU" sz="2400" dirty="0" smtClean="0"/>
          </a:p>
          <a:p>
            <a:pPr marL="400050"/>
            <a:r>
              <a:rPr lang="en-AU" sz="2400" dirty="0" smtClean="0"/>
              <a:t>Global scope: If </a:t>
            </a:r>
            <a:r>
              <a:rPr lang="en-AU" sz="2400" dirty="0"/>
              <a:t>a variable is defined outside of all functions then the variable will exist from that point until the end of the program. </a:t>
            </a:r>
          </a:p>
          <a:p>
            <a:pPr marL="400050"/>
            <a:r>
              <a:rPr lang="en-AU" sz="2400" dirty="0" smtClean="0"/>
              <a:t>Local scope: any </a:t>
            </a:r>
            <a:r>
              <a:rPr lang="en-AU" sz="2400" dirty="0"/>
              <a:t>variable defined within a function will only exist while the function is running. </a:t>
            </a:r>
            <a:endParaRPr lang="en-US" sz="2400" dirty="0"/>
          </a:p>
          <a:p>
            <a:pPr marL="5715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Beware the Global Variable!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694"/>
            <a:ext cx="8229600" cy="441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105 is entered for </a:t>
            </a:r>
            <a:r>
              <a:rPr lang="en-US" dirty="0"/>
              <a:t>your grandmother's age and 3 for your puppy's age, </a:t>
            </a:r>
            <a:r>
              <a:rPr lang="en-US" dirty="0" smtClean="0"/>
              <a:t>output </a:t>
            </a:r>
            <a:r>
              <a:rPr lang="en-US" dirty="0"/>
              <a:t>would look </a:t>
            </a:r>
            <a:r>
              <a:rPr lang="en-US" dirty="0" smtClean="0"/>
              <a:t>as shown. </a:t>
            </a:r>
          </a:p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/>
              <a:t> on line </a:t>
            </a:r>
            <a:r>
              <a:rPr lang="en-US" dirty="0" smtClean="0"/>
              <a:t>6 </a:t>
            </a:r>
            <a:r>
              <a:rPr lang="en-US" dirty="0"/>
              <a:t>is </a:t>
            </a:r>
            <a:r>
              <a:rPr lang="en-US" dirty="0" smtClean="0"/>
              <a:t>105</a:t>
            </a:r>
          </a:p>
          <a:p>
            <a:r>
              <a:rPr lang="en-US" dirty="0" smtClean="0"/>
              <a:t>It </a:t>
            </a:r>
            <a:r>
              <a:rPr lang="en-US" dirty="0"/>
              <a:t>is changed on line </a:t>
            </a:r>
            <a:r>
              <a:rPr lang="en-US" dirty="0" smtClean="0"/>
              <a:t>10 </a:t>
            </a:r>
            <a:r>
              <a:rPr lang="en-US" dirty="0"/>
              <a:t>to </a:t>
            </a:r>
            <a:r>
              <a:rPr lang="en-US" dirty="0" smtClean="0"/>
              <a:t>3</a:t>
            </a:r>
          </a:p>
          <a:p>
            <a:r>
              <a:rPr lang="en-US" dirty="0" smtClean="0"/>
              <a:t>Since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 smtClean="0"/>
              <a:t> </a:t>
            </a:r>
            <a:r>
              <a:rPr lang="en-US" dirty="0"/>
              <a:t>has global scope within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getAges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function, it displays this value as requested on line </a:t>
            </a:r>
            <a:r>
              <a:rPr lang="en-US" dirty="0" smtClean="0"/>
              <a:t>11 </a:t>
            </a:r>
          </a:p>
          <a:p>
            <a:r>
              <a:rPr lang="en-US" dirty="0" smtClean="0"/>
              <a:t>It retains </a:t>
            </a:r>
            <a:r>
              <a:rPr lang="en-US" dirty="0"/>
              <a:t>this value even after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pet()</a:t>
            </a:r>
            <a:r>
              <a:rPr lang="en-US" dirty="0"/>
              <a:t> function is </a:t>
            </a:r>
            <a:r>
              <a:rPr lang="en-US" dirty="0" smtClean="0"/>
              <a:t>exited</a:t>
            </a:r>
          </a:p>
          <a:p>
            <a:r>
              <a:rPr lang="en-US" dirty="0" smtClean="0"/>
              <a:t>This </a:t>
            </a:r>
            <a:r>
              <a:rPr lang="en-US" dirty="0"/>
              <a:t>is what is displayed when line </a:t>
            </a:r>
            <a:r>
              <a:rPr lang="en-US" dirty="0" smtClean="0"/>
              <a:t>13 </a:t>
            </a:r>
            <a:r>
              <a:rPr lang="en-US" dirty="0"/>
              <a:t>is executed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900"/>
            <a:ext cx="3276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/>
              <a:t>The problem caused by a global variable can be fixed. </a:t>
            </a:r>
          </a:p>
          <a:p>
            <a:pPr marL="0" indent="0" hangingPunc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Changing the line from the previous program:</a:t>
            </a:r>
          </a:p>
          <a:p>
            <a:pPr marL="0" indent="0" hangingPunct="0">
              <a:buNone/>
            </a:pPr>
            <a:endParaRPr lang="en-US" sz="1800" dirty="0" smtClean="0"/>
          </a:p>
          <a:p>
            <a:pPr marL="0" indent="0" hangingPunc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(prompt("How old is your puppy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?"));</a:t>
            </a:r>
          </a:p>
          <a:p>
            <a:pPr marL="0" indent="0" hangingPunct="0">
              <a:buNone/>
            </a:pPr>
            <a:endParaRPr lang="en-US" sz="1800" dirty="0" smtClean="0"/>
          </a:p>
          <a:p>
            <a:pPr marL="0" indent="0" hangingPunct="0">
              <a:buNone/>
            </a:pPr>
            <a:r>
              <a:rPr lang="en-US" sz="2400" dirty="0" smtClean="0"/>
              <a:t>to:</a:t>
            </a:r>
          </a:p>
          <a:p>
            <a:pPr marL="0" indent="0" hangingPunct="0">
              <a:buNone/>
            </a:pPr>
            <a:endParaRPr lang="en-US" sz="1800" dirty="0" smtClean="0"/>
          </a:p>
          <a:p>
            <a:pPr marL="0" indent="0" hangingPunc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(prompt("How old is your puppy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?"));</a:t>
            </a:r>
          </a:p>
          <a:p>
            <a:pPr marL="0" indent="0" hangingPunct="0">
              <a:buNone/>
            </a:pPr>
            <a:endParaRPr lang="en-US" sz="1800" dirty="0" smtClean="0"/>
          </a:p>
          <a:p>
            <a:pPr marL="0" indent="0" hangingPunct="0">
              <a:buNone/>
            </a:pPr>
            <a:r>
              <a:rPr lang="en-US" sz="2400" dirty="0" smtClean="0"/>
              <a:t>This fixes </a:t>
            </a:r>
            <a:r>
              <a:rPr lang="en-US" sz="2400" dirty="0" smtClean="0"/>
              <a:t>the problem! It creates a new variable, albeit with the same name 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dirty="0" smtClean="0"/>
              <a:t>) which is only local 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pet() </a:t>
            </a:r>
            <a:r>
              <a:rPr lang="en-US" sz="2400" dirty="0" smtClean="0"/>
              <a:t>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1834</Words>
  <Application>Microsoft Office PowerPoint</Application>
  <PresentationFormat>On-screen Show (4:3)</PresentationFormat>
  <Paragraphs>249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Keeping it Neat: Functions and JavaScript Source Files</vt:lpstr>
      <vt:lpstr>PowerPoint Presentation</vt:lpstr>
      <vt:lpstr>Built-In Functions</vt:lpstr>
      <vt:lpstr>User-Defined Functions</vt:lpstr>
      <vt:lpstr>PowerPoint Presentation</vt:lpstr>
      <vt:lpstr>Global vs Local Variables</vt:lpstr>
      <vt:lpstr>Beware the Global Variable!</vt:lpstr>
      <vt:lpstr>Results</vt:lpstr>
      <vt:lpstr>Using Local Variables</vt:lpstr>
      <vt:lpstr>PowerPoint Presentation</vt:lpstr>
      <vt:lpstr>Arguments and Parameters</vt:lpstr>
      <vt:lpstr>Passing Arguments to Parameters</vt:lpstr>
      <vt:lpstr>The return Statement</vt:lpstr>
      <vt:lpstr>Passing Values</vt:lpstr>
      <vt:lpstr>Value and Reference Parameters</vt:lpstr>
      <vt:lpstr>PowerPoint Presentation</vt:lpstr>
      <vt:lpstr>The Math Object Properties and Methods</vt:lpstr>
      <vt:lpstr>More JavaScript Objects</vt:lpstr>
      <vt:lpstr>The Boolean Object</vt:lpstr>
      <vt:lpstr>Boolean Objects</vt:lpstr>
      <vt:lpstr>The Date Object</vt:lpstr>
      <vt:lpstr>Using the setTimeout() Function to Create a Clock </vt:lpstr>
      <vt:lpstr>PowerPoint Presentation</vt:lpstr>
      <vt:lpstr>Creating a Source File</vt:lpstr>
      <vt:lpstr>Creating a Source File</vt:lpstr>
      <vt:lpstr>Using a Source File Checking if user enters a valid code</vt:lpstr>
      <vt:lpstr>What happens?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149</cp:revision>
  <dcterms:created xsi:type="dcterms:W3CDTF">2012-09-01T17:35:17Z</dcterms:created>
  <dcterms:modified xsi:type="dcterms:W3CDTF">2013-01-26T16:19:48Z</dcterms:modified>
</cp:coreProperties>
</file>