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57" r:id="rId3"/>
    <p:sldId id="310" r:id="rId4"/>
    <p:sldId id="311" r:id="rId5"/>
    <p:sldId id="363" r:id="rId6"/>
    <p:sldId id="364" r:id="rId7"/>
    <p:sldId id="260" r:id="rId8"/>
    <p:sldId id="258" r:id="rId9"/>
    <p:sldId id="304" r:id="rId10"/>
    <p:sldId id="344" r:id="rId11"/>
    <p:sldId id="262" r:id="rId12"/>
    <p:sldId id="269" r:id="rId13"/>
    <p:sldId id="368" r:id="rId14"/>
    <p:sldId id="369" r:id="rId15"/>
    <p:sldId id="367" r:id="rId16"/>
    <p:sldId id="335" r:id="rId17"/>
    <p:sldId id="268" r:id="rId18"/>
    <p:sldId id="336" r:id="rId19"/>
    <p:sldId id="365" r:id="rId20"/>
    <p:sldId id="366" r:id="rId21"/>
    <p:sldId id="358" r:id="rId22"/>
    <p:sldId id="359" r:id="rId23"/>
    <p:sldId id="360" r:id="rId24"/>
    <p:sldId id="3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22F8-8AAC-4B6B-90DF-11F6E5C205A7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05D1-5258-4DB4-B7D5-880DB47C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8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57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9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2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Arrays</a:t>
            </a:r>
            <a:endParaRPr lang="en-US" sz="4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36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4638"/>
            <a:ext cx="5562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Displaying Arrays</a:t>
            </a:r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7743032" cy="411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343400"/>
            <a:ext cx="4800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8.3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Parallel Arrays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124200"/>
            <a:ext cx="3276600" cy="3276600"/>
          </a:xfrm>
        </p:spPr>
      </p:pic>
    </p:spTree>
    <p:extLst>
      <p:ext uri="{BB962C8B-B14F-4D97-AF65-F5344CB8AC3E}">
        <p14:creationId xmlns:p14="http://schemas.microsoft.com/office/powerpoint/2010/main" val="379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hangingPunct="0"/>
            <a:r>
              <a:rPr lang="en-US" sz="2800" dirty="0"/>
              <a:t>P</a:t>
            </a:r>
            <a:r>
              <a:rPr lang="en-US" sz="2800" dirty="0" smtClean="0"/>
              <a:t>arallel </a:t>
            </a:r>
            <a:r>
              <a:rPr lang="en-US" sz="2800" dirty="0"/>
              <a:t>arrays </a:t>
            </a:r>
            <a:r>
              <a:rPr lang="en-US" sz="2800" dirty="0" smtClean="0"/>
              <a:t>are </a:t>
            </a:r>
            <a:r>
              <a:rPr lang="en-US" sz="2800" dirty="0"/>
              <a:t>arrays of the same size in which elements with the same subscript are related. </a:t>
            </a:r>
            <a:endParaRPr lang="en-US" sz="2800" dirty="0" smtClean="0"/>
          </a:p>
          <a:p>
            <a:pPr hangingPunct="0"/>
            <a:r>
              <a:rPr lang="en-US" sz="2800" dirty="0" smtClean="0"/>
              <a:t>Example: keep records </a:t>
            </a:r>
            <a:r>
              <a:rPr lang="en-US" sz="2800" dirty="0"/>
              <a:t>of </a:t>
            </a:r>
            <a:r>
              <a:rPr lang="en-US" sz="2800" dirty="0" smtClean="0"/>
              <a:t>information for students:</a:t>
            </a:r>
          </a:p>
          <a:p>
            <a:pPr lvl="1" hangingPunct="0"/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names[]</a:t>
            </a:r>
          </a:p>
          <a:p>
            <a:pPr lvl="1" hangingPunct="0"/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homeworkGrades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1" hangingPunct="0"/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testGrades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1" hangingPunct="0"/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courseAverage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1" hangingPunct="0"/>
            <a:r>
              <a:rPr lang="en-US" sz="2400" dirty="0" smtClean="0"/>
              <a:t>For each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names[k]</a:t>
            </a:r>
            <a:r>
              <a:rPr lang="en-US" sz="2400" b="1" dirty="0" smtClean="0"/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homeworkGrades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testGrades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</a:t>
            </a:r>
            <a:r>
              <a:rPr lang="en-US" sz="2400" dirty="0" smtClean="0"/>
              <a:t>,and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courseAverage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 </a:t>
            </a:r>
            <a:r>
              <a:rPr lang="en-US" sz="2400" dirty="0"/>
              <a:t>would refer to the same student so they are related data items. 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27038"/>
            <a:ext cx="8713787" cy="600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1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86788" cy="357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</a:t>
            </a:r>
            <a:r>
              <a:rPr lang="en-US" dirty="0"/>
              <a:t>can reduce the number of variable names needed in a </a:t>
            </a:r>
            <a:r>
              <a:rPr lang="en-US" dirty="0" smtClean="0"/>
              <a:t>program.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use a single array instead of a collection of simple variables to store related data. </a:t>
            </a:r>
            <a:endParaRPr lang="en-US" dirty="0" smtClean="0"/>
          </a:p>
          <a:p>
            <a:r>
              <a:rPr lang="en-US" dirty="0" smtClean="0"/>
              <a:t>Arrays </a:t>
            </a:r>
            <a:r>
              <a:rPr lang="en-US" dirty="0"/>
              <a:t>can help you create more efficient programs. </a:t>
            </a:r>
            <a:endParaRPr lang="en-US" dirty="0" smtClean="0"/>
          </a:p>
          <a:p>
            <a:pPr lvl="1"/>
            <a:r>
              <a:rPr lang="en-US" dirty="0" smtClean="0"/>
              <a:t>Once </a:t>
            </a:r>
            <a:r>
              <a:rPr lang="en-US" dirty="0"/>
              <a:t>data is entered into an array, it can be processed many times without having to be input </a:t>
            </a:r>
            <a:r>
              <a:rPr lang="en-US" dirty="0" smtClean="0"/>
              <a:t>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496888"/>
            <a:ext cx="8574087" cy="586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9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Arial Rounded MT Bold" pitchFamily="34" charset="0"/>
              </a:rPr>
              <a:t>8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.4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Using Array Methods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66800"/>
            <a:ext cx="3352800" cy="3352800"/>
          </a:xfrm>
        </p:spPr>
      </p:pic>
    </p:spTree>
    <p:extLst>
      <p:ext uri="{BB962C8B-B14F-4D97-AF65-F5344CB8AC3E}">
        <p14:creationId xmlns:p14="http://schemas.microsoft.com/office/powerpoint/2010/main" val="31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push()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push() </a:t>
            </a:r>
            <a:r>
              <a:rPr lang="en-US" sz="2800" dirty="0"/>
              <a:t>method makes it easy to add an item (or several items) to an array.</a:t>
            </a:r>
          </a:p>
          <a:p>
            <a:pPr hangingPunct="0"/>
            <a:r>
              <a:rPr lang="en-US" sz="2800" dirty="0" smtClean="0"/>
              <a:t>Given: an array named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800" dirty="0"/>
              <a:t>which </a:t>
            </a:r>
            <a:r>
              <a:rPr lang="en-US" sz="2800" dirty="0" smtClean="0"/>
              <a:t>has </a:t>
            </a:r>
            <a:r>
              <a:rPr lang="en-US" sz="2800" dirty="0"/>
              <a:t>been filled with </a:t>
            </a:r>
            <a:r>
              <a:rPr lang="en-US" sz="2800" dirty="0" smtClean="0"/>
              <a:t>some, </a:t>
            </a:r>
            <a:r>
              <a:rPr lang="en-US" sz="2800" dirty="0"/>
              <a:t>the syntax to add another name is as follows:</a:t>
            </a:r>
          </a:p>
          <a:p>
            <a:pPr marL="0" indent="0" hangingPunc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newName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hangingPunct="0"/>
            <a:r>
              <a:rPr lang="en-US" sz="2800" dirty="0"/>
              <a:t>The syntax to add several names is as follows:</a:t>
            </a:r>
          </a:p>
          <a:p>
            <a:pPr marL="0" indent="0" hangingPunc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("newName1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newName2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newName3",...);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unshift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800" dirty="0"/>
              <a:t>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unshift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800" dirty="0"/>
              <a:t>method inserts the array element values at the beginning of the array instead of at the end. </a:t>
            </a:r>
            <a:endParaRPr lang="en-US" sz="2800" dirty="0" smtClean="0"/>
          </a:p>
          <a:p>
            <a:pPr hangingPunct="0"/>
            <a:r>
              <a:rPr lang="en-US" sz="2800" dirty="0" smtClean="0"/>
              <a:t>Given: an array named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800" dirty="0"/>
              <a:t>which </a:t>
            </a:r>
            <a:r>
              <a:rPr lang="en-US" sz="2800" dirty="0" smtClean="0"/>
              <a:t>has </a:t>
            </a:r>
            <a:r>
              <a:rPr lang="en-US" sz="2800" dirty="0"/>
              <a:t>been filled with </a:t>
            </a:r>
            <a:r>
              <a:rPr lang="en-US" sz="2800" dirty="0" smtClean="0"/>
              <a:t>some names, </a:t>
            </a:r>
            <a:r>
              <a:rPr lang="en-US" sz="2800" dirty="0"/>
              <a:t>the syntax to add another name </a:t>
            </a:r>
            <a:r>
              <a:rPr lang="en-US" sz="2800" dirty="0" smtClean="0"/>
              <a:t>at the beginning is </a:t>
            </a:r>
            <a:r>
              <a:rPr lang="en-US" sz="2800" dirty="0"/>
              <a:t>as follows:</a:t>
            </a:r>
          </a:p>
          <a:p>
            <a:pPr marL="0" indent="0" hangingPunc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.unshift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newName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hangingPunct="0"/>
            <a:r>
              <a:rPr lang="en-US" sz="2800" dirty="0"/>
              <a:t>The syntax to add several names is as follows:</a:t>
            </a:r>
          </a:p>
          <a:p>
            <a:pPr marL="0" indent="0" hangingPunc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.unshift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newName1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newName2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newName3",...);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762000"/>
            <a:ext cx="3048000" cy="3048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8.1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One-dimensional Arrays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splice()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hangingPunct="0"/>
            <a:r>
              <a:rPr lang="en-US" sz="1600" dirty="0"/>
              <a:t>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splice()</a:t>
            </a:r>
            <a:r>
              <a:rPr lang="en-US" sz="1600" dirty="0"/>
              <a:t> method allows you to insert or delete one or more array element values </a:t>
            </a:r>
            <a:r>
              <a:rPr lang="en-US" sz="1600" dirty="0" smtClean="0"/>
              <a:t> </a:t>
            </a:r>
          </a:p>
          <a:p>
            <a:pPr hangingPunct="0"/>
            <a:r>
              <a:rPr lang="en-US" sz="1600" dirty="0" smtClean="0"/>
              <a:t>Requires </a:t>
            </a:r>
            <a:r>
              <a:rPr lang="en-US" sz="1600" dirty="0"/>
              <a:t>several </a:t>
            </a:r>
            <a:r>
              <a:rPr lang="en-US" sz="1600" dirty="0" smtClean="0"/>
              <a:t>parameters:</a:t>
            </a:r>
          </a:p>
          <a:p>
            <a:pPr lvl="1" hangingPunct="0"/>
            <a:r>
              <a:rPr lang="en-US" sz="1400" dirty="0" smtClean="0"/>
              <a:t>define </a:t>
            </a:r>
            <a:r>
              <a:rPr lang="en-US" sz="1400" dirty="0"/>
              <a:t>at what position to add or remove an item or </a:t>
            </a:r>
            <a:r>
              <a:rPr lang="en-US" sz="1400" dirty="0" smtClean="0"/>
              <a:t>items (the </a:t>
            </a:r>
            <a:r>
              <a:rPr lang="en-US" sz="1400" dirty="0"/>
              <a:t>index </a:t>
            </a:r>
            <a:r>
              <a:rPr lang="en-US" sz="1400" dirty="0" smtClean="0"/>
              <a:t>parameter)</a:t>
            </a:r>
          </a:p>
          <a:p>
            <a:pPr lvl="1" hangingPunct="0"/>
            <a:r>
              <a:rPr lang="en-US" sz="1400" dirty="0" smtClean="0"/>
              <a:t>if </a:t>
            </a:r>
            <a:r>
              <a:rPr lang="en-US" sz="1400" dirty="0"/>
              <a:t>removing items, </a:t>
            </a:r>
            <a:r>
              <a:rPr lang="en-US" sz="1400" dirty="0" smtClean="0"/>
              <a:t>must </a:t>
            </a:r>
            <a:r>
              <a:rPr lang="en-US" sz="1400" dirty="0"/>
              <a:t>stipulate the number of items to be </a:t>
            </a:r>
            <a:r>
              <a:rPr lang="en-US" sz="1400" dirty="0" smtClean="0"/>
              <a:t>removed</a:t>
            </a:r>
          </a:p>
          <a:p>
            <a:pPr lvl="1" hangingPunct="0"/>
            <a:r>
              <a:rPr lang="en-US" sz="1400" dirty="0" smtClean="0"/>
              <a:t>if  </a:t>
            </a:r>
            <a:r>
              <a:rPr lang="en-US" sz="1400" dirty="0"/>
              <a:t>adding items, this parameter </a:t>
            </a:r>
            <a:r>
              <a:rPr lang="en-US" sz="1400" dirty="0" smtClean="0"/>
              <a:t>is </a:t>
            </a:r>
            <a:r>
              <a:rPr lang="en-US" sz="1400" dirty="0"/>
              <a:t>set to </a:t>
            </a:r>
            <a:r>
              <a:rPr lang="en-US" sz="1400" dirty="0" smtClean="0"/>
              <a:t>0</a:t>
            </a:r>
            <a:endParaRPr lang="en-US" sz="1400" dirty="0" smtClean="0"/>
          </a:p>
          <a:p>
            <a:pPr lvl="1" hangingPunct="0"/>
            <a:r>
              <a:rPr lang="en-US" sz="1400" dirty="0" smtClean="0"/>
              <a:t>include </a:t>
            </a:r>
            <a:r>
              <a:rPr lang="en-US" sz="1400" dirty="0"/>
              <a:t>the items to be added, if there are </a:t>
            </a:r>
            <a:r>
              <a:rPr lang="en-US" sz="1400" dirty="0" smtClean="0"/>
              <a:t>any </a:t>
            </a:r>
            <a:endParaRPr lang="en-US" sz="1400" dirty="0" smtClean="0"/>
          </a:p>
          <a:p>
            <a:pPr hangingPunct="0"/>
            <a:r>
              <a:rPr lang="en-US" sz="2000" dirty="0" smtClean="0"/>
              <a:t>general syntax:</a:t>
            </a:r>
            <a:endParaRPr lang="en-US" sz="2000" dirty="0"/>
          </a:p>
          <a:p>
            <a:pPr marL="0" indent="0" hangingPunct="0">
              <a:buNone/>
            </a:pPr>
            <a:r>
              <a:rPr lang="en-AU" sz="1600" dirty="0" smtClean="0"/>
              <a:t>	</a:t>
            </a:r>
            <a:r>
              <a:rPr lang="en-AU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.splice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(index</a:t>
            </a:r>
            <a:r>
              <a:rPr lang="en-AU" sz="1600" i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howmany</a:t>
            </a:r>
            <a:r>
              <a:rPr lang="en-AU" sz="1600" i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newItem1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,.....,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newItemX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hangingPunct="0"/>
            <a:r>
              <a:rPr lang="en-US" sz="1600" dirty="0" smtClean="0"/>
              <a:t>syntax </a:t>
            </a:r>
            <a:r>
              <a:rPr lang="en-US" sz="1600" dirty="0"/>
              <a:t>to delete the first three items in an </a:t>
            </a:r>
            <a:r>
              <a:rPr lang="en-US" sz="1600" dirty="0" smtClean="0"/>
              <a:t>array:</a:t>
            </a:r>
            <a:endParaRPr lang="en-US" sz="1600" dirty="0"/>
          </a:p>
          <a:p>
            <a:pPr marL="0" indent="0" hangingPunct="0">
              <a:buNone/>
            </a:pPr>
            <a:r>
              <a:rPr lang="en-AU" sz="1600" dirty="0" smtClean="0"/>
              <a:t>		</a:t>
            </a:r>
            <a:r>
              <a:rPr lang="en-AU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.splice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AU" sz="1600" i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 hangingPunct="0"/>
            <a:r>
              <a:rPr lang="en-US" sz="1400" dirty="0" smtClean="0"/>
              <a:t>the </a:t>
            </a:r>
            <a:r>
              <a:rPr lang="en-US" sz="1400" dirty="0"/>
              <a:t>0 means to start at the first element </a:t>
            </a:r>
            <a:endParaRPr lang="en-US" sz="1400" dirty="0" smtClean="0"/>
          </a:p>
          <a:p>
            <a:pPr lvl="1" hangingPunct="0"/>
            <a:r>
              <a:rPr lang="en-US" sz="1400" dirty="0" smtClean="0"/>
              <a:t>the </a:t>
            </a:r>
            <a:r>
              <a:rPr lang="en-US" sz="1400" dirty="0"/>
              <a:t>3 means to delete the three items, beginning at the item with index = </a:t>
            </a:r>
            <a:r>
              <a:rPr lang="en-US" sz="1400" dirty="0" smtClean="0"/>
              <a:t>0</a:t>
            </a:r>
            <a:endParaRPr lang="en-US" sz="1400" dirty="0"/>
          </a:p>
          <a:p>
            <a:pPr hangingPunct="0"/>
            <a:r>
              <a:rPr lang="en-US" sz="1600" dirty="0" smtClean="0"/>
              <a:t>syntax </a:t>
            </a:r>
            <a:r>
              <a:rPr lang="en-US" sz="1600" dirty="0"/>
              <a:t>to add two items in the </a:t>
            </a:r>
            <a:r>
              <a:rPr lang="en-US" sz="1600" dirty="0" smtClean="0"/>
              <a:t>middle, </a:t>
            </a:r>
            <a:r>
              <a:rPr lang="en-US" sz="1600" dirty="0"/>
              <a:t>starting at the fifth </a:t>
            </a:r>
            <a:r>
              <a:rPr lang="en-US" sz="1600" dirty="0" smtClean="0"/>
              <a:t>element:</a:t>
            </a:r>
            <a:endParaRPr lang="en-US" sz="1600" dirty="0"/>
          </a:p>
          <a:p>
            <a:pPr marL="0" indent="0" hangingPunct="0">
              <a:buNone/>
            </a:pPr>
            <a:r>
              <a:rPr lang="en-AU" sz="1600" dirty="0" smtClean="0"/>
              <a:t>		</a:t>
            </a:r>
            <a:r>
              <a:rPr lang="en-AU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.splice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(4,0,newItem1,newItem2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 hangingPunct="0"/>
            <a:r>
              <a:rPr lang="en-US" sz="1400" dirty="0" smtClean="0"/>
              <a:t>the </a:t>
            </a:r>
            <a:r>
              <a:rPr lang="en-US" sz="1400" dirty="0"/>
              <a:t>4 means to start at the fifth element (the index value of this element is 4) </a:t>
            </a:r>
            <a:endParaRPr lang="en-US" sz="1400" dirty="0" smtClean="0"/>
          </a:p>
          <a:p>
            <a:pPr lvl="1" hangingPunct="0"/>
            <a:r>
              <a:rPr lang="en-US" sz="1400" dirty="0" smtClean="0"/>
              <a:t>the </a:t>
            </a:r>
            <a:r>
              <a:rPr lang="en-US" sz="1400" dirty="0"/>
              <a:t>0 means that no items will be </a:t>
            </a:r>
            <a:r>
              <a:rPr lang="en-US" sz="1400" dirty="0" smtClean="0"/>
              <a:t>deleted</a:t>
            </a:r>
            <a:endParaRPr lang="en-US" sz="1400" dirty="0" smtClean="0"/>
          </a:p>
          <a:p>
            <a:pPr lvl="1" hangingPunct="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newItem1</a:t>
            </a:r>
            <a:r>
              <a:rPr lang="en-US" sz="1400" dirty="0" smtClean="0"/>
              <a:t> </a:t>
            </a:r>
            <a:r>
              <a:rPr lang="en-US" sz="1400" dirty="0"/>
              <a:t>and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newItem2 </a:t>
            </a:r>
            <a:r>
              <a:rPr lang="en-US" sz="1400" dirty="0"/>
              <a:t>will be added, in the fifth and sixth places of the </a:t>
            </a:r>
            <a:r>
              <a:rPr lang="en-US" sz="1400" dirty="0" smtClean="0"/>
              <a:t>array</a:t>
            </a:r>
          </a:p>
          <a:p>
            <a:pPr lvl="1" hangingPunct="0"/>
            <a:r>
              <a:rPr lang="en-US" sz="1400" dirty="0" smtClean="0"/>
              <a:t>all </a:t>
            </a:r>
            <a:r>
              <a:rPr lang="en-US" sz="1400" dirty="0"/>
              <a:t>remaining elements in the array will be pushed to the </a:t>
            </a:r>
            <a:r>
              <a:rPr lang="en-US" sz="1400" dirty="0" smtClean="0"/>
              <a:t>end</a:t>
            </a:r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98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8.5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Multi-Dimensional Arrays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914400"/>
            <a:ext cx="2971800" cy="2971800"/>
          </a:xfrm>
        </p:spPr>
      </p:pic>
    </p:spTree>
    <p:extLst>
      <p:ext uri="{BB962C8B-B14F-4D97-AF65-F5344CB8AC3E}">
        <p14:creationId xmlns:p14="http://schemas.microsoft.com/office/powerpoint/2010/main" val="28427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 to Two-Dimensional Arrays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hangingPunct="0"/>
            <a:r>
              <a:rPr lang="en-US" dirty="0" smtClean="0"/>
              <a:t>a </a:t>
            </a:r>
            <a:r>
              <a:rPr lang="en-US" dirty="0"/>
              <a:t>two-dimensional array is a collection of elements of the same type stored in consecutive memory </a:t>
            </a:r>
            <a:r>
              <a:rPr lang="en-US" dirty="0" smtClean="0"/>
              <a:t>locations</a:t>
            </a:r>
          </a:p>
          <a:p>
            <a:pPr hangingPunct="0"/>
            <a:r>
              <a:rPr lang="en-US" dirty="0" smtClean="0"/>
              <a:t>all are </a:t>
            </a:r>
            <a:r>
              <a:rPr lang="en-US" dirty="0"/>
              <a:t>referenced by the same variable name using two </a:t>
            </a:r>
            <a:r>
              <a:rPr lang="en-US" dirty="0" smtClean="0"/>
              <a:t>subscripts</a:t>
            </a:r>
            <a:endParaRPr lang="en-US" dirty="0" smtClean="0"/>
          </a:p>
          <a:p>
            <a:pPr hangingPunct="0"/>
            <a:r>
              <a:rPr lang="en-US" dirty="0" smtClean="0"/>
              <a:t>JavaScript </a:t>
            </a:r>
            <a:r>
              <a:rPr lang="en-US" dirty="0"/>
              <a:t>arrays are </a:t>
            </a:r>
            <a:r>
              <a:rPr lang="en-US" dirty="0" smtClean="0"/>
              <a:t>objects; therefore, </a:t>
            </a:r>
            <a:r>
              <a:rPr lang="en-US" dirty="0"/>
              <a:t>a two-dimensional array is actually an array of </a:t>
            </a:r>
            <a:r>
              <a:rPr lang="en-US" dirty="0" smtClean="0"/>
              <a:t>arrays </a:t>
            </a:r>
            <a:endParaRPr lang="en-US" dirty="0" smtClean="0"/>
          </a:p>
          <a:p>
            <a:pPr lvl="1" hangingPunct="0"/>
            <a:r>
              <a:rPr lang="en-US" dirty="0" smtClean="0"/>
              <a:t>each </a:t>
            </a:r>
            <a:r>
              <a:rPr lang="en-US" dirty="0"/>
              <a:t>subscript has its own set of </a:t>
            </a:r>
            <a:r>
              <a:rPr lang="en-US" dirty="0" smtClean="0"/>
              <a:t>brackets</a:t>
            </a:r>
          </a:p>
          <a:p>
            <a:pPr lvl="1" hangingPunct="0"/>
            <a:r>
              <a:rPr lang="en-US" dirty="0" smtClean="0"/>
              <a:t>this </a:t>
            </a:r>
            <a:r>
              <a:rPr lang="en-US" dirty="0"/>
              <a:t>does not affect how we use the two-dimensional array</a:t>
            </a:r>
            <a:r>
              <a:rPr lang="en-US" dirty="0" smtClean="0"/>
              <a:t>.</a:t>
            </a:r>
          </a:p>
          <a:p>
            <a:pPr hangingPunct="0"/>
            <a:r>
              <a:rPr lang="en-US" dirty="0" smtClean="0"/>
              <a:t>Once </a:t>
            </a:r>
            <a:r>
              <a:rPr lang="en-US" dirty="0"/>
              <a:t>the values have been assigned, to access any element of the array </a:t>
            </a: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/>
              <a:t>notation: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[subscript 1][subscript 2</a:t>
            </a:r>
            <a:r>
              <a:rPr lang="en-A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Two-Dimensional Array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29600" cy="3978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9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Filling a Two-Dimensional Array</a:t>
            </a:r>
            <a:endParaRPr lang="en-US" sz="3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89851"/>
            <a:ext cx="7391399" cy="520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0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Array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7924800" cy="4906963"/>
          </a:xfrm>
        </p:spPr>
        <p:txBody>
          <a:bodyPr>
            <a:noAutofit/>
          </a:bodyPr>
          <a:lstStyle/>
          <a:p>
            <a:pPr hangingPunct="0"/>
            <a:r>
              <a:rPr lang="en-AU" sz="2000" dirty="0" smtClean="0"/>
              <a:t>An </a:t>
            </a:r>
            <a:r>
              <a:rPr lang="en-AU" sz="2000" dirty="0"/>
              <a:t>array is created using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/>
              <a:t>keyword, followed by the array </a:t>
            </a:r>
            <a:r>
              <a:rPr lang="en-AU" sz="2000" dirty="0" smtClean="0"/>
              <a:t>name.</a:t>
            </a:r>
          </a:p>
          <a:p>
            <a:pPr hangingPunct="0"/>
            <a:r>
              <a:rPr lang="en-AU" sz="2000" dirty="0" smtClean="0"/>
              <a:t>An </a:t>
            </a:r>
            <a:r>
              <a:rPr lang="en-AU" sz="2000" dirty="0"/>
              <a:t>array is declared using the JavaScript </a:t>
            </a:r>
            <a:r>
              <a:rPr lang="en-AU" sz="2000" dirty="0" smtClean="0"/>
              <a:t>keywords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().</a:t>
            </a:r>
            <a:endParaRPr lang="en-AU" sz="2000" dirty="0" smtClean="0"/>
          </a:p>
          <a:p>
            <a:pPr hangingPunct="0"/>
            <a:r>
              <a:rPr lang="en-AU" sz="2000" dirty="0" smtClean="0"/>
              <a:t>The </a:t>
            </a:r>
            <a:r>
              <a:rPr lang="en-AU" sz="2000" dirty="0"/>
              <a:t>number of elements in the array may be specified inside the parentheses but </a:t>
            </a:r>
            <a:r>
              <a:rPr lang="en-AU" sz="2000" dirty="0" smtClean="0"/>
              <a:t>not </a:t>
            </a:r>
            <a:r>
              <a:rPr lang="en-AU" sz="2000" dirty="0" smtClean="0"/>
              <a:t>required.</a:t>
            </a:r>
            <a:endParaRPr lang="en-AU" sz="2000" dirty="0" smtClean="0"/>
          </a:p>
          <a:p>
            <a:pPr hangingPunct="0"/>
            <a:r>
              <a:rPr lang="en-AU" sz="2000" dirty="0" smtClean="0"/>
              <a:t>Example: an </a:t>
            </a:r>
            <a:r>
              <a:rPr lang="en-AU" sz="2000" dirty="0"/>
              <a:t>array named 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players[]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/>
              <a:t>that contains places for 200 players in a game </a:t>
            </a:r>
            <a:r>
              <a:rPr lang="en-AU" sz="2000" dirty="0" smtClean="0"/>
              <a:t>is:</a:t>
            </a:r>
            <a:endParaRPr lang="en-US" sz="2000" dirty="0"/>
          </a:p>
          <a:p>
            <a:pPr marL="0" indent="0" hangingPunct="0">
              <a:buNone/>
            </a:pPr>
            <a:r>
              <a:rPr lang="en-US" sz="2000" dirty="0" smtClean="0"/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players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Array(200);</a:t>
            </a:r>
          </a:p>
          <a:p>
            <a:pPr hangingPunct="0"/>
            <a:r>
              <a:rPr lang="en-US" sz="2000" dirty="0"/>
              <a:t>The name of the array is similar to the name of a variable. </a:t>
            </a:r>
            <a:endParaRPr lang="en-US" sz="2000" dirty="0" smtClean="0"/>
          </a:p>
          <a:p>
            <a:pPr hangingPunct="0"/>
            <a:r>
              <a:rPr lang="en-US" sz="2000" dirty="0" smtClean="0"/>
              <a:t>To identify a particular element in an array, an </a:t>
            </a:r>
            <a:r>
              <a:rPr lang="en-US" sz="2000" dirty="0"/>
              <a:t>index number </a:t>
            </a:r>
            <a:r>
              <a:rPr lang="en-US" sz="2000" dirty="0" smtClean="0"/>
              <a:t>is placed </a:t>
            </a:r>
            <a:r>
              <a:rPr lang="en-US" sz="2000" dirty="0"/>
              <a:t>within brackets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([]).</a:t>
            </a:r>
          </a:p>
          <a:p>
            <a:pPr hangingPunct="0"/>
            <a:r>
              <a:rPr lang="en-US" sz="2000" dirty="0" smtClean="0"/>
              <a:t>The </a:t>
            </a:r>
            <a:r>
              <a:rPr lang="en-US" sz="2000" dirty="0"/>
              <a:t>first element of an array </a:t>
            </a:r>
            <a:r>
              <a:rPr lang="en-US" sz="2000" dirty="0" smtClean="0"/>
              <a:t>has </a:t>
            </a:r>
            <a:r>
              <a:rPr lang="en-US" sz="2000" dirty="0"/>
              <a:t>index number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/>
              <a:t>. </a:t>
            </a:r>
            <a:endParaRPr lang="en-US" sz="2000" dirty="0" smtClean="0"/>
          </a:p>
          <a:p>
            <a:pPr hangingPunct="0"/>
            <a:r>
              <a:rPr lang="en-US" sz="2000" dirty="0" smtClean="0"/>
              <a:t>An </a:t>
            </a:r>
            <a:r>
              <a:rPr lang="en-US" sz="2000" dirty="0"/>
              <a:t>array with 200 elements will have index numbers </a:t>
            </a:r>
            <a:r>
              <a:rPr lang="en-US" sz="2000" dirty="0" smtClean="0"/>
              <a:t>from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sz="2000" dirty="0"/>
              <a:t>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199</a:t>
            </a:r>
            <a:r>
              <a:rPr lang="en-US" sz="2000" dirty="0"/>
              <a:t>. 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37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Manipulating Array Elements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18473"/>
            <a:ext cx="7100918" cy="42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72000" y="5199965"/>
            <a:ext cx="1447800" cy="83099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/>
                <a:ea typeface="Times New Roman"/>
              </a:rPr>
              <a:t>a) result = 9</a:t>
            </a:r>
            <a:br>
              <a:rPr lang="en-US" sz="1600" dirty="0">
                <a:effectLst/>
                <a:latin typeface="Calibri"/>
                <a:ea typeface="Times New Roman"/>
              </a:rPr>
            </a:br>
            <a:r>
              <a:rPr lang="en-US" sz="1600" dirty="0">
                <a:effectLst/>
                <a:latin typeface="Calibri"/>
                <a:ea typeface="Times New Roman"/>
              </a:rPr>
              <a:t>b) result = 30</a:t>
            </a:r>
            <a:br>
              <a:rPr lang="en-US" sz="1600" dirty="0">
                <a:effectLst/>
                <a:latin typeface="Calibri"/>
                <a:ea typeface="Times New Roman"/>
              </a:rPr>
            </a:br>
            <a:r>
              <a:rPr lang="en-US" sz="1600" dirty="0">
                <a:effectLst/>
                <a:latin typeface="Calibri"/>
                <a:ea typeface="Times New Roman"/>
              </a:rPr>
              <a:t>c) result = 2</a:t>
            </a:r>
            <a:endParaRPr lang="en-US" sz="16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 smtClean="0"/>
              <a:t> Property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377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581400" y="4800601"/>
            <a:ext cx="1676400" cy="685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/>
                <a:ea typeface="Times New Roman"/>
              </a:rPr>
              <a:t>Original length: 2</a:t>
            </a:r>
            <a:br>
              <a:rPr lang="en-US" sz="1400" dirty="0">
                <a:effectLst/>
                <a:latin typeface="Calibri"/>
                <a:ea typeface="Times New Roman"/>
              </a:rPr>
            </a:br>
            <a:r>
              <a:rPr lang="en-US" sz="1400" dirty="0">
                <a:effectLst/>
                <a:latin typeface="Calibri"/>
                <a:ea typeface="Times New Roman"/>
              </a:rPr>
              <a:t>New length: 4</a:t>
            </a:r>
            <a:endParaRPr lang="en-US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1802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Methods of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Object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227460"/>
              </p:ext>
            </p:extLst>
          </p:nvPr>
        </p:nvGraphicFramePr>
        <p:xfrm>
          <a:off x="609600" y="1905000"/>
          <a:ext cx="7997190" cy="3463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8312"/>
                <a:gridCol w="6608878"/>
              </a:tblGrid>
              <a:tr h="3463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</a:tr>
              <a:tr h="346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concat()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joins two or more arrays, and returns a copy of the joined arrays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</a:tr>
              <a:tr h="346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join()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joins all elements of an array into a string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</a:tr>
              <a:tr h="346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push()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adds new elements to the end of an array, and returns the new length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</a:tr>
              <a:tr h="346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reverse()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reverses the order of the elements in an array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</a:tr>
              <a:tr h="346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shift()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removes the first element of an array, and returns that element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</a:tr>
              <a:tr h="346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sort()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sorts the elements of an array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</a:tr>
              <a:tr h="346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splice()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adds/removes elements from an array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</a:tr>
              <a:tr h="346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toString()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an array to a string, and returns the result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</a:tr>
              <a:tr h="346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unshift()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adds new elements to the beginning of an array, and returns the new length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5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8.2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Populating Arrays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3505200" cy="3505200"/>
          </a:xfrm>
        </p:spPr>
      </p:pic>
    </p:spTree>
    <p:extLst>
      <p:ext uri="{BB962C8B-B14F-4D97-AF65-F5344CB8AC3E}">
        <p14:creationId xmlns:p14="http://schemas.microsoft.com/office/powerpoint/2010/main" val="3586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Arrays Directly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100887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8229600" cy="209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3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Arrays Interactively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229600" cy="404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9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657</Words>
  <Application>Microsoft Office PowerPoint</Application>
  <PresentationFormat>On-screen Show (4:3)</PresentationFormat>
  <Paragraphs>132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Arrays</vt:lpstr>
      <vt:lpstr>PowerPoint Presentation</vt:lpstr>
      <vt:lpstr>Creating an Array</vt:lpstr>
      <vt:lpstr>Manipulating Array Elements</vt:lpstr>
      <vt:lpstr>The length Property</vt:lpstr>
      <vt:lpstr>Methods of the Array Object</vt:lpstr>
      <vt:lpstr>PowerPoint Presentation</vt:lpstr>
      <vt:lpstr>Loading Arrays Directly</vt:lpstr>
      <vt:lpstr>Loading Arrays Interactively</vt:lpstr>
      <vt:lpstr>Displaying Arrays</vt:lpstr>
      <vt:lpstr>PowerPoint Presentation</vt:lpstr>
      <vt:lpstr>Parallel Arrays</vt:lpstr>
      <vt:lpstr>PowerPoint Presentation</vt:lpstr>
      <vt:lpstr>PowerPoint Presentation</vt:lpstr>
      <vt:lpstr>Why Use Arrays?</vt:lpstr>
      <vt:lpstr>PowerPoint Presentation</vt:lpstr>
      <vt:lpstr>PowerPoint Presentation</vt:lpstr>
      <vt:lpstr>The push() Method</vt:lpstr>
      <vt:lpstr>The unshift() Method</vt:lpstr>
      <vt:lpstr>The splice() Method</vt:lpstr>
      <vt:lpstr>PowerPoint Presentation</vt:lpstr>
      <vt:lpstr>Introduction to Two-Dimensional Arrays</vt:lpstr>
      <vt:lpstr>Creating a Two-Dimensional Array</vt:lpstr>
      <vt:lpstr>Filling a Two-Dimensional Array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Programming With XML and PHP Creating Interactive Web Pages</dc:title>
  <dc:creator>Duck</dc:creator>
  <cp:lastModifiedBy>Duck</cp:lastModifiedBy>
  <cp:revision>159</cp:revision>
  <dcterms:created xsi:type="dcterms:W3CDTF">2012-09-01T17:35:17Z</dcterms:created>
  <dcterms:modified xsi:type="dcterms:W3CDTF">2013-01-26T16:30:15Z</dcterms:modified>
</cp:coreProperties>
</file>