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257" r:id="rId3"/>
    <p:sldId id="310" r:id="rId4"/>
    <p:sldId id="311" r:id="rId5"/>
    <p:sldId id="363" r:id="rId6"/>
    <p:sldId id="364" r:id="rId7"/>
    <p:sldId id="260" r:id="rId8"/>
    <p:sldId id="258" r:id="rId9"/>
    <p:sldId id="304" r:id="rId10"/>
    <p:sldId id="344" r:id="rId11"/>
    <p:sldId id="370" r:id="rId12"/>
    <p:sldId id="371" r:id="rId13"/>
    <p:sldId id="262" r:id="rId14"/>
    <p:sldId id="269" r:id="rId15"/>
    <p:sldId id="368" r:id="rId16"/>
    <p:sldId id="369" r:id="rId17"/>
    <p:sldId id="268" r:id="rId18"/>
    <p:sldId id="336" r:id="rId19"/>
    <p:sldId id="365" r:id="rId20"/>
    <p:sldId id="358" r:id="rId21"/>
    <p:sldId id="359" r:id="rId22"/>
    <p:sldId id="360" r:id="rId23"/>
    <p:sldId id="361" r:id="rId24"/>
    <p:sldId id="373" r:id="rId25"/>
    <p:sldId id="374" r:id="rId26"/>
    <p:sldId id="3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D22F8-8AAC-4B6B-90DF-11F6E5C205A7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05D1-5258-4DB4-B7D5-880DB47CF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9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7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9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1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1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1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05D1-5258-4DB4-B7D5-880DB47CF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CC6-48DE-4ABD-9B30-452AA1BD9EDA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6DCA-7AE1-4CF8-A12D-5578E3C87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Searching and Sorting</a:t>
            </a:r>
            <a:endParaRPr lang="en-US" sz="4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36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Bubble Sort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6553200" cy="9143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Given: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Array(9, 13, 5, 8, 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Bubble </a:t>
            </a:r>
            <a:r>
              <a:rPr lang="en-US" sz="2400" dirty="0"/>
              <a:t>sort will do:</a:t>
            </a:r>
          </a:p>
        </p:txBody>
      </p:sp>
      <p:pic>
        <p:nvPicPr>
          <p:cNvPr id="6" name="Picture 5" descr="050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36576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638800"/>
          </a:xfrm>
        </p:spPr>
        <p:txBody>
          <a:bodyPr>
            <a:noAutofit/>
          </a:bodyPr>
          <a:lstStyle/>
          <a:p>
            <a:pPr hangingPunct="0"/>
            <a:r>
              <a:rPr lang="en-US" sz="1600" dirty="0"/>
              <a:t>The </a:t>
            </a:r>
            <a:r>
              <a:rPr lang="en-US" sz="1800" b="1" dirty="0"/>
              <a:t>bubble sort </a:t>
            </a:r>
            <a:r>
              <a:rPr lang="en-US" sz="1600" dirty="0" smtClean="0"/>
              <a:t>is used </a:t>
            </a:r>
            <a:r>
              <a:rPr lang="en-US" sz="1600" dirty="0"/>
              <a:t>to sort of an array </a:t>
            </a:r>
            <a:r>
              <a:rPr lang="en-US" sz="1600" dirty="0" smtClean="0"/>
              <a:t>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numbers </a:t>
            </a:r>
            <a:r>
              <a:rPr lang="en-US" sz="1600" dirty="0" smtClean="0"/>
              <a:t> </a:t>
            </a:r>
          </a:p>
          <a:p>
            <a:pPr hangingPunct="0"/>
            <a:r>
              <a:rPr lang="en-US" sz="1600" dirty="0" smtClean="0"/>
              <a:t>requires </a:t>
            </a:r>
            <a:r>
              <a:rPr lang="en-US" sz="1600" dirty="0"/>
              <a:t>nested loops. </a:t>
            </a:r>
            <a:endParaRPr lang="en-US" sz="1600" dirty="0" smtClean="0"/>
          </a:p>
          <a:p>
            <a:pPr lvl="1" hangingPunct="0"/>
            <a:r>
              <a:rPr lang="en-US" sz="1400" dirty="0" smtClean="0"/>
              <a:t>inner </a:t>
            </a:r>
            <a:r>
              <a:rPr lang="en-US" sz="1400" dirty="0"/>
              <a:t>loop compares each element in the array to each of the other </a:t>
            </a:r>
            <a:r>
              <a:rPr lang="en-US" sz="1400" dirty="0" smtClean="0"/>
              <a:t>elements</a:t>
            </a:r>
          </a:p>
          <a:p>
            <a:pPr lvl="1" hangingPunct="0"/>
            <a:r>
              <a:rPr lang="en-US" sz="1400" dirty="0" smtClean="0"/>
              <a:t>at </a:t>
            </a:r>
            <a:r>
              <a:rPr lang="en-US" sz="1400" dirty="0"/>
              <a:t>end of </a:t>
            </a:r>
            <a:r>
              <a:rPr lang="en-US" sz="1400" dirty="0" smtClean="0"/>
              <a:t>all iterations </a:t>
            </a:r>
            <a:r>
              <a:rPr lang="en-US" sz="1400" dirty="0"/>
              <a:t>in the inner loop on the first time the outer loop executes, the largest number has sunk to the </a:t>
            </a:r>
            <a:r>
              <a:rPr lang="en-US" sz="1400" dirty="0" smtClean="0"/>
              <a:t>bottom</a:t>
            </a:r>
          </a:p>
          <a:p>
            <a:pPr lvl="1" hangingPunct="0"/>
            <a:r>
              <a:rPr lang="en-US" sz="1400" dirty="0" smtClean="0"/>
              <a:t>when </a:t>
            </a:r>
            <a:r>
              <a:rPr lang="en-US" sz="1400" dirty="0"/>
              <a:t>inner loop has ended after the outer loop executes a second time, the 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-largest </a:t>
            </a:r>
            <a:r>
              <a:rPr lang="en-US" sz="1400" dirty="0"/>
              <a:t>number has sunk to the next-to-last space</a:t>
            </a:r>
            <a:r>
              <a:rPr lang="en-US" sz="1400" dirty="0" smtClean="0"/>
              <a:t>.</a:t>
            </a:r>
          </a:p>
          <a:p>
            <a:pPr hangingPunct="0"/>
            <a:r>
              <a:rPr lang="en-US" sz="1600" dirty="0" smtClean="0"/>
              <a:t>The bubble </a:t>
            </a:r>
            <a:r>
              <a:rPr lang="en-US" sz="1600" dirty="0"/>
              <a:t>sort </a:t>
            </a:r>
            <a:r>
              <a:rPr lang="en-US" sz="1600" dirty="0" smtClean="0"/>
              <a:t>fills </a:t>
            </a:r>
            <a:r>
              <a:rPr lang="en-US" sz="1600" dirty="0"/>
              <a:t>the array with correct elements from last to first. </a:t>
            </a:r>
            <a:endParaRPr lang="en-US" sz="1600" dirty="0" smtClean="0"/>
          </a:p>
          <a:p>
            <a:pPr hangingPunct="0"/>
            <a:r>
              <a:rPr lang="en-US" sz="1600" dirty="0" smtClean="0"/>
              <a:t>The </a:t>
            </a:r>
            <a:r>
              <a:rPr lang="en-US" sz="1600" dirty="0"/>
              <a:t>outer loop must execute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– 1</a:t>
            </a:r>
            <a:r>
              <a:rPr lang="en-US" sz="1600" dirty="0"/>
              <a:t> times,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/>
              <a:t> is the number of elements in the array. </a:t>
            </a:r>
            <a:endParaRPr lang="en-US" sz="1600" dirty="0" smtClean="0"/>
          </a:p>
          <a:p>
            <a:pPr marL="0" indent="0" hangingPunct="0">
              <a:buNone/>
            </a:pPr>
            <a:r>
              <a:rPr lang="en-US" sz="1600" dirty="0" smtClean="0"/>
              <a:t>General </a:t>
            </a:r>
            <a:r>
              <a:rPr lang="en-US" sz="1600" dirty="0" err="1" smtClean="0"/>
              <a:t>pseudocode</a:t>
            </a:r>
            <a:r>
              <a:rPr lang="en-US" sz="1600" dirty="0" smtClean="0"/>
              <a:t> to sort ascending:</a:t>
            </a:r>
            <a:endParaRPr lang="en-US" sz="1600" dirty="0"/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(the array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is not sorted)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0;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items[K]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items[K + 1]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00050" lvl="1" indent="0" hangingPunc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interchange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items[K]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A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items[K + 1]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400050" lvl="1" indent="0" hangingPunc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96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sz="2800" dirty="0"/>
              <a:t>When arrays are passed to a function, since they are JavaScript objects, they are </a:t>
            </a:r>
            <a:r>
              <a:rPr lang="en-US" sz="2800" dirty="0" smtClean="0"/>
              <a:t>passed </a:t>
            </a:r>
            <a:r>
              <a:rPr lang="en-US" sz="2800" dirty="0"/>
              <a:t>by reference. </a:t>
            </a:r>
            <a:endParaRPr lang="en-US" sz="2800" dirty="0" smtClean="0"/>
          </a:p>
          <a:p>
            <a:pPr hangingPunct="0"/>
            <a:r>
              <a:rPr lang="en-US" sz="2800" dirty="0" smtClean="0">
                <a:cs typeface="Courier New" pitchFamily="49" charset="0"/>
              </a:rPr>
              <a:t>Can use this to pass arrays into .</a:t>
            </a:r>
            <a:r>
              <a:rPr lang="en-US" sz="2800" dirty="0" err="1" smtClean="0">
                <a:cs typeface="Courier New" pitchFamily="49" charset="0"/>
              </a:rPr>
              <a:t>js</a:t>
            </a:r>
            <a:r>
              <a:rPr lang="en-US" sz="2800" dirty="0" smtClean="0">
                <a:cs typeface="Courier New" pitchFamily="49" charset="0"/>
              </a:rPr>
              <a:t> file functions</a:t>
            </a:r>
          </a:p>
          <a:p>
            <a:pPr hangingPunct="0"/>
            <a:r>
              <a:rPr lang="en-US" sz="2800" dirty="0" smtClean="0">
                <a:cs typeface="Courier New" pitchFamily="49" charset="0"/>
              </a:rPr>
              <a:t>Good to include, in a source file library, such functions as:</a:t>
            </a:r>
          </a:p>
          <a:p>
            <a:pPr lvl="1" hangingPunct="0"/>
            <a:r>
              <a:rPr lang="en-US" sz="2000" dirty="0" smtClean="0">
                <a:cs typeface="Courier New" pitchFamily="49" charset="0"/>
              </a:rPr>
              <a:t>Populating an array</a:t>
            </a:r>
          </a:p>
          <a:p>
            <a:pPr lvl="1" hangingPunct="0"/>
            <a:r>
              <a:rPr lang="en-US" sz="2000" dirty="0" smtClean="0">
                <a:cs typeface="Courier New" pitchFamily="49" charset="0"/>
              </a:rPr>
              <a:t>Sorting ascending</a:t>
            </a:r>
          </a:p>
          <a:p>
            <a:pPr lvl="1" hangingPunct="0"/>
            <a:r>
              <a:rPr lang="en-US" sz="2000" dirty="0" smtClean="0">
                <a:cs typeface="Courier New" pitchFamily="49" charset="0"/>
              </a:rPr>
              <a:t>Sorting descending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9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.3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Selection Sort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05200"/>
            <a:ext cx="3200400" cy="2667000"/>
          </a:xfrm>
        </p:spPr>
      </p:pic>
    </p:spTree>
    <p:extLst>
      <p:ext uri="{BB962C8B-B14F-4D97-AF65-F5344CB8AC3E}">
        <p14:creationId xmlns:p14="http://schemas.microsoft.com/office/powerpoint/2010/main" val="379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hangingPunct="0"/>
            <a:r>
              <a:rPr lang="en-US" sz="2400" dirty="0" smtClean="0"/>
              <a:t>a </a:t>
            </a:r>
            <a:r>
              <a:rPr lang="en-US" sz="2400" dirty="0"/>
              <a:t>more efficient way to sort data stored in an array than the bubble </a:t>
            </a:r>
            <a:r>
              <a:rPr lang="en-US" sz="2400" dirty="0" smtClean="0"/>
              <a:t>sort</a:t>
            </a:r>
            <a:endParaRPr lang="en-US" sz="2400" dirty="0" smtClean="0"/>
          </a:p>
          <a:p>
            <a:pPr hangingPunct="0"/>
            <a:r>
              <a:rPr lang="en-US" sz="2400" dirty="0" smtClean="0"/>
              <a:t>Basic idea: Make </a:t>
            </a:r>
            <a:r>
              <a:rPr lang="en-US" sz="2400" dirty="0"/>
              <a:t>several passes through the </a:t>
            </a:r>
            <a:r>
              <a:rPr lang="en-US" sz="2400" dirty="0" smtClean="0"/>
              <a:t>array:</a:t>
            </a:r>
            <a:endParaRPr lang="en-US" sz="2400" dirty="0"/>
          </a:p>
          <a:p>
            <a:pPr lvl="1" hangingPunct="0"/>
            <a:r>
              <a:rPr lang="en-US" sz="2000" dirty="0"/>
              <a:t>On </a:t>
            </a:r>
            <a:r>
              <a:rPr lang="en-US" sz="2000" dirty="0" smtClean="0"/>
              <a:t>first pass locate </a:t>
            </a:r>
            <a:r>
              <a:rPr lang="en-US" sz="2000" dirty="0"/>
              <a:t>the smallest array element and swap it with the first array element.</a:t>
            </a:r>
          </a:p>
          <a:p>
            <a:pPr lvl="1" hangingPunct="0"/>
            <a:r>
              <a:rPr lang="en-US" sz="2000" dirty="0"/>
              <a:t>On </a:t>
            </a:r>
            <a:r>
              <a:rPr lang="en-US" sz="2000" dirty="0" smtClean="0"/>
              <a:t>second pass locate </a:t>
            </a:r>
            <a:r>
              <a:rPr lang="en-US" sz="2000" dirty="0"/>
              <a:t>the second smallest element and swap it with the second element of the array.</a:t>
            </a:r>
          </a:p>
          <a:p>
            <a:pPr lvl="1" hangingPunct="0"/>
            <a:r>
              <a:rPr lang="en-US" sz="2000" dirty="0"/>
              <a:t>On </a:t>
            </a:r>
            <a:r>
              <a:rPr lang="en-US" sz="2000" dirty="0" smtClean="0"/>
              <a:t>third pass </a:t>
            </a:r>
            <a:r>
              <a:rPr lang="en-US" sz="2000" dirty="0"/>
              <a:t>locate the next smallest element and swap it with the third element of the array.</a:t>
            </a:r>
          </a:p>
          <a:p>
            <a:pPr lvl="1" hangingPunct="0"/>
            <a:r>
              <a:rPr lang="en-US" sz="2000" dirty="0"/>
              <a:t>And so forth . . .</a:t>
            </a:r>
            <a:r>
              <a:rPr lang="en-US" sz="2400" dirty="0"/>
              <a:t> </a:t>
            </a:r>
            <a:endParaRPr lang="en-US" sz="2400" dirty="0" smtClean="0"/>
          </a:p>
          <a:p>
            <a:pPr hangingPunct="0"/>
            <a:r>
              <a:rPr lang="en-US" sz="2400" dirty="0" smtClean="0"/>
              <a:t>If </a:t>
            </a:r>
            <a:r>
              <a:rPr lang="en-US" sz="2400" dirty="0"/>
              <a:t>the array contains N elements, it will be completely sorted after at most N – 1 passes.</a:t>
            </a:r>
          </a:p>
        </p:txBody>
      </p:sp>
    </p:spTree>
    <p:extLst>
      <p:ext uri="{BB962C8B-B14F-4D97-AF65-F5344CB8AC3E}">
        <p14:creationId xmlns:p14="http://schemas.microsoft.com/office/powerpoint/2010/main" val="4061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9" descr="09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1" y="2133600"/>
            <a:ext cx="753952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295400"/>
            <a:ext cx="53287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914400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Selection sort of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9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13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6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599"/>
            <a:ext cx="7456487" cy="638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3200400"/>
            <a:ext cx="1893887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program, assume the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dirty="0" smtClean="0"/>
              <a:t> array has been populated with many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9.4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Searching Array: the Serial Search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4400"/>
            <a:ext cx="3566160" cy="2971800"/>
          </a:xfrm>
        </p:spPr>
      </p:pic>
    </p:spTree>
    <p:extLst>
      <p:ext uri="{BB962C8B-B14F-4D97-AF65-F5344CB8AC3E}">
        <p14:creationId xmlns:p14="http://schemas.microsoft.com/office/powerpoint/2010/main" val="31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Serial Search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hangingPunct="0"/>
            <a:r>
              <a:rPr lang="en-US" sz="2800" dirty="0" smtClean="0"/>
              <a:t>Simple concept</a:t>
            </a:r>
          </a:p>
          <a:p>
            <a:pPr hangingPunct="0"/>
            <a:r>
              <a:rPr lang="en-US" sz="2800" dirty="0" smtClean="0"/>
              <a:t>elements </a:t>
            </a:r>
            <a:r>
              <a:rPr lang="en-US" sz="2800" dirty="0"/>
              <a:t>in a given array are compared, one by one, to the search key (the value that is searched for). </a:t>
            </a:r>
            <a:endParaRPr lang="en-US" sz="2800" dirty="0" smtClean="0"/>
          </a:p>
          <a:p>
            <a:pPr hangingPunct="0"/>
            <a:r>
              <a:rPr lang="en-US" sz="2800" dirty="0" smtClean="0"/>
              <a:t>only </a:t>
            </a:r>
            <a:r>
              <a:rPr lang="en-US" sz="2800" dirty="0"/>
              <a:t>two possible results after a search is complete; either the value is found in the array or it is not</a:t>
            </a:r>
            <a:r>
              <a:rPr lang="en-US" sz="2800" dirty="0" smtClean="0"/>
              <a:t>.</a:t>
            </a:r>
          </a:p>
          <a:p>
            <a:pPr hangingPunct="0"/>
            <a:r>
              <a:rPr lang="en-US" sz="2800" dirty="0" smtClean="0"/>
              <a:t>if </a:t>
            </a:r>
            <a:r>
              <a:rPr lang="en-US" sz="2800" dirty="0"/>
              <a:t>the array being searched is large enough, it may be inefficient to check each element when the search might end (the value may be found) at the beginning of the </a:t>
            </a:r>
            <a:r>
              <a:rPr lang="en-US" sz="2800" dirty="0" smtClean="0"/>
              <a:t>array</a:t>
            </a:r>
          </a:p>
          <a:p>
            <a:pPr lvl="1" hangingPunct="0"/>
            <a:r>
              <a:rPr lang="en-US" sz="2400" dirty="0" smtClean="0"/>
              <a:t>a </a:t>
            </a:r>
            <a:r>
              <a:rPr lang="en-US" sz="2400" dirty="0"/>
              <a:t>flag </a:t>
            </a:r>
            <a:r>
              <a:rPr lang="en-US" sz="2400" dirty="0" smtClean="0"/>
              <a:t>is used to </a:t>
            </a:r>
            <a:r>
              <a:rPr lang="en-US" sz="2400" dirty="0"/>
              <a:t>identify when the search has been successful and to </a:t>
            </a:r>
            <a:r>
              <a:rPr lang="en-US" sz="2400" dirty="0" smtClean="0"/>
              <a:t>exit </a:t>
            </a:r>
            <a:r>
              <a:rPr lang="en-US" sz="2400" dirty="0"/>
              <a:t>the search at that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512791" cy="643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Arial Rounded MT Bold" pitchFamily="34" charset="0"/>
              </a:rPr>
              <a:t>9</a:t>
            </a:r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.1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Sorting Arrays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371600"/>
            <a:ext cx="3291840" cy="2743200"/>
          </a:xfrm>
        </p:spPr>
      </p:pic>
    </p:spTree>
    <p:extLst>
      <p:ext uri="{BB962C8B-B14F-4D97-AF65-F5344CB8AC3E}">
        <p14:creationId xmlns:p14="http://schemas.microsoft.com/office/powerpoint/2010/main" val="3031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9.5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Searching Arrays: the Binary Search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914400"/>
            <a:ext cx="3749040" cy="3124200"/>
          </a:xfrm>
        </p:spPr>
      </p:pic>
    </p:spTree>
    <p:extLst>
      <p:ext uri="{BB962C8B-B14F-4D97-AF65-F5344CB8AC3E}">
        <p14:creationId xmlns:p14="http://schemas.microsoft.com/office/powerpoint/2010/main" val="28427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Binary Search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hangingPunct="0"/>
            <a:r>
              <a:rPr lang="en-US" dirty="0"/>
              <a:t>The binary </a:t>
            </a:r>
            <a:r>
              <a:rPr lang="en-US" dirty="0" smtClean="0"/>
              <a:t>search: a </a:t>
            </a:r>
            <a:r>
              <a:rPr lang="en-US" dirty="0"/>
              <a:t>good way to search a large amount of data for a particular </a:t>
            </a:r>
            <a:r>
              <a:rPr lang="en-US" dirty="0" smtClean="0"/>
              <a:t>item</a:t>
            </a:r>
          </a:p>
          <a:p>
            <a:pPr lvl="1" hangingPunct="0"/>
            <a:r>
              <a:rPr lang="en-US" dirty="0" smtClean="0"/>
              <a:t>The item is </a:t>
            </a:r>
            <a:r>
              <a:rPr lang="en-US" dirty="0"/>
              <a:t>called the search </a:t>
            </a:r>
            <a:r>
              <a:rPr lang="en-US" dirty="0" smtClean="0"/>
              <a:t>key</a:t>
            </a:r>
            <a:endParaRPr lang="en-US" dirty="0" smtClean="0"/>
          </a:p>
          <a:p>
            <a:pPr lvl="1" hangingPunct="0"/>
            <a:r>
              <a:rPr lang="en-US" dirty="0" smtClean="0"/>
              <a:t>more </a:t>
            </a:r>
            <a:r>
              <a:rPr lang="en-US" dirty="0"/>
              <a:t>efficient than the serial search technique </a:t>
            </a:r>
            <a:endParaRPr lang="en-US" dirty="0" smtClean="0"/>
          </a:p>
          <a:p>
            <a:pPr lvl="1" hangingPunct="0"/>
            <a:r>
              <a:rPr lang="en-US" dirty="0" smtClean="0"/>
              <a:t>requires </a:t>
            </a:r>
            <a:r>
              <a:rPr lang="en-US" dirty="0"/>
              <a:t>that the array of data to be searched is in numerical or alphabetical </a:t>
            </a:r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Imagine you </a:t>
            </a:r>
            <a:r>
              <a:rPr lang="en-US" dirty="0"/>
              <a:t>want to look up a certain word (the target word) in a </a:t>
            </a:r>
            <a:r>
              <a:rPr lang="en-US" dirty="0" smtClean="0"/>
              <a:t>dictionary: </a:t>
            </a:r>
            <a:endParaRPr lang="en-US" dirty="0" smtClean="0"/>
          </a:p>
          <a:p>
            <a:pPr lvl="1"/>
            <a:r>
              <a:rPr lang="en-US" dirty="0" smtClean="0"/>
              <a:t>Using a </a:t>
            </a:r>
            <a:r>
              <a:rPr lang="en-US" dirty="0"/>
              <a:t>serial search </a:t>
            </a:r>
            <a:r>
              <a:rPr lang="en-US" dirty="0" smtClean="0"/>
              <a:t>would require you to start on </a:t>
            </a:r>
            <a:r>
              <a:rPr lang="en-US" dirty="0"/>
              <a:t>the first page and </a:t>
            </a:r>
            <a:r>
              <a:rPr lang="en-US" dirty="0" smtClean="0"/>
              <a:t>go </a:t>
            </a:r>
            <a:r>
              <a:rPr lang="en-US" dirty="0"/>
              <a:t>through the dictionary word by </a:t>
            </a:r>
            <a:r>
              <a:rPr lang="en-US" dirty="0" smtClean="0"/>
              <a:t>word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to open the dictionary in the middle and check the target word against an entry on that </a:t>
            </a:r>
            <a:r>
              <a:rPr lang="en-US" dirty="0" smtClean="0"/>
              <a:t>page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you have gone too far </a:t>
            </a:r>
            <a:r>
              <a:rPr lang="en-US" dirty="0" smtClean="0"/>
              <a:t>you can ignore the second half of the dictionary</a:t>
            </a:r>
          </a:p>
          <a:p>
            <a:pPr lvl="2"/>
            <a:r>
              <a:rPr lang="en-US" dirty="0" smtClean="0"/>
              <a:t>If you have not gone far enough you can ignore the first half of the dictionary</a:t>
            </a:r>
          </a:p>
          <a:p>
            <a:pPr lvl="2"/>
            <a:r>
              <a:rPr lang="en-US" dirty="0" smtClean="0"/>
              <a:t>repeat </a:t>
            </a:r>
            <a:r>
              <a:rPr lang="en-US" dirty="0"/>
              <a:t>these steps </a:t>
            </a:r>
            <a:r>
              <a:rPr lang="en-US" dirty="0" smtClean="0"/>
              <a:t>using the middle of the half you are interested in until </a:t>
            </a:r>
            <a:r>
              <a:rPr lang="en-US" dirty="0"/>
              <a:t>you have located the target </a:t>
            </a:r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234237" cy="61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Autofit/>
          </a:bodyPr>
          <a:lstStyle/>
          <a:p>
            <a:pPr hangingPunct="0"/>
            <a:r>
              <a:rPr lang="en-AU" sz="2000" dirty="0"/>
              <a:t>The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2000" dirty="0"/>
              <a:t> method </a:t>
            </a:r>
            <a:r>
              <a:rPr lang="en-AU" sz="2000" dirty="0" smtClean="0"/>
              <a:t>searches </a:t>
            </a:r>
            <a:r>
              <a:rPr lang="en-AU" sz="2000" dirty="0"/>
              <a:t>an array for a specified item and </a:t>
            </a:r>
            <a:r>
              <a:rPr lang="en-AU" sz="2000" dirty="0" smtClean="0"/>
              <a:t>returns </a:t>
            </a:r>
            <a:r>
              <a:rPr lang="en-AU" sz="2000" dirty="0"/>
              <a:t>the item's position in the array. </a:t>
            </a:r>
            <a:endParaRPr lang="en-AU" sz="2000" dirty="0" smtClean="0"/>
          </a:p>
          <a:p>
            <a:pPr marL="0" indent="0" hangingPunct="0">
              <a:buNone/>
            </a:pPr>
            <a:r>
              <a:rPr lang="en-AU" sz="2000" dirty="0" smtClean="0"/>
              <a:t>The </a:t>
            </a:r>
            <a:r>
              <a:rPr lang="en-AU" sz="2000" dirty="0"/>
              <a:t>syntax to use this method is as follows:</a:t>
            </a:r>
            <a:endParaRPr lang="en-US" sz="2000" dirty="0"/>
          </a:p>
          <a:p>
            <a:pPr marL="400050" lvl="1" indent="0" hangingPunc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veggies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= new Array("lettuce", "carrots", </a:t>
            </a: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	"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celery", "peppers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hangingPunct="0">
              <a:buNone/>
            </a:pP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bestVeggie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veggies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.indexOf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("celery");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AU" sz="2000" dirty="0" smtClean="0"/>
              <a:t>Result: </a:t>
            </a:r>
            <a:r>
              <a:rPr lang="en-A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bestVeggie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AU" sz="2000" dirty="0"/>
              <a:t>because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"celery"</a:t>
            </a:r>
            <a:r>
              <a:rPr lang="en-AU" sz="2000" dirty="0"/>
              <a:t> is </a:t>
            </a:r>
            <a:r>
              <a:rPr lang="en-AU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veggies[2]</a:t>
            </a:r>
            <a:r>
              <a:rPr lang="en-AU" sz="2000" dirty="0"/>
              <a:t>. </a:t>
            </a:r>
            <a:endParaRPr lang="en-US" sz="2000" dirty="0"/>
          </a:p>
          <a:p>
            <a:pPr hangingPunct="0"/>
            <a:r>
              <a:rPr lang="en-AU" sz="2000" dirty="0"/>
              <a:t>If </a:t>
            </a:r>
            <a:r>
              <a:rPr lang="en-AU" sz="2000" dirty="0" smtClean="0"/>
              <a:t>search </a:t>
            </a:r>
            <a:r>
              <a:rPr lang="en-AU" sz="2000" dirty="0"/>
              <a:t>item is not found, the return value </a:t>
            </a:r>
            <a:r>
              <a:rPr lang="en-AU" sz="2000" dirty="0" smtClean="0"/>
              <a:t>is 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AU" sz="2000" dirty="0"/>
              <a:t>. </a:t>
            </a:r>
            <a:endParaRPr lang="en-AU" sz="2000" dirty="0" smtClean="0"/>
          </a:p>
          <a:p>
            <a:pPr hangingPunct="0"/>
            <a:r>
              <a:rPr lang="en-AU" sz="2000" dirty="0" smtClean="0"/>
              <a:t>The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sz="2000" dirty="0"/>
              <a:t>method </a:t>
            </a:r>
            <a:r>
              <a:rPr lang="en-AU" sz="2000" dirty="0" smtClean="0"/>
              <a:t>also allows </a:t>
            </a:r>
            <a:r>
              <a:rPr lang="en-AU" sz="2000" dirty="0"/>
              <a:t>you to search an array from any place you want to start. </a:t>
            </a:r>
            <a:endParaRPr lang="en-AU" sz="2000" dirty="0" smtClean="0"/>
          </a:p>
          <a:p>
            <a:pPr lvl="1" hangingPunct="0"/>
            <a:r>
              <a:rPr lang="en-AU" sz="2000" dirty="0" smtClean="0"/>
              <a:t>The </a:t>
            </a:r>
            <a:r>
              <a:rPr lang="en-AU" sz="2000" dirty="0"/>
              <a:t>default starting position is 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 hangingPunct="0">
              <a:buNone/>
            </a:pPr>
            <a:r>
              <a:rPr lang="en-AU" sz="2000" dirty="0" smtClean="0"/>
              <a:t>The </a:t>
            </a:r>
            <a:r>
              <a:rPr lang="en-AU" sz="2000" dirty="0"/>
              <a:t>general </a:t>
            </a:r>
            <a:r>
              <a:rPr lang="en-AU" sz="2000" dirty="0" smtClean="0"/>
              <a:t>syntax:</a:t>
            </a:r>
            <a:endParaRPr lang="en-US" sz="2000" dirty="0"/>
          </a:p>
          <a:p>
            <a:pPr marL="0" indent="0" hangingPunct="0">
              <a:buNone/>
            </a:pPr>
            <a:r>
              <a:rPr lang="en-AU" sz="2000" dirty="0"/>
              <a:t>	</a:t>
            </a:r>
            <a:r>
              <a:rPr lang="en-AU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.indexOf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search_item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start_position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Autofit/>
          </a:bodyPr>
          <a:lstStyle/>
          <a:p>
            <a:pPr hangingPunct="0"/>
            <a:r>
              <a:rPr lang="en-AU" sz="2400" dirty="0"/>
              <a:t>The </a:t>
            </a:r>
            <a:r>
              <a:rPr lang="en-AU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AU" sz="2400" dirty="0"/>
              <a:t> method </a:t>
            </a:r>
            <a:r>
              <a:rPr lang="en-AU" sz="2400" dirty="0" smtClean="0"/>
              <a:t>searches </a:t>
            </a:r>
            <a:r>
              <a:rPr lang="en-AU" sz="2400" dirty="0"/>
              <a:t>an array for a specified item and </a:t>
            </a:r>
            <a:r>
              <a:rPr lang="en-AU" sz="2400" dirty="0" smtClean="0"/>
              <a:t>returns </a:t>
            </a:r>
            <a:r>
              <a:rPr lang="en-AU" sz="2400" dirty="0"/>
              <a:t>the item's position in the </a:t>
            </a:r>
            <a:r>
              <a:rPr lang="en-AU" sz="2400" dirty="0" smtClean="0"/>
              <a:t>array</a:t>
            </a:r>
            <a:endParaRPr lang="en-AU" sz="2400" dirty="0" smtClean="0"/>
          </a:p>
          <a:p>
            <a:pPr hangingPunct="0"/>
            <a:r>
              <a:rPr lang="en-AU" sz="2400" dirty="0" smtClean="0"/>
              <a:t>The 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AU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AU" sz="2400" dirty="0"/>
              <a:t>method </a:t>
            </a:r>
            <a:r>
              <a:rPr lang="en-AU" sz="2400" dirty="0" smtClean="0"/>
              <a:t>also allows </a:t>
            </a:r>
            <a:r>
              <a:rPr lang="en-AU" sz="2400" dirty="0"/>
              <a:t>you to search an array from any place you want to </a:t>
            </a:r>
            <a:r>
              <a:rPr lang="en-AU" sz="2400" dirty="0" smtClean="0"/>
              <a:t>start</a:t>
            </a:r>
            <a:endParaRPr lang="en-AU" sz="2400" dirty="0" smtClean="0"/>
          </a:p>
          <a:p>
            <a:pPr lvl="1" hangingPunct="0"/>
            <a:r>
              <a:rPr lang="en-AU" sz="2400" dirty="0" smtClean="0"/>
              <a:t>The </a:t>
            </a:r>
            <a:r>
              <a:rPr lang="en-AU" sz="2400" dirty="0"/>
              <a:t>default starting position </a:t>
            </a:r>
            <a:r>
              <a:rPr lang="en-AU" sz="2400" dirty="0" smtClean="0"/>
              <a:t>is the last element in the array</a:t>
            </a: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2400" dirty="0" smtClean="0"/>
              <a:t>The </a:t>
            </a:r>
            <a:r>
              <a:rPr lang="en-AU" sz="2400" dirty="0"/>
              <a:t>general </a:t>
            </a:r>
            <a:r>
              <a:rPr lang="en-AU" sz="2400" dirty="0" smtClean="0"/>
              <a:t>syntax:</a:t>
            </a:r>
            <a:endParaRPr lang="en-US" sz="2400" dirty="0"/>
          </a:p>
          <a:p>
            <a:pPr marL="0" indent="0" hangingPunct="0">
              <a:buNone/>
            </a:pPr>
            <a:r>
              <a:rPr lang="en-A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.lastIndexOf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search_item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AU" sz="2000" dirty="0" err="1">
                <a:latin typeface="Courier New" pitchFamily="49" charset="0"/>
                <a:cs typeface="Courier New" pitchFamily="49" charset="0"/>
              </a:rPr>
              <a:t>start_position</a:t>
            </a:r>
            <a:r>
              <a:rPr lang="en-AU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Timers: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and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 smtClean="0"/>
              <a:t>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95800"/>
          </a:xfrm>
        </p:spPr>
        <p:txBody>
          <a:bodyPr>
            <a:noAutofit/>
          </a:bodyPr>
          <a:lstStyle/>
          <a:p>
            <a:pPr hangingPunct="0"/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method </a:t>
            </a:r>
            <a:r>
              <a:rPr lang="en-US" sz="2000" dirty="0" smtClean="0"/>
              <a:t>executes </a:t>
            </a:r>
            <a:r>
              <a:rPr lang="en-US" sz="2000" dirty="0"/>
              <a:t>a function once for every given time interval. </a:t>
            </a:r>
            <a:endParaRPr lang="en-US" sz="2000" dirty="0" smtClean="0"/>
          </a:p>
          <a:p>
            <a:pPr marL="0" indent="0" hangingPunc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syntax of this function is as follows:</a:t>
            </a:r>
          </a:p>
          <a:p>
            <a:pPr marL="0" indent="0" hangingPunct="0">
              <a:buNone/>
            </a:pP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milliseconds);</a:t>
            </a:r>
          </a:p>
          <a:p>
            <a:r>
              <a:rPr lang="en-US" sz="2000" dirty="0"/>
              <a:t>You can stop executions of the function specified in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function by using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/>
              <a:t>method.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function takes one argument, a variable, which is returned from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.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7742237" cy="627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Sorting Arrays: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7924800" cy="4906963"/>
          </a:xfrm>
        </p:spPr>
        <p:txBody>
          <a:bodyPr>
            <a:noAutofit/>
          </a:bodyPr>
          <a:lstStyle/>
          <a:p>
            <a:pPr hangingPunct="0"/>
            <a:r>
              <a:rPr lang="en-US" sz="1800" dirty="0" smtClean="0"/>
              <a:t>Often </a:t>
            </a:r>
            <a:r>
              <a:rPr lang="en-US" sz="1800" dirty="0"/>
              <a:t>we </a:t>
            </a:r>
            <a:r>
              <a:rPr lang="en-US" sz="1800" dirty="0" smtClean="0"/>
              <a:t>must </a:t>
            </a:r>
            <a:r>
              <a:rPr lang="en-US" sz="1800" dirty="0"/>
              <a:t>search a one-dimensional array to locate a given item </a:t>
            </a:r>
            <a:endParaRPr lang="en-US" sz="1800" dirty="0" smtClean="0"/>
          </a:p>
          <a:p>
            <a:pPr hangingPunct="0"/>
            <a:r>
              <a:rPr lang="en-US" sz="1800" dirty="0" smtClean="0"/>
              <a:t>or we must sort </a:t>
            </a:r>
            <a:r>
              <a:rPr lang="en-US" sz="1800" dirty="0"/>
              <a:t>it in a specific </a:t>
            </a:r>
            <a:r>
              <a:rPr lang="en-US" sz="1800" dirty="0" smtClean="0"/>
              <a:t>order</a:t>
            </a:r>
            <a:endParaRPr lang="en-US" sz="1800" dirty="0" smtClean="0"/>
          </a:p>
          <a:p>
            <a:pPr hangingPunct="0"/>
            <a:r>
              <a:rPr lang="en-US" sz="1800" dirty="0" smtClean="0"/>
              <a:t>There </a:t>
            </a:r>
            <a:r>
              <a:rPr lang="en-US" sz="1800" dirty="0"/>
              <a:t>are many algorithms available to perform each of these </a:t>
            </a:r>
            <a:r>
              <a:rPr lang="en-US" sz="1800" dirty="0" smtClean="0"/>
              <a:t>tasks</a:t>
            </a:r>
            <a:endParaRPr lang="en-US" sz="1800" dirty="0" smtClean="0"/>
          </a:p>
          <a:p>
            <a:pPr lvl="1" hangingPunct="0"/>
            <a:r>
              <a:rPr lang="en-US" sz="1600" dirty="0" smtClean="0"/>
              <a:t> </a:t>
            </a:r>
            <a:r>
              <a:rPr lang="en-US" sz="1600" dirty="0"/>
              <a:t>Sometimes </a:t>
            </a:r>
            <a:r>
              <a:rPr lang="en-US" sz="1600" dirty="0" smtClean="0"/>
              <a:t>called </a:t>
            </a:r>
            <a:r>
              <a:rPr lang="en-US" sz="1600" dirty="0" smtClean="0"/>
              <a:t>routines</a:t>
            </a:r>
            <a:endParaRPr lang="en-US" sz="1600" dirty="0" smtClean="0"/>
          </a:p>
          <a:p>
            <a:pPr marL="0" indent="0" hangingPunc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400" dirty="0" smtClean="0"/>
              <a:t>method:</a:t>
            </a:r>
          </a:p>
          <a:p>
            <a:pPr hangingPunct="0"/>
            <a:r>
              <a:rPr lang="en-US" sz="1800" dirty="0"/>
              <a:t>The sort() method is called by using dot notation to append it to an array </a:t>
            </a:r>
            <a:r>
              <a:rPr lang="en-US" sz="1800" dirty="0" smtClean="0"/>
              <a:t>name</a:t>
            </a:r>
          </a:p>
          <a:p>
            <a:pPr hangingPunct="0"/>
            <a:r>
              <a:rPr lang="en-US" sz="1800" dirty="0" smtClean="0"/>
              <a:t>Syntax: 	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y_name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.sort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7010400" cy="231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Sorting Numbers with the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3200" dirty="0" smtClean="0"/>
              <a:t> Method</a:t>
            </a:r>
            <a:endParaRPr lang="en-US" sz="3200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Problem: </a:t>
            </a:r>
            <a:r>
              <a:rPr lang="en-US" sz="1800" dirty="0"/>
              <a:t>The method compares the ASCII values of the numbers rather than their numeric values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If 23</a:t>
            </a:r>
            <a:r>
              <a:rPr lang="en-US" sz="1800" dirty="0"/>
              <a:t>, 5, and </a:t>
            </a:r>
            <a:r>
              <a:rPr lang="en-US" sz="1800" dirty="0" smtClean="0"/>
              <a:t>17 were sorted using </a:t>
            </a:r>
            <a:r>
              <a:rPr lang="en-US" sz="1800" dirty="0"/>
              <a:t>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1800" dirty="0" smtClean="0"/>
              <a:t>method, the result would be </a:t>
            </a:r>
            <a:r>
              <a:rPr lang="en-US" sz="1800" dirty="0"/>
              <a:t>17, 23, 5. </a:t>
            </a:r>
            <a:endParaRPr lang="en-US" sz="1800" dirty="0" smtClean="0"/>
          </a:p>
          <a:p>
            <a:r>
              <a:rPr lang="en-US" sz="1800" dirty="0"/>
              <a:t>need to add a function that will compare numbers, not ASCII values. </a:t>
            </a:r>
            <a:endParaRPr lang="en-US" sz="1800" dirty="0" smtClean="0"/>
          </a:p>
          <a:p>
            <a:pPr marL="0" indent="0" hangingPunct="0">
              <a:buNone/>
            </a:pPr>
            <a:r>
              <a:rPr lang="en-AU" sz="1800" dirty="0" smtClean="0"/>
              <a:t>	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sortNumber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1800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AU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	{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buNone/>
            </a:pPr>
            <a:r>
              <a:rPr lang="en-A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A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AU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AU" sz="1800" dirty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hangingPunct="0"/>
            <a:r>
              <a:rPr lang="en-US" sz="1800" dirty="0"/>
              <a:t>use this function to sort an array of numbers by calling it when </a:t>
            </a:r>
            <a:r>
              <a:rPr lang="en-US" sz="1800" dirty="0" smtClean="0"/>
              <a:t>you call </a:t>
            </a:r>
            <a:r>
              <a:rPr lang="en-US" sz="1800" dirty="0"/>
              <a:t>the 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1800" dirty="0"/>
              <a:t> </a:t>
            </a:r>
            <a:r>
              <a:rPr lang="en-US" sz="1800" dirty="0" smtClean="0"/>
              <a:t>function:</a:t>
            </a:r>
            <a:endParaRPr lang="en-US" sz="1800" dirty="0"/>
          </a:p>
          <a:p>
            <a:pPr marL="0" indent="0" hangingPunct="0">
              <a:buNone/>
            </a:pPr>
            <a:r>
              <a:rPr lang="en-AU" sz="1800" b="1" dirty="0" smtClean="0"/>
              <a:t>		</a:t>
            </a:r>
            <a:r>
              <a:rPr lang="en-AU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.sort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sortNumber</a:t>
            </a:r>
            <a:r>
              <a:rPr lang="en-AU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12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19200" y="274638"/>
            <a:ext cx="70104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1802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22708"/>
            <a:ext cx="8318500" cy="568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Reverse()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reverse() </a:t>
            </a:r>
            <a:r>
              <a:rPr lang="en-US" dirty="0"/>
              <a:t>method reverses the order of elements in a given array. </a:t>
            </a:r>
            <a:endParaRPr lang="en-US" dirty="0" smtClean="0"/>
          </a:p>
          <a:p>
            <a:pPr hangingPunct="0"/>
            <a:r>
              <a:rPr lang="en-US" dirty="0" smtClean="0"/>
              <a:t>The </a:t>
            </a:r>
            <a:r>
              <a:rPr lang="en-US" dirty="0"/>
              <a:t>syntax is as follows: </a:t>
            </a:r>
          </a:p>
          <a:p>
            <a:pPr marL="0" indent="0" hangingPunct="0">
              <a:buNone/>
            </a:pPr>
            <a:r>
              <a:rPr lang="en-US" dirty="0"/>
              <a:t>		</a:t>
            </a:r>
            <a:r>
              <a:rPr lang="en-A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AU" dirty="0" err="1">
                <a:latin typeface="Courier New" pitchFamily="49" charset="0"/>
                <a:cs typeface="Courier New" pitchFamily="49" charset="0"/>
              </a:rPr>
              <a:t>.reverse</a:t>
            </a:r>
            <a:r>
              <a:rPr lang="en-AU" dirty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62400" cy="469106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pPr algn="ctr"/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9.2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Arial Rounded MT Bold" pitchFamily="34" charset="0"/>
              </a:rPr>
              <a:t>The Bubble Sort</a:t>
            </a:r>
            <a:endParaRPr lang="en-US" sz="40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124200"/>
            <a:ext cx="3429000" cy="2857500"/>
          </a:xfrm>
        </p:spPr>
      </p:pic>
    </p:spTree>
    <p:extLst>
      <p:ext uri="{BB962C8B-B14F-4D97-AF65-F5344CB8AC3E}">
        <p14:creationId xmlns:p14="http://schemas.microsoft.com/office/powerpoint/2010/main" val="3586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Swapping Values</a:t>
            </a:r>
            <a:br>
              <a:rPr lang="en-US" sz="3200" dirty="0" smtClean="0"/>
            </a:br>
            <a:r>
              <a:rPr lang="en-US" sz="3200" dirty="0" smtClean="0"/>
              <a:t>You must have a temporary holding place!</a:t>
            </a:r>
            <a:endParaRPr lang="en-US" sz="3200" dirty="0"/>
          </a:p>
        </p:txBody>
      </p:sp>
      <p:pic>
        <p:nvPicPr>
          <p:cNvPr id="7" name="Content Placeholder 6" descr="ch_06_fig_3_swap_routine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99" y="1600200"/>
            <a:ext cx="396720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3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the Swap Routine to Exchange Values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9" y="1295400"/>
            <a:ext cx="7090313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9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963</Words>
  <Application>Microsoft Office PowerPoint</Application>
  <PresentationFormat>On-screen Show (4:3)</PresentationFormat>
  <Paragraphs>144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Searching and Sorting</vt:lpstr>
      <vt:lpstr>PowerPoint Presentation</vt:lpstr>
      <vt:lpstr>Sorting Arrays: the sort() method</vt:lpstr>
      <vt:lpstr>Sorting Numbers with the sort() Method</vt:lpstr>
      <vt:lpstr>PowerPoint Presentation</vt:lpstr>
      <vt:lpstr>The Reverse()Method</vt:lpstr>
      <vt:lpstr>PowerPoint Presentation</vt:lpstr>
      <vt:lpstr>Swapping Values You must have a temporary holding place!</vt:lpstr>
      <vt:lpstr>Using the Swap Routine to Exchange Values</vt:lpstr>
      <vt:lpstr>The Bubble Sort Algorithm</vt:lpstr>
      <vt:lpstr>PowerPoint Presentation</vt:lpstr>
      <vt:lpstr>Passing Arrays</vt:lpstr>
      <vt:lpstr>PowerPoint Presentation</vt:lpstr>
      <vt:lpstr>Selection Sort</vt:lpstr>
      <vt:lpstr>PowerPoint Presentation</vt:lpstr>
      <vt:lpstr>PowerPoint Presentation</vt:lpstr>
      <vt:lpstr>PowerPoint Presentation</vt:lpstr>
      <vt:lpstr>The Serial Search</vt:lpstr>
      <vt:lpstr>PowerPoint Presentation</vt:lpstr>
      <vt:lpstr>PowerPoint Presentation</vt:lpstr>
      <vt:lpstr>The Binary Search</vt:lpstr>
      <vt:lpstr>PowerPoint Presentation</vt:lpstr>
      <vt:lpstr>The indexOf() Method</vt:lpstr>
      <vt:lpstr>The lastIndexOf() Method</vt:lpstr>
      <vt:lpstr>Timers: the setInterval() and clearInterval() functions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Programming With XML and PHP Creating Interactive Web Pages</dc:title>
  <dc:creator>Duck</dc:creator>
  <cp:lastModifiedBy>Duck</cp:lastModifiedBy>
  <cp:revision>176</cp:revision>
  <dcterms:created xsi:type="dcterms:W3CDTF">2012-09-01T17:35:17Z</dcterms:created>
  <dcterms:modified xsi:type="dcterms:W3CDTF">2013-01-26T16:55:05Z</dcterms:modified>
</cp:coreProperties>
</file>