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1" r:id="rId2"/>
    <p:sldId id="257" r:id="rId3"/>
    <p:sldId id="310" r:id="rId4"/>
    <p:sldId id="311" r:id="rId5"/>
    <p:sldId id="363" r:id="rId6"/>
    <p:sldId id="364" r:id="rId7"/>
    <p:sldId id="375" r:id="rId8"/>
    <p:sldId id="376" r:id="rId9"/>
    <p:sldId id="377" r:id="rId10"/>
    <p:sldId id="378" r:id="rId11"/>
    <p:sldId id="379" r:id="rId12"/>
    <p:sldId id="380" r:id="rId13"/>
    <p:sldId id="260" r:id="rId14"/>
    <p:sldId id="304" r:id="rId15"/>
    <p:sldId id="344" r:id="rId16"/>
    <p:sldId id="381" r:id="rId17"/>
    <p:sldId id="262" r:id="rId18"/>
    <p:sldId id="269" r:id="rId19"/>
    <p:sldId id="369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268" r:id="rId29"/>
    <p:sldId id="336" r:id="rId30"/>
    <p:sldId id="365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58" r:id="rId40"/>
    <p:sldId id="359" r:id="rId41"/>
    <p:sldId id="361" r:id="rId42"/>
    <p:sldId id="3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22F8-8AAC-4B6B-90DF-11F6E5C205A7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05D1-5258-4DB4-B7D5-880DB47C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8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0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31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9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37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37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571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213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4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The Document Object Model and XML</a:t>
            </a:r>
            <a:endParaRPr lang="en-US" sz="4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Chapter 10</a:t>
            </a:r>
          </a:p>
        </p:txBody>
      </p:sp>
    </p:spTree>
    <p:extLst>
      <p:ext uri="{BB962C8B-B14F-4D97-AF65-F5344CB8AC3E}">
        <p14:creationId xmlns:p14="http://schemas.microsoft.com/office/powerpoint/2010/main" val="236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Property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hangingPunct="0"/>
            <a:r>
              <a:rPr lang="en-US" sz="1800" dirty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sz="1800" dirty="0"/>
              <a:t> property returns 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sz="1800" dirty="0"/>
              <a:t> </a:t>
            </a:r>
            <a:endParaRPr lang="en-US" sz="1800" dirty="0" smtClean="0"/>
          </a:p>
          <a:p>
            <a:pPr hangingPunct="0"/>
            <a:r>
              <a:rPr lang="en-US" sz="1800" dirty="0" smtClean="0"/>
              <a:t>The list </a:t>
            </a:r>
            <a:r>
              <a:rPr lang="en-US" sz="1800" dirty="0"/>
              <a:t>contains the child nodes of a selected </a:t>
            </a:r>
            <a:r>
              <a:rPr lang="en-US" sz="1800" dirty="0" smtClean="0"/>
              <a:t>node </a:t>
            </a:r>
            <a:endParaRPr lang="en-US" sz="1800" dirty="0" smtClean="0"/>
          </a:p>
          <a:p>
            <a:pPr hangingPunct="0"/>
            <a:r>
              <a:rPr lang="en-US" sz="1800" dirty="0" smtClean="0"/>
              <a:t>If </a:t>
            </a:r>
            <a:r>
              <a:rPr lang="en-US" sz="1800" dirty="0"/>
              <a:t>the node selected does not have any child nodes, 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contains no </a:t>
            </a:r>
            <a:r>
              <a:rPr lang="en-US" sz="1800" dirty="0" smtClean="0"/>
              <a:t>values</a:t>
            </a:r>
            <a:endParaRPr lang="en-US" sz="1800" dirty="0" smtClean="0"/>
          </a:p>
          <a:p>
            <a:pPr marL="0" indent="0" hangingPunc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syntax to use this property is as follows: </a:t>
            </a:r>
          </a:p>
          <a:p>
            <a:pPr marL="0" indent="0" hangingPunc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elementNode.childNodes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</a:t>
            </a:r>
          </a:p>
          <a:p>
            <a:r>
              <a:rPr lang="en-US" sz="1800" dirty="0"/>
              <a:t>The brackets contain the index value of the node you wish to </a:t>
            </a:r>
            <a:r>
              <a:rPr lang="en-US" sz="1800" dirty="0" smtClean="0"/>
              <a:t>identify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951787" cy="619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9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Results of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040188" cy="381000"/>
          </a:xfrm>
        </p:spPr>
        <p:txBody>
          <a:bodyPr>
            <a:normAutofit/>
          </a:bodyPr>
          <a:lstStyle/>
          <a:p>
            <a:r>
              <a:rPr lang="en-US" sz="1400" b="0" dirty="0"/>
              <a:t>The page initially looks like this</a:t>
            </a:r>
            <a:r>
              <a:rPr lang="en-US" sz="1400" b="0" dirty="0" smtClean="0"/>
              <a:t>:</a:t>
            </a:r>
            <a:endParaRPr lang="en-US" sz="14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95400"/>
            <a:ext cx="4041775" cy="639762"/>
          </a:xfrm>
        </p:spPr>
        <p:txBody>
          <a:bodyPr>
            <a:normAutofit fontScale="55000" lnSpcReduction="20000"/>
          </a:bodyPr>
          <a:lstStyle/>
          <a:p>
            <a:r>
              <a:rPr lang="en-US" sz="2500" b="0" dirty="0"/>
              <a:t>After clicking both buttons, the 4-door sedan is replaced by a red sports car and the color purple has been removed from the list of colors</a:t>
            </a:r>
            <a:r>
              <a:rPr lang="en-US" sz="2500" b="0" dirty="0" smtClean="0"/>
              <a:t>:</a:t>
            </a:r>
            <a:endParaRPr lang="en-US" sz="2500" b="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7" y="2174875"/>
            <a:ext cx="3774033" cy="395128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190182"/>
            <a:ext cx="4041775" cy="39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10.2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Using DOM Methods with Timers and Styles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14400"/>
            <a:ext cx="4549397" cy="3272631"/>
          </a:xfrm>
        </p:spPr>
      </p:pic>
    </p:spTree>
    <p:extLst>
      <p:ext uri="{BB962C8B-B14F-4D97-AF65-F5344CB8AC3E}">
        <p14:creationId xmlns:p14="http://schemas.microsoft.com/office/powerpoint/2010/main" val="3586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setAttribute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and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 Methods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method </a:t>
            </a:r>
            <a:r>
              <a:rPr lang="en-US" dirty="0" smtClean="0"/>
              <a:t>sets </a:t>
            </a:r>
            <a:r>
              <a:rPr lang="en-US" dirty="0"/>
              <a:t>the type attribute of an input </a:t>
            </a:r>
            <a:r>
              <a:rPr lang="en-US" dirty="0" smtClean="0"/>
              <a:t>element</a:t>
            </a:r>
            <a:endParaRPr lang="en-US" dirty="0" smtClean="0"/>
          </a:p>
          <a:p>
            <a:r>
              <a:rPr lang="en-US" dirty="0" smtClean="0"/>
              <a:t>adds </a:t>
            </a:r>
            <a:r>
              <a:rPr lang="en-US" dirty="0"/>
              <a:t>a specific attribute to a value input by a user and gives it the specified </a:t>
            </a:r>
            <a:r>
              <a:rPr lang="en-US" dirty="0" smtClean="0"/>
              <a:t>value</a:t>
            </a:r>
          </a:p>
          <a:p>
            <a:pPr marL="0" indent="0">
              <a:buNone/>
            </a:pPr>
            <a:r>
              <a:rPr lang="en-US" dirty="0" smtClean="0"/>
              <a:t>syntax is:</a:t>
            </a:r>
            <a:endParaRPr lang="en-US" dirty="0"/>
          </a:p>
          <a:p>
            <a:pPr marL="0" indent="0">
              <a:buNone/>
            </a:pP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element.setAttribute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name_of_attribute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value_for_attribute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method </a:t>
            </a:r>
            <a:r>
              <a:rPr lang="en-US" dirty="0" smtClean="0"/>
              <a:t>returns </a:t>
            </a:r>
            <a:r>
              <a:rPr lang="en-US" dirty="0"/>
              <a:t>the value of the attribute you </a:t>
            </a:r>
            <a:r>
              <a:rPr lang="en-US" dirty="0" smtClean="0"/>
              <a:t>specify</a:t>
            </a:r>
            <a:endParaRPr lang="en-US" dirty="0" smtClean="0"/>
          </a:p>
          <a:p>
            <a:r>
              <a:rPr lang="en-US" dirty="0" smtClean="0"/>
              <a:t>takes one </a:t>
            </a:r>
            <a:r>
              <a:rPr lang="en-US" dirty="0"/>
              <a:t>argument, the specified </a:t>
            </a:r>
            <a:r>
              <a:rPr lang="en-US" dirty="0" smtClean="0"/>
              <a:t>attribute </a:t>
            </a:r>
          </a:p>
          <a:p>
            <a:pPr marL="0" indent="0">
              <a:buNone/>
            </a:pPr>
            <a:r>
              <a:rPr lang="en-US" dirty="0" smtClean="0"/>
              <a:t>syntax is:</a:t>
            </a:r>
            <a:endParaRPr lang="en-US" dirty="0"/>
          </a:p>
          <a:p>
            <a:pPr marL="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element.getAttribute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name_of_attribute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44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and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clearInterval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 Methods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001000" cy="5257799"/>
          </a:xfrm>
        </p:spPr>
        <p:txBody>
          <a:bodyPr>
            <a:noAutofit/>
          </a:bodyPr>
          <a:lstStyle/>
          <a:p>
            <a:pPr hangingPunct="0"/>
            <a:r>
              <a:rPr lang="en-US" sz="1600" dirty="0"/>
              <a:t>The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/>
              <a:t>method </a:t>
            </a:r>
            <a:r>
              <a:rPr lang="en-US" sz="1600" dirty="0" smtClean="0"/>
              <a:t>begins </a:t>
            </a:r>
            <a:r>
              <a:rPr lang="en-US" sz="1600" dirty="0"/>
              <a:t>a timer which will execute until 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clearInterval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/>
              <a:t>method is </a:t>
            </a:r>
            <a:r>
              <a:rPr lang="en-US" sz="1600" dirty="0" smtClean="0"/>
              <a:t>evoked</a:t>
            </a:r>
            <a:endParaRPr lang="en-US" sz="1600" dirty="0" smtClean="0"/>
          </a:p>
          <a:p>
            <a:pPr hangingPunct="0"/>
            <a:r>
              <a:rPr lang="en-US" sz="1600" dirty="0" smtClean="0"/>
              <a:t>These </a:t>
            </a:r>
            <a:r>
              <a:rPr lang="en-US" sz="1600" dirty="0"/>
              <a:t>methods are of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sz="1600" dirty="0"/>
              <a:t> </a:t>
            </a:r>
            <a:r>
              <a:rPr lang="en-US" sz="1600" dirty="0" smtClean="0"/>
              <a:t>object </a:t>
            </a:r>
            <a:endParaRPr lang="en-US" sz="1600" dirty="0"/>
          </a:p>
          <a:p>
            <a:pPr hangingPunct="0"/>
            <a:r>
              <a:rPr lang="en-US" sz="1600" dirty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/>
              <a:t>method calls a function or an expression which will </a:t>
            </a:r>
            <a:r>
              <a:rPr lang="en-US" sz="1600" dirty="0" smtClean="0"/>
              <a:t>execute </a:t>
            </a:r>
            <a:r>
              <a:rPr lang="en-US" sz="1600" dirty="0"/>
              <a:t>at intervals specified by the </a:t>
            </a:r>
            <a:r>
              <a:rPr lang="en-US" sz="1600" dirty="0" smtClean="0"/>
              <a:t>programmer</a:t>
            </a:r>
            <a:endParaRPr lang="en-US" sz="1600" dirty="0" smtClean="0"/>
          </a:p>
          <a:p>
            <a:pPr hangingPunct="0"/>
            <a:r>
              <a:rPr lang="en-US" sz="1600" dirty="0" smtClean="0"/>
              <a:t>It </a:t>
            </a:r>
            <a:r>
              <a:rPr lang="en-US" sz="1600" dirty="0"/>
              <a:t>will continue to do this until either 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clearInterval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/>
              <a:t>method is called or </a:t>
            </a:r>
            <a:r>
              <a:rPr lang="en-US" sz="1600" dirty="0" smtClean="0"/>
              <a:t> </a:t>
            </a:r>
            <a:r>
              <a:rPr lang="en-US" sz="1600" dirty="0"/>
              <a:t>the window is </a:t>
            </a:r>
            <a:r>
              <a:rPr lang="en-US" sz="1600" dirty="0" smtClean="0"/>
              <a:t>closed</a:t>
            </a:r>
            <a:endParaRPr lang="en-US" sz="1600" dirty="0" smtClean="0"/>
          </a:p>
          <a:p>
            <a:pPr hangingPunct="0"/>
            <a:r>
              <a:rPr lang="en-US" sz="1600" dirty="0" smtClean="0"/>
              <a:t>The </a:t>
            </a:r>
            <a:r>
              <a:rPr lang="en-US" sz="1600" dirty="0"/>
              <a:t>intervals </a:t>
            </a:r>
            <a:r>
              <a:rPr lang="en-US" sz="1600" dirty="0" smtClean="0"/>
              <a:t>must </a:t>
            </a:r>
            <a:r>
              <a:rPr lang="en-US" sz="1600" dirty="0"/>
              <a:t>be </a:t>
            </a:r>
            <a:r>
              <a:rPr lang="en-US" sz="1600" dirty="0" smtClean="0"/>
              <a:t>in </a:t>
            </a:r>
            <a:r>
              <a:rPr lang="en-US" sz="1600" dirty="0"/>
              <a:t>milliseconds </a:t>
            </a:r>
            <a:endParaRPr lang="en-US" sz="1600" dirty="0" smtClean="0"/>
          </a:p>
          <a:p>
            <a:pPr lvl="1" hangingPunct="0"/>
            <a:r>
              <a:rPr lang="en-US" sz="1400" dirty="0" smtClean="0"/>
              <a:t>to </a:t>
            </a:r>
            <a:r>
              <a:rPr lang="en-US" sz="1400" dirty="0"/>
              <a:t>have a function called every two seconds, the time interval </a:t>
            </a:r>
            <a:r>
              <a:rPr lang="en-US" sz="1400" dirty="0" smtClean="0"/>
              <a:t>is </a:t>
            </a:r>
            <a:r>
              <a:rPr lang="en-US" sz="1400" dirty="0" smtClean="0"/>
              <a:t>2000</a:t>
            </a:r>
            <a:r>
              <a:rPr lang="en-US" sz="1400" dirty="0"/>
              <a:t>. </a:t>
            </a:r>
            <a:endParaRPr lang="en-US" sz="1400" dirty="0" smtClean="0"/>
          </a:p>
          <a:p>
            <a:pPr marL="57150" indent="0" hangingPunct="0">
              <a:buNone/>
            </a:pPr>
            <a:r>
              <a:rPr lang="en-US" sz="1600" dirty="0" smtClean="0"/>
              <a:t>The syntax is: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function_called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milliseconds)</a:t>
            </a:r>
          </a:p>
          <a:p>
            <a:pPr hangingPunct="0"/>
            <a:r>
              <a:rPr lang="en-US" sz="1600" dirty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clearInterval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/>
              <a:t>method clears a timer that has been set with 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 smtClean="0"/>
              <a:t>method </a:t>
            </a:r>
            <a:endParaRPr lang="en-US" sz="1600" dirty="0" smtClean="0"/>
          </a:p>
          <a:p>
            <a:pPr hangingPunct="0"/>
            <a:r>
              <a:rPr lang="en-US" sz="1600" dirty="0" smtClean="0"/>
              <a:t>has </a:t>
            </a:r>
            <a:r>
              <a:rPr lang="en-US" sz="1600" dirty="0"/>
              <a:t>one parameter—the identifier used to identify 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 smtClean="0"/>
              <a:t>method</a:t>
            </a:r>
            <a:endParaRPr lang="en-US" sz="1600" dirty="0" smtClean="0"/>
          </a:p>
          <a:p>
            <a:pPr marL="0" indent="0" hangingPunct="0">
              <a:buNone/>
            </a:pPr>
            <a:r>
              <a:rPr lang="en-US" sz="1600" dirty="0" smtClean="0"/>
              <a:t>The syntax is: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clearInterval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id_of_setInterval_method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hangingPunct="0"/>
            <a:r>
              <a:rPr lang="en-US" sz="1600" dirty="0" smtClean="0"/>
              <a:t>To </a:t>
            </a:r>
            <a:r>
              <a:rPr lang="en-US" sz="1600" dirty="0"/>
              <a:t>use a timer, </a:t>
            </a:r>
            <a:r>
              <a:rPr lang="en-US" sz="1600" dirty="0" smtClean="0"/>
              <a:t>must </a:t>
            </a:r>
            <a:r>
              <a:rPr lang="en-US" sz="1600" dirty="0"/>
              <a:t>create a variable </a:t>
            </a:r>
            <a:r>
              <a:rPr lang="en-US" sz="1600" dirty="0" smtClean="0"/>
              <a:t>(the </a:t>
            </a:r>
            <a:r>
              <a:rPr lang="en-US" sz="1600" dirty="0"/>
              <a:t>identifier for 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 smtClean="0"/>
              <a:t>method)</a:t>
            </a:r>
          </a:p>
          <a:p>
            <a:pPr lvl="1" hangingPunct="0"/>
            <a:r>
              <a:rPr lang="en-US" sz="1400" dirty="0" smtClean="0"/>
              <a:t> </a:t>
            </a:r>
            <a:r>
              <a:rPr lang="en-US" sz="1400" dirty="0"/>
              <a:t>If this identifier does not have a value—i.e., has a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400" dirty="0"/>
              <a:t> value--the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/>
              <a:t>method will not continue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55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59787" cy="641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6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10.3</a:t>
            </a:r>
            <a:endParaRPr lang="en-US" sz="40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XML Basics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00400"/>
            <a:ext cx="5257800" cy="22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XML and 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hangingPunct="0"/>
            <a:r>
              <a:rPr lang="en-US" sz="2000" dirty="0" err="1" smtClean="0"/>
              <a:t>eXtensible</a:t>
            </a:r>
            <a:r>
              <a:rPr lang="en-US" sz="2000" dirty="0" smtClean="0"/>
              <a:t> </a:t>
            </a:r>
            <a:r>
              <a:rPr lang="en-US" sz="2000" dirty="0"/>
              <a:t>Markup </a:t>
            </a:r>
            <a:r>
              <a:rPr lang="en-US" sz="2000" dirty="0" smtClean="0"/>
              <a:t>Language</a:t>
            </a:r>
          </a:p>
          <a:p>
            <a:pPr hangingPunct="0"/>
            <a:r>
              <a:rPr lang="en-US" sz="2000" dirty="0" smtClean="0"/>
              <a:t>You </a:t>
            </a:r>
            <a:r>
              <a:rPr lang="en-US" sz="2000" dirty="0"/>
              <a:t>create your own tags </a:t>
            </a:r>
            <a:r>
              <a:rPr lang="en-US" sz="2000" dirty="0" smtClean="0"/>
              <a:t>and </a:t>
            </a:r>
            <a:r>
              <a:rPr lang="en-US" sz="2000" dirty="0"/>
              <a:t>can manipulate elements in many </a:t>
            </a:r>
            <a:r>
              <a:rPr lang="en-US" sz="2000" dirty="0" smtClean="0"/>
              <a:t>ways </a:t>
            </a:r>
            <a:endParaRPr lang="en-US" sz="2000" dirty="0" smtClean="0"/>
          </a:p>
          <a:p>
            <a:pPr hangingPunct="0"/>
            <a:r>
              <a:rPr lang="en-US" sz="2000" dirty="0" smtClean="0"/>
              <a:t>XML </a:t>
            </a:r>
            <a:r>
              <a:rPr lang="en-US" sz="2000" dirty="0"/>
              <a:t>is </a:t>
            </a:r>
            <a:r>
              <a:rPr lang="en-US" sz="2000" dirty="0" smtClean="0"/>
              <a:t>readable </a:t>
            </a:r>
            <a:r>
              <a:rPr lang="en-US" sz="2000" dirty="0"/>
              <a:t>by humans </a:t>
            </a:r>
            <a:r>
              <a:rPr lang="en-US" sz="2000" dirty="0" smtClean="0"/>
              <a:t>and </a:t>
            </a:r>
            <a:r>
              <a:rPr lang="en-US" sz="2000" dirty="0" smtClean="0"/>
              <a:t>machines</a:t>
            </a:r>
            <a:endParaRPr lang="en-US" sz="2000" dirty="0" smtClean="0"/>
          </a:p>
          <a:p>
            <a:pPr lvl="1" hangingPunct="0"/>
            <a:r>
              <a:rPr lang="en-US" sz="1600" dirty="0" smtClean="0"/>
              <a:t>Can be </a:t>
            </a:r>
            <a:r>
              <a:rPr lang="en-US" sz="1600" dirty="0"/>
              <a:t>used </a:t>
            </a:r>
            <a:r>
              <a:rPr lang="en-US" sz="1600" dirty="0" smtClean="0"/>
              <a:t>with </a:t>
            </a:r>
            <a:r>
              <a:rPr lang="en-US" sz="1600" dirty="0"/>
              <a:t>databases and </a:t>
            </a:r>
            <a:r>
              <a:rPr lang="en-US" sz="1600" dirty="0" smtClean="0"/>
              <a:t>other </a:t>
            </a:r>
            <a:r>
              <a:rPr lang="en-US" sz="1600" dirty="0"/>
              <a:t>application programming </a:t>
            </a:r>
            <a:r>
              <a:rPr lang="en-US" sz="1600" dirty="0" smtClean="0"/>
              <a:t>interfaces </a:t>
            </a:r>
            <a:endParaRPr lang="en-US" sz="1600" dirty="0" smtClean="0"/>
          </a:p>
          <a:p>
            <a:pPr hangingPunct="0"/>
            <a:r>
              <a:rPr lang="en-US" sz="2000" dirty="0" smtClean="0"/>
              <a:t>XML </a:t>
            </a:r>
            <a:r>
              <a:rPr lang="en-US" sz="2000" dirty="0"/>
              <a:t>was designed </a:t>
            </a:r>
            <a:r>
              <a:rPr lang="en-US" sz="2000" dirty="0" smtClean="0"/>
              <a:t>to </a:t>
            </a:r>
            <a:r>
              <a:rPr lang="en-US" sz="2000" dirty="0"/>
              <a:t>transport and store </a:t>
            </a:r>
            <a:r>
              <a:rPr lang="en-US" sz="2000" dirty="0" smtClean="0"/>
              <a:t>data</a:t>
            </a:r>
            <a:endParaRPr lang="en-US" sz="2000" dirty="0"/>
          </a:p>
          <a:p>
            <a:pPr hangingPunct="0"/>
            <a:r>
              <a:rPr lang="en-US" sz="2000" dirty="0" smtClean="0"/>
              <a:t>suited </a:t>
            </a:r>
            <a:r>
              <a:rPr lang="en-US" sz="2000" dirty="0"/>
              <a:t>to developing programs to run on the Internet </a:t>
            </a:r>
            <a:endParaRPr lang="en-US" sz="2000" dirty="0" smtClean="0"/>
          </a:p>
          <a:p>
            <a:pPr hangingPunct="0"/>
            <a:r>
              <a:rPr lang="en-US" sz="2000" dirty="0" smtClean="0"/>
              <a:t>allows </a:t>
            </a:r>
            <a:r>
              <a:rPr lang="en-US" sz="2000" dirty="0"/>
              <a:t>data to be </a:t>
            </a:r>
            <a:r>
              <a:rPr lang="en-US" sz="2000" dirty="0" smtClean="0"/>
              <a:t>self-describing: we </a:t>
            </a:r>
            <a:r>
              <a:rPr lang="en-US" sz="2000" dirty="0"/>
              <a:t>define our own nodes and tags for </a:t>
            </a:r>
            <a:r>
              <a:rPr lang="en-US" sz="2000" dirty="0" smtClean="0"/>
              <a:t>elements</a:t>
            </a:r>
            <a:endParaRPr lang="en-US" sz="2000" dirty="0"/>
          </a:p>
          <a:p>
            <a:pPr lvl="1" hangingPunct="0"/>
            <a:r>
              <a:rPr lang="en-US" sz="1600" dirty="0" smtClean="0"/>
              <a:t>You </a:t>
            </a:r>
            <a:r>
              <a:rPr lang="en-US" sz="1600" dirty="0"/>
              <a:t>can create XML elements that limit the type of data an element can </a:t>
            </a:r>
            <a:r>
              <a:rPr lang="en-US" sz="1600" dirty="0" smtClean="0"/>
              <a:t>contain</a:t>
            </a:r>
            <a:endParaRPr lang="en-US" sz="1600" dirty="0"/>
          </a:p>
          <a:p>
            <a:pPr lvl="1" hangingPunct="0"/>
            <a:r>
              <a:rPr lang="en-US" sz="1600" dirty="0"/>
              <a:t>You can create custom data structures, based on your </a:t>
            </a:r>
            <a:r>
              <a:rPr lang="en-US" sz="1600" dirty="0" smtClean="0"/>
              <a:t>needs</a:t>
            </a:r>
          </a:p>
          <a:p>
            <a:pPr lvl="1" hangingPunct="0"/>
            <a:r>
              <a:rPr lang="en-US" sz="1600" dirty="0" smtClean="0"/>
              <a:t>XML </a:t>
            </a:r>
            <a:r>
              <a:rPr lang="en-US" sz="1600" dirty="0"/>
              <a:t>has a rich set of tools </a:t>
            </a:r>
            <a:r>
              <a:rPr lang="en-US" sz="1600" dirty="0" smtClean="0"/>
              <a:t>used to link and interchange </a:t>
            </a:r>
            <a:r>
              <a:rPr lang="en-US" sz="1600" dirty="0"/>
              <a:t>data between databases and other data </a:t>
            </a:r>
            <a:r>
              <a:rPr lang="en-US" sz="1600" dirty="0" smtClean="0"/>
              <a:t>structures</a:t>
            </a:r>
            <a:endParaRPr lang="en-US" sz="1600" dirty="0" smtClean="0"/>
          </a:p>
          <a:p>
            <a:pPr lvl="1" hangingPunct="0"/>
            <a:r>
              <a:rPr lang="en-US" sz="1600" dirty="0" smtClean="0"/>
              <a:t>includes data-searching capabilities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1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Declaration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pPr hangingPunct="0"/>
            <a:r>
              <a:rPr lang="en-US" dirty="0" smtClean="0"/>
              <a:t>XML </a:t>
            </a:r>
            <a:r>
              <a:rPr lang="en-US" dirty="0"/>
              <a:t>documents form a tree structure that starts, as an HTML document, at the root. </a:t>
            </a:r>
          </a:p>
          <a:p>
            <a:pPr hangingPunct="0"/>
            <a:r>
              <a:rPr lang="en-US" dirty="0" smtClean="0"/>
              <a:t>The </a:t>
            </a:r>
            <a:r>
              <a:rPr lang="en-US" dirty="0"/>
              <a:t>root element of an HTML document is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&lt;html&gt; </a:t>
            </a:r>
            <a:r>
              <a:rPr lang="en-US" dirty="0"/>
              <a:t>tag. </a:t>
            </a:r>
            <a:endParaRPr lang="en-US" dirty="0" smtClean="0"/>
          </a:p>
          <a:p>
            <a:pPr hangingPunct="0"/>
            <a:r>
              <a:rPr lang="en-US" dirty="0" smtClean="0"/>
              <a:t>The </a:t>
            </a:r>
            <a:r>
              <a:rPr lang="en-US" dirty="0"/>
              <a:t>first line must always be the XML declaration. </a:t>
            </a:r>
            <a:endParaRPr lang="en-US" dirty="0" smtClean="0"/>
          </a:p>
          <a:p>
            <a:pPr hangingPunct="0"/>
            <a:r>
              <a:rPr lang="en-US" dirty="0" smtClean="0"/>
              <a:t>The </a:t>
            </a:r>
            <a:r>
              <a:rPr lang="en-US" dirty="0"/>
              <a:t>next line is the XML root element. </a:t>
            </a:r>
            <a:endParaRPr lang="en-US" dirty="0" smtClean="0"/>
          </a:p>
          <a:p>
            <a:pPr marL="0" indent="0" hangingPunct="0">
              <a:buNone/>
            </a:pPr>
            <a:r>
              <a:rPr lang="en-US" dirty="0" smtClean="0"/>
              <a:t>An </a:t>
            </a:r>
            <a:r>
              <a:rPr lang="en-US" dirty="0"/>
              <a:t>XML declaration looks like this:</a:t>
            </a:r>
          </a:p>
          <a:p>
            <a:pPr marL="0" indent="0" hangingPunc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&lt;?xml version = "1.0" encoding = "UTF-8"?&gt;</a:t>
            </a:r>
          </a:p>
          <a:p>
            <a:pPr hangingPunct="0"/>
            <a:r>
              <a:rPr lang="en-US" dirty="0"/>
              <a:t>The version is </a:t>
            </a:r>
            <a:r>
              <a:rPr lang="en-US" dirty="0" smtClean="0"/>
              <a:t>required.</a:t>
            </a:r>
          </a:p>
          <a:p>
            <a:pPr hangingPunct="0"/>
            <a:r>
              <a:rPr lang="en-US" dirty="0" smtClean="0"/>
              <a:t>The </a:t>
            </a:r>
            <a:r>
              <a:rPr lang="en-US" dirty="0"/>
              <a:t>encoding attribute is not required. </a:t>
            </a:r>
            <a:endParaRPr lang="en-US" dirty="0" smtClean="0"/>
          </a:p>
          <a:p>
            <a:pPr lvl="1" hangingPunct="0"/>
            <a:r>
              <a:rPr lang="en-US" dirty="0" smtClean="0"/>
              <a:t>describes </a:t>
            </a:r>
            <a:r>
              <a:rPr lang="en-US" dirty="0"/>
              <a:t>the character set that the document uses. If nothing is defined, the default character set is </a:t>
            </a:r>
            <a:r>
              <a:rPr lang="en-US" dirty="0" smtClean="0"/>
              <a:t>UTF-8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10.1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The Document Object Model: DOM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3701971" cy="2663031"/>
          </a:xfrm>
        </p:spPr>
      </p:pic>
    </p:spTree>
    <p:extLst>
      <p:ext uri="{BB962C8B-B14F-4D97-AF65-F5344CB8AC3E}">
        <p14:creationId xmlns:p14="http://schemas.microsoft.com/office/powerpoint/2010/main" val="3031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 hangingPunct="0"/>
            <a:r>
              <a:rPr lang="en-US" dirty="0" smtClean="0"/>
              <a:t>Each </a:t>
            </a:r>
            <a:r>
              <a:rPr lang="en-US" dirty="0"/>
              <a:t>XML element consists of three parts and may include a fourth:</a:t>
            </a:r>
          </a:p>
          <a:p>
            <a:pPr lvl="1" hangingPunct="0"/>
            <a:r>
              <a:rPr lang="en-US" dirty="0"/>
              <a:t>a start tag: the name of the element enclosed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/>
              <a:t> and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/>
              <a:t>symbols</a:t>
            </a:r>
            <a:endParaRPr lang="en-US" dirty="0"/>
          </a:p>
          <a:p>
            <a:pPr lvl="1" hangingPunct="0"/>
            <a:r>
              <a:rPr lang="en-US" dirty="0"/>
              <a:t>content: data or other elements, as with an HTML tag</a:t>
            </a:r>
          </a:p>
          <a:p>
            <a:pPr lvl="1" hangingPunct="0"/>
            <a:r>
              <a:rPr lang="en-US" dirty="0"/>
              <a:t>an end tag: created like the end tag of an HTML element with a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/>
              <a:t>character, a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/>
              <a:t> (slash), the element name, and a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character</a:t>
            </a:r>
          </a:p>
          <a:p>
            <a:pPr lvl="1" hangingPunct="0"/>
            <a:r>
              <a:rPr lang="en-US" dirty="0"/>
              <a:t>attributes: optional—contains additional information about the element, just as HTML elements can have attributes</a:t>
            </a:r>
            <a:r>
              <a:rPr lang="en-US" b="1" dirty="0"/>
              <a:t> </a:t>
            </a:r>
            <a:endParaRPr lang="en-US" b="1" dirty="0" smtClean="0"/>
          </a:p>
          <a:p>
            <a:pPr marL="457200" lvl="1" indent="0" hangingPunct="0">
              <a:buNone/>
            </a:pPr>
            <a:endParaRPr lang="en-US" dirty="0"/>
          </a:p>
          <a:p>
            <a:pPr hangingPunct="0"/>
            <a:r>
              <a:rPr lang="en-US" dirty="0" smtClean="0"/>
              <a:t>XML </a:t>
            </a:r>
            <a:r>
              <a:rPr lang="en-US" dirty="0"/>
              <a:t>element names must follow certain rules, as follows:</a:t>
            </a:r>
          </a:p>
          <a:p>
            <a:pPr lvl="1" hangingPunct="0"/>
            <a:r>
              <a:rPr lang="en-US" dirty="0" smtClean="0"/>
              <a:t>names </a:t>
            </a:r>
            <a:r>
              <a:rPr lang="en-US" dirty="0"/>
              <a:t>can contain letters, numbers, and other </a:t>
            </a:r>
            <a:r>
              <a:rPr lang="en-US" dirty="0" smtClean="0"/>
              <a:t>characters</a:t>
            </a:r>
            <a:endParaRPr lang="en-US" dirty="0"/>
          </a:p>
          <a:p>
            <a:pPr lvl="1" hangingPunct="0"/>
            <a:r>
              <a:rPr lang="en-US" dirty="0" smtClean="0"/>
              <a:t>names </a:t>
            </a:r>
            <a:r>
              <a:rPr lang="en-US" dirty="0"/>
              <a:t>cannot start with a number or a punctuation </a:t>
            </a:r>
            <a:r>
              <a:rPr lang="en-US" dirty="0" smtClean="0"/>
              <a:t>character</a:t>
            </a:r>
            <a:endParaRPr lang="en-US" dirty="0"/>
          </a:p>
          <a:p>
            <a:pPr lvl="1" hangingPunct="0"/>
            <a:r>
              <a:rPr lang="en-US" dirty="0"/>
              <a:t>n</a:t>
            </a:r>
            <a:r>
              <a:rPr lang="en-US" dirty="0" smtClean="0"/>
              <a:t>ames </a:t>
            </a:r>
            <a:r>
              <a:rPr lang="en-US" dirty="0"/>
              <a:t>cannot start with the letters x, m, l in any form (uppercase, lowercase, or any combination</a:t>
            </a:r>
            <a:r>
              <a:rPr lang="en-US" dirty="0" smtClean="0"/>
              <a:t>)</a:t>
            </a:r>
            <a:endParaRPr lang="en-US" dirty="0"/>
          </a:p>
          <a:p>
            <a:pPr lvl="1" hangingPunct="0"/>
            <a:r>
              <a:rPr lang="en-US" dirty="0"/>
              <a:t>n</a:t>
            </a:r>
            <a:r>
              <a:rPr lang="en-US" dirty="0" smtClean="0"/>
              <a:t>ames </a:t>
            </a:r>
            <a:r>
              <a:rPr lang="en-US" dirty="0"/>
              <a:t>cannot contain </a:t>
            </a:r>
            <a:r>
              <a:rPr lang="en-US" dirty="0" smtClean="0"/>
              <a:t>spaces</a:t>
            </a:r>
            <a:endParaRPr lang="en-US" dirty="0"/>
          </a:p>
          <a:p>
            <a:pPr lvl="1" hangingPunct="0"/>
            <a:r>
              <a:rPr lang="en-US" dirty="0" smtClean="0"/>
              <a:t>tag </a:t>
            </a:r>
            <a:r>
              <a:rPr lang="en-US" dirty="0"/>
              <a:t>names are </a:t>
            </a:r>
            <a:r>
              <a:rPr lang="en-US" dirty="0" smtClean="0"/>
              <a:t>case-sensitive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XML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 is no information </a:t>
            </a:r>
            <a:r>
              <a:rPr lang="en-US" sz="2000" dirty="0"/>
              <a:t>about how to render these </a:t>
            </a:r>
            <a:r>
              <a:rPr lang="en-US" sz="2000" dirty="0" smtClean="0"/>
              <a:t>tags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browser displays the </a:t>
            </a:r>
            <a:r>
              <a:rPr lang="en-US" sz="2000" b="1" dirty="0"/>
              <a:t>document tree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The browser shows this </a:t>
            </a:r>
            <a:r>
              <a:rPr lang="en-US" sz="2000" dirty="0"/>
              <a:t>at the top of the </a:t>
            </a:r>
            <a:r>
              <a:rPr lang="en-US" sz="2000" dirty="0" smtClean="0"/>
              <a:t>display</a:t>
            </a:r>
            <a:endParaRPr lang="en-US" sz="2000" dirty="0" smtClean="0"/>
          </a:p>
          <a:p>
            <a:r>
              <a:rPr lang="en-US" sz="2000" dirty="0" smtClean="0"/>
              <a:t>Aside </a:t>
            </a:r>
            <a:r>
              <a:rPr lang="en-US" sz="2000" dirty="0"/>
              <a:t>from not displaying the </a:t>
            </a:r>
            <a:r>
              <a:rPr lang="en-US" sz="2000" dirty="0" smtClean="0"/>
              <a:t>XML declaration, </a:t>
            </a:r>
            <a:r>
              <a:rPr lang="en-US" sz="2000" dirty="0"/>
              <a:t>the display is virtually identical to the </a:t>
            </a:r>
            <a:r>
              <a:rPr lang="en-US" sz="2000" dirty="0" smtClean="0"/>
              <a:t>code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05200"/>
            <a:ext cx="6324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hangingPunct="0"/>
            <a:r>
              <a:rPr lang="en-US" sz="2000" dirty="0"/>
              <a:t>XML element attributes are used </a:t>
            </a:r>
            <a:r>
              <a:rPr lang="en-US" sz="2000" dirty="0" smtClean="0"/>
              <a:t>like they are used in HTML tags </a:t>
            </a:r>
          </a:p>
          <a:p>
            <a:pPr hangingPunct="0"/>
            <a:r>
              <a:rPr lang="en-US" sz="2000" dirty="0" smtClean="0"/>
              <a:t>describe </a:t>
            </a:r>
            <a:r>
              <a:rPr lang="en-US" sz="2000" dirty="0"/>
              <a:t>or identify XML </a:t>
            </a:r>
            <a:r>
              <a:rPr lang="en-US" sz="2000" dirty="0" smtClean="0"/>
              <a:t>elements </a:t>
            </a:r>
          </a:p>
          <a:p>
            <a:pPr hangingPunct="0"/>
            <a:r>
              <a:rPr lang="en-US" sz="2000" dirty="0" smtClean="0"/>
              <a:t>always </a:t>
            </a:r>
            <a:r>
              <a:rPr lang="en-US" sz="2000" dirty="0"/>
              <a:t>contained in the start tag of an </a:t>
            </a:r>
            <a:r>
              <a:rPr lang="en-US" sz="2000" dirty="0" smtClean="0"/>
              <a:t>element</a:t>
            </a:r>
          </a:p>
          <a:p>
            <a:pPr hangingPunct="0"/>
            <a:r>
              <a:rPr lang="en-US" sz="2000" dirty="0" smtClean="0"/>
              <a:t>are case-sensitive</a:t>
            </a:r>
          </a:p>
          <a:p>
            <a:pPr hangingPunct="0"/>
            <a:r>
              <a:rPr lang="en-US" sz="2000" dirty="0" smtClean="0"/>
              <a:t>require </a:t>
            </a:r>
            <a:r>
              <a:rPr lang="en-US" sz="2000" dirty="0"/>
              <a:t>a </a:t>
            </a:r>
            <a:r>
              <a:rPr lang="en-US" sz="2000" dirty="0" smtClean="0"/>
              <a:t>value</a:t>
            </a:r>
            <a:endParaRPr lang="en-US" sz="2000" dirty="0" smtClean="0"/>
          </a:p>
          <a:p>
            <a:pPr hangingPunct="0"/>
            <a:r>
              <a:rPr lang="en-US" sz="2000" dirty="0" smtClean="0"/>
              <a:t>are </a:t>
            </a:r>
            <a:r>
              <a:rPr lang="en-US" sz="2000" dirty="0"/>
              <a:t>referred to as name-value pairs because each must have a name and a </a:t>
            </a:r>
            <a:r>
              <a:rPr lang="en-US" sz="2000" dirty="0" smtClean="0"/>
              <a:t>value</a:t>
            </a:r>
            <a:endParaRPr lang="en-US" sz="2000" dirty="0" smtClean="0"/>
          </a:p>
          <a:p>
            <a:pPr hangingPunct="0"/>
            <a:r>
              <a:rPr lang="en-US" sz="2000" dirty="0" smtClean="0"/>
              <a:t>the </a:t>
            </a:r>
            <a:r>
              <a:rPr lang="en-US" sz="2000" dirty="0"/>
              <a:t>name of the attribute is on the left of the equals sign and its value, to the right of the equals sign, is enclosed in single or double </a:t>
            </a:r>
            <a:r>
              <a:rPr lang="en-US" sz="2000" dirty="0" smtClean="0"/>
              <a:t>quotes </a:t>
            </a:r>
            <a:endParaRPr lang="en-US" sz="2000" dirty="0"/>
          </a:p>
          <a:p>
            <a:pPr marL="0" indent="0" hangingPunct="0">
              <a:buNone/>
            </a:pPr>
            <a:r>
              <a:rPr lang="en-US" sz="2000" dirty="0" smtClean="0"/>
              <a:t>general </a:t>
            </a:r>
            <a:r>
              <a:rPr lang="en-US" sz="2000" dirty="0"/>
              <a:t>syntax for two attributes of an element named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my_element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smtClean="0"/>
              <a:t>is:</a:t>
            </a:r>
            <a:endParaRPr lang="en-US" sz="2000" dirty="0"/>
          </a:p>
          <a:p>
            <a:pPr marL="0" indent="0" hangingPunc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my_element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attribute1 = "value one" attribute2 = "value two"&gt;</a:t>
            </a:r>
          </a:p>
          <a:p>
            <a:pPr hangingPunct="0"/>
            <a:r>
              <a:rPr lang="en-US" sz="2000" dirty="0" smtClean="0"/>
              <a:t>unnecessary </a:t>
            </a:r>
            <a:r>
              <a:rPr lang="en-US" sz="2000" dirty="0"/>
              <a:t>to separate attributes with anything other than a </a:t>
            </a:r>
            <a:r>
              <a:rPr lang="en-US" sz="2000" dirty="0" smtClean="0"/>
              <a:t>space</a:t>
            </a:r>
            <a:endParaRPr lang="en-US" sz="2000" dirty="0" smtClean="0"/>
          </a:p>
          <a:p>
            <a:pPr hangingPunct="0"/>
            <a:r>
              <a:rPr lang="en-US" sz="2000" dirty="0" smtClean="0"/>
              <a:t>can </a:t>
            </a:r>
            <a:r>
              <a:rPr lang="en-US" sz="2000" dirty="0"/>
              <a:t>define as many attributes as you want </a:t>
            </a:r>
            <a:endParaRPr lang="en-US" sz="2000" dirty="0" smtClean="0"/>
          </a:p>
          <a:p>
            <a:pPr hangingPunct="0"/>
            <a:r>
              <a:rPr lang="en-US" sz="2000" dirty="0" smtClean="0"/>
              <a:t>it </a:t>
            </a:r>
            <a:r>
              <a:rPr lang="en-US" sz="2000" dirty="0"/>
              <a:t>may be </a:t>
            </a:r>
            <a:r>
              <a:rPr lang="en-US" sz="2000" dirty="0" smtClean="0"/>
              <a:t>better </a:t>
            </a:r>
            <a:r>
              <a:rPr lang="en-US" sz="2000" dirty="0"/>
              <a:t>to use child elements to describe </a:t>
            </a:r>
            <a:r>
              <a:rPr lang="en-US" sz="2000" dirty="0" smtClean="0"/>
              <a:t>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9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hangingPunct="0"/>
            <a:r>
              <a:rPr lang="en-US" sz="2000" dirty="0" smtClean="0"/>
              <a:t>if </a:t>
            </a:r>
            <a:r>
              <a:rPr lang="en-US" sz="2000" dirty="0"/>
              <a:t>you use </a:t>
            </a:r>
            <a:r>
              <a:rPr lang="en-US" sz="2000" dirty="0" smtClean="0"/>
              <a:t>certain </a:t>
            </a:r>
            <a:r>
              <a:rPr lang="en-US" sz="2000" dirty="0"/>
              <a:t>characters </a:t>
            </a:r>
            <a:r>
              <a:rPr lang="en-US" sz="2000" dirty="0" smtClean="0"/>
              <a:t>with special XML meaning inside </a:t>
            </a:r>
            <a:r>
              <a:rPr lang="en-US" sz="2000" dirty="0"/>
              <a:t>an element, </a:t>
            </a:r>
            <a:r>
              <a:rPr lang="en-US" sz="2000" dirty="0" smtClean="0"/>
              <a:t>will </a:t>
            </a:r>
            <a:r>
              <a:rPr lang="en-US" sz="2000" dirty="0"/>
              <a:t>get an </a:t>
            </a:r>
            <a:r>
              <a:rPr lang="en-US" sz="2000" dirty="0" smtClean="0"/>
              <a:t>error</a:t>
            </a:r>
            <a:endParaRPr lang="en-US" sz="2000" dirty="0" smtClean="0"/>
          </a:p>
          <a:p>
            <a:pPr lvl="1" hangingPunct="0"/>
            <a:r>
              <a:rPr lang="en-US" sz="1600" dirty="0" smtClean="0"/>
              <a:t>Example:  </a:t>
            </a:r>
            <a:r>
              <a:rPr lang="en-US" sz="1600" dirty="0"/>
              <a:t>the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"&gt;" </a:t>
            </a:r>
            <a:r>
              <a:rPr lang="en-US" sz="1600" dirty="0"/>
              <a:t>character indicates the end of an element </a:t>
            </a:r>
            <a:r>
              <a:rPr lang="en-US" sz="1600" dirty="0" smtClean="0"/>
              <a:t>tag</a:t>
            </a:r>
          </a:p>
          <a:p>
            <a:pPr lvl="2" hangingPunct="0"/>
            <a:r>
              <a:rPr lang="en-US" sz="1600" dirty="0" smtClean="0"/>
              <a:t>if </a:t>
            </a:r>
            <a:r>
              <a:rPr lang="en-US" sz="1600" dirty="0"/>
              <a:t>it is used within the element name or in an attribute name or value, the parser will interpret it to mean a closing </a:t>
            </a:r>
            <a:r>
              <a:rPr lang="en-US" sz="1600" dirty="0" smtClean="0"/>
              <a:t>character</a:t>
            </a:r>
            <a:endParaRPr lang="en-US" sz="1600" dirty="0" smtClean="0"/>
          </a:p>
          <a:p>
            <a:pPr lvl="1" hangingPunct="0"/>
            <a:r>
              <a:rPr lang="en-US" sz="1600" dirty="0" smtClean="0"/>
              <a:t>if </a:t>
            </a:r>
            <a:r>
              <a:rPr lang="en-US" sz="1600" dirty="0"/>
              <a:t>you need to use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"&gt;"</a:t>
            </a:r>
            <a:r>
              <a:rPr lang="en-US" sz="1600" dirty="0"/>
              <a:t> you can replace the character with its entity </a:t>
            </a:r>
            <a:r>
              <a:rPr lang="en-US" sz="1600" dirty="0" smtClean="0"/>
              <a:t>reference</a:t>
            </a:r>
          </a:p>
          <a:p>
            <a:pPr hangingPunct="0"/>
            <a:r>
              <a:rPr lang="en-US" sz="2000" dirty="0" smtClean="0"/>
              <a:t>There </a:t>
            </a:r>
            <a:r>
              <a:rPr lang="en-US" sz="2000" dirty="0"/>
              <a:t>are five predefined entity references in XML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61727"/>
              </p:ext>
            </p:extLst>
          </p:nvPr>
        </p:nvGraphicFramePr>
        <p:xfrm>
          <a:off x="1676400" y="3657600"/>
          <a:ext cx="48006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7097"/>
                <a:gridCol w="2853503"/>
              </a:tblGrid>
              <a:tr h="35560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19100" algn="l"/>
                        </a:tabLst>
                      </a:pPr>
                      <a:r>
                        <a:rPr lang="en-US" sz="1200">
                          <a:effectLst/>
                        </a:rPr>
                        <a:t>Entity Reference</a:t>
                      </a:r>
                      <a:endParaRPr lang="en-US" sz="1200">
                        <a:effectLst/>
                        <a:latin typeface="Caecilia LT Std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19100" algn="l"/>
                        </a:tabLst>
                      </a:pPr>
                      <a:r>
                        <a:rPr lang="en-US" sz="1200">
                          <a:effectLst/>
                        </a:rPr>
                        <a:t>Character</a:t>
                      </a:r>
                      <a:endParaRPr lang="en-US" sz="1200">
                        <a:effectLst/>
                        <a:latin typeface="Caecilia LT Std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5600">
                <a:tc>
                  <a:txBody>
                    <a:bodyPr/>
                    <a:lstStyle/>
                    <a:p>
                      <a:pPr marL="0" marR="0" hangingPunct="0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19100" algn="l"/>
                        </a:tabLst>
                      </a:pPr>
                      <a:r>
                        <a:rPr lang="en-US" sz="1200">
                          <a:effectLst/>
                        </a:rPr>
                        <a:t>&amp;lt;</a:t>
                      </a:r>
                      <a:endParaRPr lang="en-US" sz="1200">
                        <a:effectLst/>
                        <a:latin typeface="Caecilia LT Std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19100" algn="l"/>
                        </a:tabLst>
                      </a:pPr>
                      <a:r>
                        <a:rPr lang="en-US" sz="1200">
                          <a:effectLst/>
                        </a:rPr>
                        <a:t>&lt; (less than sign)</a:t>
                      </a:r>
                      <a:endParaRPr lang="en-US" sz="1200">
                        <a:effectLst/>
                        <a:latin typeface="Caecilia LT Std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5600">
                <a:tc>
                  <a:txBody>
                    <a:bodyPr/>
                    <a:lstStyle/>
                    <a:p>
                      <a:pPr marL="0" marR="0" hangingPunct="0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19100" algn="l"/>
                        </a:tabLst>
                      </a:pPr>
                      <a:r>
                        <a:rPr lang="en-US" sz="1200">
                          <a:effectLst/>
                        </a:rPr>
                        <a:t>&amp;gt;</a:t>
                      </a:r>
                      <a:endParaRPr lang="en-US" sz="1200">
                        <a:effectLst/>
                        <a:latin typeface="Caecilia LT Std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19100" algn="l"/>
                        </a:tabLst>
                      </a:pPr>
                      <a:r>
                        <a:rPr lang="en-US" sz="1200">
                          <a:effectLst/>
                        </a:rPr>
                        <a:t>&gt; (greater than sign)</a:t>
                      </a:r>
                      <a:endParaRPr lang="en-US" sz="1200">
                        <a:effectLst/>
                        <a:latin typeface="Caecilia LT Std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5600">
                <a:tc>
                  <a:txBody>
                    <a:bodyPr/>
                    <a:lstStyle/>
                    <a:p>
                      <a:pPr marL="0" marR="0" hangingPunct="0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19100" algn="l"/>
                        </a:tabLst>
                      </a:pPr>
                      <a:r>
                        <a:rPr lang="en-US" sz="1200">
                          <a:effectLst/>
                        </a:rPr>
                        <a:t>&amp;smp;</a:t>
                      </a:r>
                      <a:endParaRPr lang="en-US" sz="1200">
                        <a:effectLst/>
                        <a:latin typeface="Caecilia LT Std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19100" algn="l"/>
                        </a:tabLst>
                      </a:pPr>
                      <a:r>
                        <a:rPr lang="en-US" sz="1200" dirty="0">
                          <a:effectLst/>
                        </a:rPr>
                        <a:t>&amp; (ampersand)</a:t>
                      </a:r>
                      <a:endParaRPr lang="en-US" sz="1200" dirty="0">
                        <a:effectLst/>
                        <a:latin typeface="Caecilia LT Std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5600">
                <a:tc>
                  <a:txBody>
                    <a:bodyPr/>
                    <a:lstStyle/>
                    <a:p>
                      <a:pPr marL="0" marR="0" hangingPunct="0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19100" algn="l"/>
                        </a:tabLst>
                      </a:pPr>
                      <a:r>
                        <a:rPr lang="en-US" sz="1200">
                          <a:effectLst/>
                        </a:rPr>
                        <a:t>&amp;apos;</a:t>
                      </a:r>
                      <a:endParaRPr lang="en-US" sz="1200">
                        <a:effectLst/>
                        <a:latin typeface="Caecilia LT Std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19100" algn="l"/>
                        </a:tabLst>
                      </a:pPr>
                      <a:r>
                        <a:rPr lang="en-US" sz="1200" dirty="0">
                          <a:effectLst/>
                        </a:rPr>
                        <a:t>' (apostrophe)</a:t>
                      </a:r>
                      <a:endParaRPr lang="en-US" sz="1200" dirty="0">
                        <a:effectLst/>
                        <a:latin typeface="Caecilia LT Std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5600">
                <a:tc>
                  <a:txBody>
                    <a:bodyPr/>
                    <a:lstStyle/>
                    <a:p>
                      <a:pPr marL="0" marR="0" hangingPunct="0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19100" algn="l"/>
                        </a:tabLst>
                      </a:pPr>
                      <a:r>
                        <a:rPr lang="en-US" sz="1200">
                          <a:effectLst/>
                        </a:rPr>
                        <a:t>&amp;quot;</a:t>
                      </a:r>
                      <a:endParaRPr lang="en-US" sz="1200">
                        <a:effectLst/>
                        <a:latin typeface="Caecilia LT Std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19100" algn="l"/>
                        </a:tabLst>
                      </a:pPr>
                      <a:r>
                        <a:rPr lang="en-US" sz="1200" dirty="0">
                          <a:effectLst/>
                        </a:rPr>
                        <a:t>" (double quotation mark)</a:t>
                      </a:r>
                      <a:endParaRPr lang="en-US" sz="1200" dirty="0">
                        <a:effectLst/>
                        <a:latin typeface="Caecilia LT Std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Well-formed XML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hangingPunct="0"/>
            <a:r>
              <a:rPr lang="en-US" sz="2800" dirty="0" smtClean="0"/>
              <a:t>XML </a:t>
            </a:r>
            <a:r>
              <a:rPr lang="en-US" sz="2800" dirty="0"/>
              <a:t>documents should be well-formed </a:t>
            </a:r>
            <a:endParaRPr lang="en-US" sz="2800" dirty="0" smtClean="0"/>
          </a:p>
          <a:p>
            <a:pPr hangingPunct="0"/>
            <a:r>
              <a:rPr lang="en-US" sz="2800" dirty="0" smtClean="0"/>
              <a:t>A </a:t>
            </a:r>
            <a:r>
              <a:rPr lang="en-US" sz="2800" dirty="0"/>
              <a:t>well-formed XML document adheres to the following syntax rules:</a:t>
            </a:r>
          </a:p>
          <a:p>
            <a:pPr lvl="1" hangingPunct="0"/>
            <a:r>
              <a:rPr lang="en-US" sz="2000" dirty="0"/>
              <a:t>XML documents must have one and only one root element.</a:t>
            </a:r>
          </a:p>
          <a:p>
            <a:pPr lvl="1" hangingPunct="0"/>
            <a:r>
              <a:rPr lang="en-US" sz="2000" dirty="0"/>
              <a:t>XML elements must have closing tags.</a:t>
            </a:r>
          </a:p>
          <a:p>
            <a:pPr lvl="1" hangingPunct="0"/>
            <a:r>
              <a:rPr lang="en-US" sz="2000" dirty="0"/>
              <a:t>XML tags are case-sensitive.</a:t>
            </a:r>
          </a:p>
          <a:p>
            <a:pPr lvl="1" hangingPunct="0"/>
            <a:r>
              <a:rPr lang="en-US" sz="2000" dirty="0"/>
              <a:t>XML elements must be properly nested using the parent-child model.</a:t>
            </a:r>
          </a:p>
          <a:p>
            <a:pPr lvl="1" hangingPunct="0"/>
            <a:r>
              <a:rPr lang="en-US" sz="2000" dirty="0"/>
              <a:t>Every XML attribute must have a value and the value must be in quotes.</a:t>
            </a:r>
          </a:p>
        </p:txBody>
      </p:sp>
    </p:spTree>
    <p:extLst>
      <p:ext uri="{BB962C8B-B14F-4D97-AF65-F5344CB8AC3E}">
        <p14:creationId xmlns:p14="http://schemas.microsoft.com/office/powerpoint/2010/main" val="32892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Parsers and DTDs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hangingPunct="0"/>
            <a:r>
              <a:rPr lang="en-US" sz="2800" dirty="0" smtClean="0"/>
              <a:t>XML </a:t>
            </a:r>
            <a:r>
              <a:rPr lang="en-US" sz="2800" dirty="0"/>
              <a:t>parser checks your XML document to ensure </a:t>
            </a:r>
            <a:r>
              <a:rPr lang="en-US" sz="2800" dirty="0" smtClean="0"/>
              <a:t>the </a:t>
            </a:r>
            <a:r>
              <a:rPr lang="en-US" sz="2800" dirty="0"/>
              <a:t>document is well-formed and follows the </a:t>
            </a:r>
            <a:r>
              <a:rPr lang="en-US" sz="2800" dirty="0" smtClean="0"/>
              <a:t>rules</a:t>
            </a:r>
          </a:p>
          <a:p>
            <a:pPr hangingPunct="0"/>
            <a:r>
              <a:rPr lang="en-US" sz="2800" dirty="0" smtClean="0"/>
              <a:t>Parsers </a:t>
            </a:r>
            <a:r>
              <a:rPr lang="en-US" sz="2800" dirty="0"/>
              <a:t>are often built into </a:t>
            </a:r>
            <a:r>
              <a:rPr lang="en-US" sz="2800" dirty="0" smtClean="0"/>
              <a:t>browsers</a:t>
            </a:r>
            <a:endParaRPr lang="en-US" sz="2800" dirty="0"/>
          </a:p>
          <a:p>
            <a:pPr hangingPunct="0"/>
            <a:r>
              <a:rPr lang="en-US" sz="2800" dirty="0" smtClean="0"/>
              <a:t>two </a:t>
            </a:r>
            <a:r>
              <a:rPr lang="en-US" sz="2800" dirty="0"/>
              <a:t>types of parsers: validating and </a:t>
            </a:r>
            <a:r>
              <a:rPr lang="en-US" sz="2800" dirty="0" err="1" smtClean="0"/>
              <a:t>nonvalidating</a:t>
            </a:r>
            <a:r>
              <a:rPr lang="en-US" sz="2800" dirty="0" smtClean="0"/>
              <a:t> </a:t>
            </a:r>
          </a:p>
          <a:p>
            <a:pPr hangingPunct="0"/>
            <a:r>
              <a:rPr lang="en-US" sz="2800" dirty="0" smtClean="0"/>
              <a:t>DTD </a:t>
            </a:r>
            <a:r>
              <a:rPr lang="en-US" sz="2800" dirty="0"/>
              <a:t>stands for Document Type </a:t>
            </a:r>
            <a:r>
              <a:rPr lang="en-US" sz="2800" dirty="0" smtClean="0"/>
              <a:t>Definition</a:t>
            </a:r>
          </a:p>
          <a:p>
            <a:pPr lvl="1" hangingPunct="0"/>
            <a:r>
              <a:rPr lang="en-US" sz="2400" dirty="0" smtClean="0"/>
              <a:t>It </a:t>
            </a:r>
            <a:r>
              <a:rPr lang="en-US" sz="2400" dirty="0"/>
              <a:t>is the schema that defines a document's </a:t>
            </a:r>
            <a:r>
              <a:rPr lang="en-US" sz="2400" dirty="0" smtClean="0"/>
              <a:t>structure</a:t>
            </a:r>
          </a:p>
          <a:p>
            <a:pPr lvl="2" hangingPunct="0"/>
            <a:r>
              <a:rPr lang="en-US" sz="2000" dirty="0" smtClean="0"/>
              <a:t>a </a:t>
            </a:r>
            <a:r>
              <a:rPr lang="en-US" sz="2000" dirty="0"/>
              <a:t>schema is an XML document itself and has certain advantages over DTDs when using </a:t>
            </a:r>
            <a:r>
              <a:rPr lang="en-US" sz="2000" dirty="0" smtClean="0"/>
              <a:t>XML</a:t>
            </a:r>
          </a:p>
          <a:p>
            <a:pPr lvl="2" hangingPunct="0"/>
            <a:r>
              <a:rPr lang="en-US" sz="2000" dirty="0" smtClean="0"/>
              <a:t>you </a:t>
            </a:r>
            <a:r>
              <a:rPr lang="en-US" sz="2000" dirty="0"/>
              <a:t>can include your own DTD with your XML </a:t>
            </a:r>
            <a:r>
              <a:rPr lang="en-US" sz="2000" dirty="0" smtClean="0"/>
              <a:t>file</a:t>
            </a:r>
          </a:p>
          <a:p>
            <a:pPr lvl="2" hangingPunct="0"/>
            <a:r>
              <a:rPr lang="en-US" sz="2000" dirty="0" smtClean="0"/>
              <a:t>it </a:t>
            </a:r>
            <a:r>
              <a:rPr lang="en-US" sz="2000" dirty="0"/>
              <a:t>will define the structure of your XML </a:t>
            </a:r>
            <a:r>
              <a:rPr lang="en-US" sz="2000" dirty="0" smtClean="0"/>
              <a:t>elements</a:t>
            </a:r>
          </a:p>
          <a:p>
            <a:pPr lvl="2" hangingPunct="0"/>
            <a:r>
              <a:rPr lang="en-US" sz="2000" dirty="0" smtClean="0"/>
              <a:t>is </a:t>
            </a:r>
            <a:r>
              <a:rPr lang="en-US" sz="2000" dirty="0"/>
              <a:t>a validating </a:t>
            </a:r>
            <a:r>
              <a:rPr lang="en-US" sz="2000" dirty="0" smtClean="0"/>
              <a:t>parser </a:t>
            </a:r>
            <a:endParaRPr lang="en-US" sz="2000" dirty="0"/>
          </a:p>
          <a:p>
            <a:pPr lvl="1"/>
            <a:r>
              <a:rPr lang="en-US" sz="2400" dirty="0" smtClean="0"/>
              <a:t>a </a:t>
            </a:r>
            <a:r>
              <a:rPr lang="en-US" sz="2400" dirty="0" err="1"/>
              <a:t>nonvalidating</a:t>
            </a:r>
            <a:r>
              <a:rPr lang="en-US" sz="2400" dirty="0"/>
              <a:t> parser will </a:t>
            </a:r>
            <a:r>
              <a:rPr lang="en-US" sz="2400" dirty="0" smtClean="0"/>
              <a:t>check </a:t>
            </a:r>
            <a:r>
              <a:rPr lang="en-US" sz="2400" dirty="0"/>
              <a:t>that the XML document is well-formed but will not check that the structure (i.e., all child elements are included) is </a:t>
            </a:r>
            <a:r>
              <a:rPr lang="en-US" sz="2400" dirty="0" smtClean="0"/>
              <a:t>sound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59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Interna</a:t>
            </a:r>
            <a:r>
              <a:rPr lang="en-US" dirty="0"/>
              <a:t>l</a:t>
            </a:r>
            <a:r>
              <a:rPr lang="en-US" dirty="0" smtClean="0"/>
              <a:t> DTDs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 hangingPunct="0"/>
            <a:r>
              <a:rPr lang="en-US" sz="2800" dirty="0" smtClean="0"/>
              <a:t>a DTD defines </a:t>
            </a:r>
            <a:r>
              <a:rPr lang="en-US" sz="2800" dirty="0"/>
              <a:t>the structure of an XML </a:t>
            </a:r>
            <a:r>
              <a:rPr lang="en-US" sz="2800" dirty="0" smtClean="0"/>
              <a:t>document</a:t>
            </a:r>
          </a:p>
          <a:p>
            <a:pPr hangingPunct="0"/>
            <a:r>
              <a:rPr lang="en-US" sz="2800" dirty="0" smtClean="0"/>
              <a:t>A DTD that you </a:t>
            </a:r>
            <a:r>
              <a:rPr lang="en-US" sz="2800" dirty="0"/>
              <a:t>include </a:t>
            </a:r>
            <a:r>
              <a:rPr lang="en-US" sz="2800" dirty="0" smtClean="0"/>
              <a:t>at </a:t>
            </a:r>
            <a:r>
              <a:rPr lang="en-US" sz="2800" dirty="0"/>
              <a:t>the beginning of your XML </a:t>
            </a:r>
            <a:r>
              <a:rPr lang="en-US" sz="2800" dirty="0" smtClean="0"/>
              <a:t>file is </a:t>
            </a:r>
            <a:r>
              <a:rPr lang="en-US" sz="2800" dirty="0"/>
              <a:t>an </a:t>
            </a:r>
            <a:r>
              <a:rPr lang="en-US" sz="2800" b="1" dirty="0"/>
              <a:t>internal </a:t>
            </a:r>
            <a:r>
              <a:rPr lang="en-US" sz="2800" b="1" dirty="0" smtClean="0"/>
              <a:t>DTD</a:t>
            </a:r>
            <a:endParaRPr lang="en-US" sz="2800" dirty="0"/>
          </a:p>
          <a:p>
            <a:pPr lvl="1" hangingPunct="0"/>
            <a:r>
              <a:rPr lang="en-US" sz="2400" dirty="0" smtClean="0"/>
              <a:t>must </a:t>
            </a:r>
            <a:r>
              <a:rPr lang="en-US" sz="2400" dirty="0"/>
              <a:t>include all the elements used in the </a:t>
            </a:r>
            <a:r>
              <a:rPr lang="en-US" sz="2400" dirty="0" smtClean="0"/>
              <a:t>document</a:t>
            </a:r>
          </a:p>
          <a:p>
            <a:pPr lvl="1" hangingPunct="0"/>
            <a:r>
              <a:rPr lang="en-US" sz="2400" dirty="0" smtClean="0"/>
              <a:t>defines </a:t>
            </a:r>
            <a:r>
              <a:rPr lang="en-US" sz="2400" dirty="0"/>
              <a:t>the root element and all elements contained in the </a:t>
            </a:r>
            <a:r>
              <a:rPr lang="en-US" sz="2400" dirty="0" smtClean="0"/>
              <a:t>root</a:t>
            </a:r>
          </a:p>
          <a:p>
            <a:pPr lvl="1" hangingPunct="0"/>
            <a:r>
              <a:rPr lang="en-US" sz="2400" dirty="0" smtClean="0"/>
              <a:t>defines </a:t>
            </a:r>
            <a:r>
              <a:rPr lang="en-US" sz="2400" dirty="0"/>
              <a:t>those elements in the order in which they must </a:t>
            </a:r>
            <a:r>
              <a:rPr lang="en-US" sz="2400" dirty="0" smtClean="0"/>
              <a:t>appear</a:t>
            </a:r>
          </a:p>
          <a:p>
            <a:pPr lvl="1" hangingPunct="0"/>
            <a:r>
              <a:rPr lang="en-US" sz="2400" dirty="0" smtClean="0"/>
              <a:t>each </a:t>
            </a:r>
            <a:r>
              <a:rPr lang="en-US" sz="2400" dirty="0"/>
              <a:t>element must be listed with its type (the type of data it contains) and it must have an ending. </a:t>
            </a:r>
            <a:endParaRPr lang="en-US" sz="2400" dirty="0"/>
          </a:p>
          <a:p>
            <a:pPr marL="457200" lvl="1" indent="0" hangingPunct="0">
              <a:buNone/>
            </a:pPr>
            <a:endParaRPr lang="en-US" sz="2400" dirty="0" smtClean="0"/>
          </a:p>
          <a:p>
            <a:pPr marL="0" indent="0" hangingPunct="0">
              <a:buNone/>
            </a:pPr>
            <a:r>
              <a:rPr lang="en-US" dirty="0" smtClean="0"/>
              <a:t>The </a:t>
            </a:r>
            <a:r>
              <a:rPr lang="en-US" dirty="0"/>
              <a:t>syntax for an internal DTD is as follows:</a:t>
            </a:r>
          </a:p>
          <a:p>
            <a:pPr marL="0" indent="0" hangingPunct="0"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&lt;!DOCTYPE	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root_element_name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[</a:t>
            </a:r>
          </a:p>
          <a:p>
            <a:pPr marL="0" indent="0" hangingPunct="0"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&lt;!ELEMENT	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child_element_A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)&gt;</a:t>
            </a:r>
          </a:p>
          <a:p>
            <a:pPr marL="0" indent="0" hangingPunct="0"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&lt;!ELEMENT	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child_element_A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child_a,child_b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,...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child_x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)&gt;</a:t>
            </a:r>
          </a:p>
          <a:p>
            <a:pPr marL="0" indent="0" hangingPunct="0"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&lt;!ELEMENT	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child_a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 (#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TYPE_OF_DATA)&gt;</a:t>
            </a:r>
          </a:p>
          <a:p>
            <a:pPr marL="0" indent="0" hangingPunct="0"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&lt;!ELEMENT	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child_b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 (#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TYPE_OF_DATA)&gt;</a:t>
            </a:r>
          </a:p>
          <a:p>
            <a:pPr marL="0" indent="0" hangingPunct="0"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 hangingPunc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]&gt;</a:t>
            </a:r>
            <a:endParaRPr lang="en-US" sz="2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External and Public DTDs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hangingPunct="0"/>
            <a:r>
              <a:rPr lang="en-US" sz="2000" dirty="0" smtClean="0"/>
              <a:t>can </a:t>
            </a:r>
            <a:r>
              <a:rPr lang="en-US" sz="2000" dirty="0"/>
              <a:t>create a DTD that is saved in a separate </a:t>
            </a:r>
            <a:r>
              <a:rPr lang="en-US" sz="2000" dirty="0" smtClean="0"/>
              <a:t>file like external </a:t>
            </a:r>
            <a:r>
              <a:rPr lang="en-US" sz="2000" dirty="0"/>
              <a:t>CSS files or external JavaScript </a:t>
            </a:r>
            <a:r>
              <a:rPr lang="en-US" sz="2000" dirty="0" smtClean="0"/>
              <a:t>files</a:t>
            </a:r>
          </a:p>
          <a:p>
            <a:pPr lvl="1" hangingPunct="0"/>
            <a:r>
              <a:rPr lang="en-US" sz="1600" dirty="0" smtClean="0"/>
              <a:t>must </a:t>
            </a:r>
            <a:r>
              <a:rPr lang="en-US" sz="1600" dirty="0"/>
              <a:t>tell the computer where to find the external file and include that line just below the XML </a:t>
            </a:r>
            <a:r>
              <a:rPr lang="en-US" sz="1600" dirty="0" smtClean="0"/>
              <a:t>declaration</a:t>
            </a:r>
          </a:p>
          <a:p>
            <a:pPr hangingPunct="0"/>
            <a:r>
              <a:rPr lang="en-US" sz="2000" dirty="0" smtClean="0"/>
              <a:t>External </a:t>
            </a:r>
            <a:r>
              <a:rPr lang="en-US" sz="2000" dirty="0"/>
              <a:t>DTD files normally have the extension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dtd</a:t>
            </a:r>
            <a:endParaRPr lang="en-US" sz="2000" dirty="0" smtClean="0"/>
          </a:p>
          <a:p>
            <a:pPr marL="0" indent="0" hangingPunc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syntax for including an external DTD file is as follows: </a:t>
            </a:r>
          </a:p>
          <a:p>
            <a:pPr marL="0" indent="0" hangingPunct="0">
              <a:buNone/>
            </a:pPr>
            <a:r>
              <a:rPr lang="en-US" sz="2000" dirty="0"/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DOCTYPE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SYSTEM "path_to_dtd_filename.dtd" &gt;</a:t>
            </a:r>
          </a:p>
          <a:p>
            <a:pPr hangingPunct="0"/>
            <a:r>
              <a:rPr lang="en-US" sz="2000" dirty="0" smtClean="0"/>
              <a:t>keyword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2000" dirty="0"/>
              <a:t> indicates that this is a private </a:t>
            </a:r>
            <a:r>
              <a:rPr lang="en-US" sz="2000" dirty="0" smtClean="0"/>
              <a:t>DTD</a:t>
            </a:r>
          </a:p>
          <a:p>
            <a:pPr lvl="1" hangingPunct="0"/>
            <a:r>
              <a:rPr lang="en-US" sz="1600" dirty="0" smtClean="0"/>
              <a:t>can </a:t>
            </a:r>
            <a:r>
              <a:rPr lang="en-US" sz="1600" dirty="0"/>
              <a:t>include both internal and external </a:t>
            </a:r>
            <a:r>
              <a:rPr lang="en-US" sz="1600" dirty="0" smtClean="0"/>
              <a:t>DTDs</a:t>
            </a:r>
          </a:p>
          <a:p>
            <a:pPr lvl="1" hangingPunct="0"/>
            <a:r>
              <a:rPr lang="en-US" sz="1600" dirty="0" smtClean="0"/>
              <a:t>if </a:t>
            </a:r>
            <a:r>
              <a:rPr lang="en-US" sz="1600" dirty="0"/>
              <a:t>both DTDs reference the same element, the one closest to the element (i.e., the internal DTD) overrides the </a:t>
            </a:r>
            <a:r>
              <a:rPr lang="en-US" sz="1600" dirty="0" smtClean="0"/>
              <a:t>other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267200" cy="46910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10.4</a:t>
            </a:r>
            <a:endParaRPr lang="en-US" sz="40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Adding Style and XSL Transformations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191000"/>
            <a:ext cx="4953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CSS with XML Documents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Must add styles to define how your elements of your XML document will look</a:t>
            </a:r>
          </a:p>
          <a:p>
            <a:pPr marL="0" indent="0">
              <a:buNone/>
            </a:pPr>
            <a:r>
              <a:rPr lang="en-US" sz="2800" dirty="0" smtClean="0"/>
              <a:t>syntax </a:t>
            </a:r>
            <a:r>
              <a:rPr lang="en-US" sz="2800" dirty="0"/>
              <a:t>to create a style for an XML element named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&lt;subject&gt; </a:t>
            </a:r>
            <a:r>
              <a:rPr lang="en-US" sz="2800" dirty="0"/>
              <a:t>that will make all text in this element blue and bold </a:t>
            </a:r>
            <a:r>
              <a:rPr lang="en-US" sz="2800" dirty="0" smtClean="0"/>
              <a:t>is:</a:t>
            </a:r>
            <a:endParaRPr lang="en-US" sz="2800" dirty="0"/>
          </a:p>
          <a:p>
            <a:pPr marL="40005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subject {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font-weight: bold;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color: #0000FF;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use all the style attributes that are available for HTML style sheets </a:t>
            </a:r>
            <a:endParaRPr lang="en-US" sz="2800" dirty="0" smtClean="0"/>
          </a:p>
          <a:p>
            <a:pPr lvl="1"/>
            <a:r>
              <a:rPr lang="en-US" sz="2400" dirty="0" smtClean="0"/>
              <a:t>must </a:t>
            </a:r>
            <a:r>
              <a:rPr lang="en-US" sz="2400" dirty="0"/>
              <a:t>define styles for all elements in your XML </a:t>
            </a:r>
            <a:r>
              <a:rPr lang="en-US" sz="2400" dirty="0" smtClean="0"/>
              <a:t>page</a:t>
            </a:r>
          </a:p>
          <a:p>
            <a:pPr lvl="1"/>
            <a:r>
              <a:rPr lang="en-US" sz="2400" dirty="0" smtClean="0"/>
              <a:t>can link </a:t>
            </a:r>
            <a:r>
              <a:rPr lang="en-US" sz="2400" dirty="0"/>
              <a:t>the style sheet to the XML </a:t>
            </a:r>
            <a:r>
              <a:rPr lang="en-US" sz="2400" dirty="0" smtClean="0"/>
              <a:t>document</a:t>
            </a:r>
          </a:p>
          <a:p>
            <a:pPr marL="57150" indent="0">
              <a:buNone/>
            </a:pPr>
            <a:r>
              <a:rPr lang="en-US" dirty="0" smtClean="0"/>
              <a:t>syntax </a:t>
            </a:r>
            <a:r>
              <a:rPr lang="en-US" dirty="0"/>
              <a:t>to create this link is as follows:</a:t>
            </a:r>
          </a:p>
          <a:p>
            <a:pPr marL="0" indent="0"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&lt;?xml-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type = "text/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"stylesheet_name.css" ?&gt;</a:t>
            </a:r>
          </a:p>
        </p:txBody>
      </p:sp>
    </p:spTree>
    <p:extLst>
      <p:ext uri="{BB962C8B-B14F-4D97-AF65-F5344CB8AC3E}">
        <p14:creationId xmlns:p14="http://schemas.microsoft.com/office/powerpoint/2010/main" val="7248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Document Object Model: DOM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7924800" cy="5516563"/>
          </a:xfrm>
        </p:spPr>
        <p:txBody>
          <a:bodyPr>
            <a:noAutofit/>
          </a:bodyPr>
          <a:lstStyle/>
          <a:p>
            <a:pPr hangingPunct="0"/>
            <a:r>
              <a:rPr lang="en-US" sz="1600" dirty="0"/>
              <a:t>The Document Object Model (DOM) interface allows programs and scripts to access and modify the content, style, and structure of a </a:t>
            </a:r>
            <a:r>
              <a:rPr lang="en-US" sz="1600" dirty="0" smtClean="0"/>
              <a:t>document</a:t>
            </a:r>
            <a:endParaRPr lang="en-US" sz="1800" dirty="0" smtClean="0"/>
          </a:p>
          <a:p>
            <a:pPr lvl="1" hangingPunct="0"/>
            <a:r>
              <a:rPr lang="en-US" sz="1400" dirty="0" smtClean="0"/>
              <a:t>is </a:t>
            </a:r>
            <a:r>
              <a:rPr lang="en-US" sz="1400" dirty="0"/>
              <a:t>platform-neutral </a:t>
            </a:r>
            <a:r>
              <a:rPr lang="en-US" sz="1400" dirty="0" smtClean="0"/>
              <a:t> (works on any computer)</a:t>
            </a:r>
          </a:p>
          <a:p>
            <a:pPr lvl="1" hangingPunct="0"/>
            <a:r>
              <a:rPr lang="en-US" sz="1400" dirty="0" smtClean="0"/>
              <a:t>is </a:t>
            </a:r>
            <a:r>
              <a:rPr lang="en-US" sz="1400" dirty="0"/>
              <a:t>language-neutral </a:t>
            </a:r>
            <a:r>
              <a:rPr lang="en-US" sz="1400" dirty="0" smtClean="0"/>
              <a:t> (can </a:t>
            </a:r>
            <a:r>
              <a:rPr lang="en-US" sz="1400" dirty="0"/>
              <a:t>exchange information between </a:t>
            </a:r>
            <a:r>
              <a:rPr lang="en-US" sz="1400" dirty="0" smtClean="0"/>
              <a:t>any </a:t>
            </a:r>
            <a:r>
              <a:rPr lang="en-US" sz="1400" dirty="0"/>
              <a:t>client and a </a:t>
            </a:r>
            <a:r>
              <a:rPr lang="en-US" sz="1400" dirty="0" smtClean="0"/>
              <a:t>server) </a:t>
            </a:r>
            <a:endParaRPr lang="en-US" sz="1400" dirty="0"/>
          </a:p>
          <a:p>
            <a:r>
              <a:rPr lang="en-US" sz="1600" dirty="0" smtClean="0"/>
              <a:t>It is an </a:t>
            </a:r>
            <a:r>
              <a:rPr lang="en-US" sz="1600" dirty="0"/>
              <a:t>application programming interface (an API) </a:t>
            </a:r>
            <a:endParaRPr lang="en-US" sz="1600" dirty="0" smtClean="0"/>
          </a:p>
          <a:p>
            <a:pPr lvl="1"/>
            <a:r>
              <a:rPr lang="en-US" sz="1400" dirty="0" smtClean="0"/>
              <a:t>defines </a:t>
            </a:r>
            <a:r>
              <a:rPr lang="en-US" sz="1400" dirty="0"/>
              <a:t>the logical structure of a </a:t>
            </a:r>
            <a:r>
              <a:rPr lang="en-US" sz="1400" dirty="0" smtClean="0"/>
              <a:t>document</a:t>
            </a:r>
          </a:p>
          <a:p>
            <a:pPr lvl="1"/>
            <a:r>
              <a:rPr lang="en-US" sz="1400" dirty="0" smtClean="0"/>
              <a:t>used </a:t>
            </a:r>
            <a:r>
              <a:rPr lang="en-US" sz="1400" dirty="0"/>
              <a:t>for both XHTML (and HTML5) and XML documents. </a:t>
            </a:r>
            <a:endParaRPr lang="en-US" sz="1400" dirty="0" smtClean="0"/>
          </a:p>
          <a:p>
            <a:pPr hangingPunct="0"/>
            <a:r>
              <a:rPr lang="en-US" sz="1600" dirty="0" smtClean="0"/>
              <a:t>in </a:t>
            </a:r>
            <a:r>
              <a:rPr lang="en-US" sz="1600" dirty="0"/>
              <a:t>1996 the ability to detect user-generated events was </a:t>
            </a:r>
            <a:r>
              <a:rPr lang="en-US" sz="1600" dirty="0" smtClean="0"/>
              <a:t>limited</a:t>
            </a:r>
            <a:endParaRPr lang="en-US" sz="1800" dirty="0" smtClean="0"/>
          </a:p>
          <a:p>
            <a:pPr lvl="1" hangingPunct="0"/>
            <a:r>
              <a:rPr lang="en-US" sz="1400" dirty="0" smtClean="0"/>
              <a:t>known </a:t>
            </a:r>
            <a:r>
              <a:rPr lang="en-US" sz="1400" dirty="0"/>
              <a:t>as Legacy DOM </a:t>
            </a:r>
            <a:r>
              <a:rPr lang="en-US" sz="1400" dirty="0" smtClean="0"/>
              <a:t>- allowed mainly for </a:t>
            </a:r>
            <a:r>
              <a:rPr lang="en-US" sz="1400" dirty="0"/>
              <a:t>form validation </a:t>
            </a:r>
            <a:endParaRPr lang="en-US" sz="1400" dirty="0" smtClean="0"/>
          </a:p>
          <a:p>
            <a:pPr lvl="1" hangingPunct="0"/>
            <a:r>
              <a:rPr lang="en-US" sz="1400" dirty="0" smtClean="0"/>
              <a:t>Intermediate DOM, </a:t>
            </a:r>
            <a:r>
              <a:rPr lang="en-US" sz="1400" dirty="0"/>
              <a:t>was developed in the late 1990s to allow more changes to be made in real time by a </a:t>
            </a:r>
            <a:r>
              <a:rPr lang="en-US" sz="1400" dirty="0" smtClean="0"/>
              <a:t>user</a:t>
            </a:r>
            <a:endParaRPr lang="en-US" sz="1400" dirty="0" smtClean="0"/>
          </a:p>
          <a:p>
            <a:pPr lvl="1" hangingPunct="0"/>
            <a:r>
              <a:rPr lang="en-US" sz="1400" dirty="0" smtClean="0"/>
              <a:t>browser </a:t>
            </a:r>
            <a:r>
              <a:rPr lang="en-US" sz="1400" dirty="0"/>
              <a:t>variance continues to be a problem for web </a:t>
            </a:r>
            <a:r>
              <a:rPr lang="en-US" sz="1400" dirty="0" smtClean="0"/>
              <a:t>developers</a:t>
            </a:r>
            <a:endParaRPr lang="en-US" sz="1400" dirty="0"/>
          </a:p>
          <a:p>
            <a:pPr hangingPunct="0"/>
            <a:r>
              <a:rPr lang="en-US" sz="1600" dirty="0" smtClean="0"/>
              <a:t>World </a:t>
            </a:r>
            <a:r>
              <a:rPr lang="en-US" sz="1600" dirty="0"/>
              <a:t>Wide Web Consortium (W3C) began to work on a standardized </a:t>
            </a:r>
            <a:r>
              <a:rPr lang="en-US" sz="1600" dirty="0" smtClean="0"/>
              <a:t>DOM</a:t>
            </a:r>
          </a:p>
          <a:p>
            <a:pPr lvl="1" hangingPunct="0"/>
            <a:r>
              <a:rPr lang="en-US" sz="1400" dirty="0" smtClean="0"/>
              <a:t>first </a:t>
            </a:r>
            <a:r>
              <a:rPr lang="en-US" sz="1400" dirty="0"/>
              <a:t>DOM standard, </a:t>
            </a:r>
            <a:r>
              <a:rPr lang="en-US" sz="1400" dirty="0" smtClean="0"/>
              <a:t>DOM </a:t>
            </a:r>
            <a:r>
              <a:rPr lang="en-US" sz="1400" dirty="0"/>
              <a:t>Level 1, was recommended by W3C in </a:t>
            </a:r>
            <a:r>
              <a:rPr lang="en-US" sz="1400" dirty="0" smtClean="0"/>
              <a:t>1998 </a:t>
            </a:r>
            <a:endParaRPr lang="en-US" sz="1400" dirty="0"/>
          </a:p>
          <a:p>
            <a:pPr lvl="1" hangingPunct="0"/>
            <a:r>
              <a:rPr lang="en-US" sz="1400" dirty="0"/>
              <a:t>DOM Level 2 was published at the end of 2000 </a:t>
            </a:r>
            <a:endParaRPr lang="en-US" sz="1400" dirty="0" smtClean="0"/>
          </a:p>
          <a:p>
            <a:pPr lvl="2" hangingPunct="0"/>
            <a:r>
              <a:rPr lang="en-US" sz="1200" dirty="0" smtClean="0"/>
              <a:t>introduced </a:t>
            </a:r>
            <a:r>
              <a:rPr lang="en-US" sz="1200" dirty="0"/>
              <a:t>the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200" dirty="0"/>
              <a:t>method, included an event model, and support for XML </a:t>
            </a:r>
            <a:r>
              <a:rPr lang="en-US" sz="1200" dirty="0" smtClean="0"/>
              <a:t>namespaces</a:t>
            </a:r>
            <a:endParaRPr lang="en-US" sz="1200" dirty="0" smtClean="0"/>
          </a:p>
          <a:p>
            <a:pPr lvl="2" hangingPunct="0"/>
            <a:r>
              <a:rPr lang="en-US" sz="1200" dirty="0" smtClean="0"/>
              <a:t>In 2004 DOM </a:t>
            </a:r>
            <a:r>
              <a:rPr lang="en-US" sz="1200" dirty="0"/>
              <a:t>Level </a:t>
            </a:r>
            <a:r>
              <a:rPr lang="en-US" sz="1200" dirty="0" smtClean="0"/>
              <a:t>3 </a:t>
            </a:r>
            <a:r>
              <a:rPr lang="en-US" sz="1200" dirty="0" smtClean="0"/>
              <a:t>published </a:t>
            </a:r>
            <a:endParaRPr lang="en-US" sz="1200" dirty="0" smtClean="0"/>
          </a:p>
          <a:p>
            <a:pPr lvl="2" hangingPunct="0"/>
            <a:r>
              <a:rPr lang="en-US" sz="1200" dirty="0"/>
              <a:t>b</a:t>
            </a:r>
            <a:r>
              <a:rPr lang="en-US" sz="1200" dirty="0" smtClean="0"/>
              <a:t>y </a:t>
            </a:r>
            <a:r>
              <a:rPr lang="en-US" sz="1200" dirty="0"/>
              <a:t>2005, most popular </a:t>
            </a:r>
            <a:r>
              <a:rPr lang="en-US" sz="1200" dirty="0" smtClean="0"/>
              <a:t>browsers </a:t>
            </a:r>
            <a:r>
              <a:rPr lang="en-US" sz="1200" dirty="0"/>
              <a:t>supported DOM level </a:t>
            </a:r>
            <a:r>
              <a:rPr lang="en-US" sz="1200" dirty="0" smtClean="0"/>
              <a:t>3  </a:t>
            </a:r>
            <a:endParaRPr lang="en-US" sz="1200" dirty="0"/>
          </a:p>
          <a:p>
            <a:r>
              <a:rPr lang="en-US" sz="1600" dirty="0" smtClean="0"/>
              <a:t>W3C </a:t>
            </a:r>
            <a:r>
              <a:rPr lang="en-US" sz="1600" dirty="0"/>
              <a:t>objective is to provide a standard programming interface through the DOM </a:t>
            </a:r>
            <a:r>
              <a:rPr lang="en-US" sz="1600" dirty="0" smtClean="0"/>
              <a:t>to use in  </a:t>
            </a:r>
            <a:r>
              <a:rPr lang="en-US" sz="1600" dirty="0"/>
              <a:t>many different environments and with many different </a:t>
            </a:r>
            <a:r>
              <a:rPr lang="en-US" sz="1600" dirty="0" smtClean="0"/>
              <a:t>applications</a:t>
            </a: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37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The sample XML file is shown below</a:t>
            </a:r>
            <a:br>
              <a:rPr lang="en-US" sz="3200" dirty="0" smtClean="0"/>
            </a:br>
            <a:r>
              <a:rPr lang="en-US" sz="3200" dirty="0" smtClean="0"/>
              <a:t>The next slide shows the attached </a:t>
            </a:r>
            <a:r>
              <a:rPr lang="en-US" sz="3200" dirty="0" err="1" smtClean="0"/>
              <a:t>stylesheet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following slide shows the result in a browser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86000"/>
            <a:ext cx="8229600" cy="313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3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22" y="228600"/>
            <a:ext cx="6859587" cy="645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8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4643437" cy="27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XSL: The Extensible Style Sheet Language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 XSL </a:t>
            </a:r>
            <a:r>
              <a:rPr lang="en-US" dirty="0" smtClean="0"/>
              <a:t>document specifies </a:t>
            </a:r>
            <a:r>
              <a:rPr lang="en-US" dirty="0"/>
              <a:t>how to render the data in an XML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XSL </a:t>
            </a:r>
            <a:r>
              <a:rPr lang="en-US" dirty="0"/>
              <a:t>stands for </a:t>
            </a:r>
            <a:r>
              <a:rPr lang="en-US" dirty="0" err="1"/>
              <a:t>eXtensible</a:t>
            </a:r>
            <a:r>
              <a:rPr lang="en-US" dirty="0"/>
              <a:t> </a:t>
            </a:r>
            <a:r>
              <a:rPr lang="en-US" dirty="0" err="1"/>
              <a:t>StylesheetLanguage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 smtClean="0"/>
              <a:t>a </a:t>
            </a:r>
            <a:r>
              <a:rPr lang="en-US" dirty="0"/>
              <a:t>group of three </a:t>
            </a:r>
            <a:r>
              <a:rPr lang="en-US" dirty="0" smtClean="0"/>
              <a:t>technologies</a:t>
            </a:r>
            <a:endParaRPr lang="en-US" dirty="0"/>
          </a:p>
          <a:p>
            <a:pPr lvl="1"/>
            <a:r>
              <a:rPr lang="en-US" dirty="0"/>
              <a:t>XSL-FO (XSL Formatting Object</a:t>
            </a:r>
            <a:r>
              <a:rPr lang="en-US" dirty="0" smtClean="0"/>
              <a:t>): a </a:t>
            </a:r>
            <a:r>
              <a:rPr lang="en-US" dirty="0"/>
              <a:t>vocabulary used to specify </a:t>
            </a:r>
            <a:r>
              <a:rPr lang="en-US" dirty="0" smtClean="0"/>
              <a:t>formatting</a:t>
            </a:r>
            <a:endParaRPr lang="en-US" dirty="0"/>
          </a:p>
          <a:p>
            <a:pPr lvl="1"/>
            <a:r>
              <a:rPr lang="en-US" dirty="0" err="1"/>
              <a:t>XPath</a:t>
            </a:r>
            <a:r>
              <a:rPr lang="en-US" dirty="0"/>
              <a:t> (XML Path Language</a:t>
            </a:r>
            <a:r>
              <a:rPr lang="en-US" dirty="0" smtClean="0"/>
              <a:t>): </a:t>
            </a:r>
            <a:r>
              <a:rPr lang="en-US" dirty="0"/>
              <a:t>a language of expressions used to locate structures and data in XML </a:t>
            </a:r>
            <a:r>
              <a:rPr lang="en-US" dirty="0" smtClean="0"/>
              <a:t>documents</a:t>
            </a:r>
            <a:endParaRPr lang="en-US" dirty="0"/>
          </a:p>
          <a:p>
            <a:pPr lvl="1"/>
            <a:r>
              <a:rPr lang="en-US" dirty="0"/>
              <a:t>XSLT (XSL Transformation</a:t>
            </a:r>
            <a:r>
              <a:rPr lang="en-US" dirty="0" smtClean="0"/>
              <a:t>): </a:t>
            </a:r>
            <a:r>
              <a:rPr lang="en-US" dirty="0"/>
              <a:t>the technology used to transform XML documents into other </a:t>
            </a:r>
            <a:r>
              <a:rPr lang="en-US" dirty="0" smtClean="0"/>
              <a:t>documents</a:t>
            </a:r>
            <a:endParaRPr lang="en-US" dirty="0"/>
          </a:p>
          <a:p>
            <a:r>
              <a:rPr lang="en-US" dirty="0" smtClean="0"/>
              <a:t>XSLT can: </a:t>
            </a:r>
            <a:endParaRPr lang="en-US" dirty="0"/>
          </a:p>
          <a:p>
            <a:pPr lvl="1"/>
            <a:r>
              <a:rPr lang="en-US" dirty="0"/>
              <a:t>convert data in a standard XML format to SQL statements, tab-delimited text files, or other database formats for data sharing</a:t>
            </a:r>
          </a:p>
          <a:p>
            <a:pPr lvl="1"/>
            <a:r>
              <a:rPr lang="en-US" dirty="0"/>
              <a:t>transform XSLT style sheets into new style sheets</a:t>
            </a:r>
          </a:p>
          <a:p>
            <a:pPr lvl="1"/>
            <a:r>
              <a:rPr lang="en-US" dirty="0"/>
              <a:t>turn </a:t>
            </a:r>
            <a:r>
              <a:rPr lang="en-US" dirty="0" smtClean="0"/>
              <a:t>web </a:t>
            </a:r>
            <a:r>
              <a:rPr lang="en-US" dirty="0"/>
              <a:t>pages (written in XHTML) to a format for handheld devices</a:t>
            </a:r>
          </a:p>
          <a:p>
            <a:pPr lvl="1"/>
            <a:r>
              <a:rPr lang="en-US" dirty="0"/>
              <a:t>add CSS style sheets to XML documents for viewing in 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 transform an XML document using XSLT two tree structures are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source </a:t>
            </a:r>
            <a:r>
              <a:rPr lang="en-US" dirty="0"/>
              <a:t>tree is the XML document that will be transformed </a:t>
            </a:r>
            <a:endParaRPr lang="en-US" dirty="0" smtClean="0"/>
          </a:p>
          <a:p>
            <a:pPr lvl="1"/>
            <a:r>
              <a:rPr lang="en-US" dirty="0" smtClean="0"/>
              <a:t>result </a:t>
            </a:r>
            <a:r>
              <a:rPr lang="en-US" dirty="0"/>
              <a:t>tree is the XML document that is </a:t>
            </a:r>
            <a:r>
              <a:rPr lang="en-US" dirty="0" smtClean="0"/>
              <a:t>created</a:t>
            </a:r>
          </a:p>
          <a:p>
            <a:r>
              <a:rPr lang="en-US" dirty="0" smtClean="0"/>
              <a:t>need </a:t>
            </a:r>
            <a:r>
              <a:rPr lang="en-US" dirty="0"/>
              <a:t>three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XML document consists of </a:t>
            </a:r>
            <a:r>
              <a:rPr lang="en-US" dirty="0" smtClean="0"/>
              <a:t>data </a:t>
            </a:r>
            <a:r>
              <a:rPr lang="en-US" dirty="0"/>
              <a:t>to be </a:t>
            </a:r>
            <a:r>
              <a:rPr lang="en-US" dirty="0" smtClean="0"/>
              <a:t>displayed</a:t>
            </a:r>
          </a:p>
          <a:p>
            <a:pPr lvl="2"/>
            <a:r>
              <a:rPr lang="en-US" dirty="0" smtClean="0"/>
              <a:t>is the </a:t>
            </a:r>
            <a:r>
              <a:rPr lang="en-US" dirty="0"/>
              <a:t>source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XSL file </a:t>
            </a:r>
            <a:r>
              <a:rPr lang="en-US" dirty="0" smtClean="0"/>
              <a:t>does </a:t>
            </a:r>
            <a:r>
              <a:rPr lang="en-US" dirty="0"/>
              <a:t>the </a:t>
            </a:r>
            <a:r>
              <a:rPr lang="en-US" dirty="0" smtClean="0"/>
              <a:t>transformation: transforms </a:t>
            </a:r>
            <a:r>
              <a:rPr lang="en-US" dirty="0"/>
              <a:t>XML data into the specified </a:t>
            </a:r>
            <a:r>
              <a:rPr lang="en-US" dirty="0" smtClean="0"/>
              <a:t>format</a:t>
            </a:r>
          </a:p>
          <a:p>
            <a:pPr lvl="2"/>
            <a:r>
              <a:rPr lang="en-US" dirty="0" smtClean="0"/>
              <a:t>In this example </a:t>
            </a:r>
            <a:r>
              <a:rPr lang="en-US" dirty="0" smtClean="0"/>
              <a:t>the </a:t>
            </a:r>
            <a:r>
              <a:rPr lang="en-US" dirty="0"/>
              <a:t>specified format is </a:t>
            </a:r>
            <a:r>
              <a:rPr lang="en-US" dirty="0" smtClean="0"/>
              <a:t>an </a:t>
            </a:r>
            <a:r>
              <a:rPr lang="en-US" dirty="0"/>
              <a:t>HTML </a:t>
            </a:r>
            <a:r>
              <a:rPr lang="en-US" dirty="0" smtClean="0"/>
              <a:t>page</a:t>
            </a:r>
          </a:p>
          <a:p>
            <a:pPr lvl="2"/>
            <a:r>
              <a:rPr lang="en-US" dirty="0" smtClean="0"/>
              <a:t>new </a:t>
            </a:r>
            <a:r>
              <a:rPr lang="en-US" dirty="0"/>
              <a:t>page is </a:t>
            </a:r>
            <a:r>
              <a:rPr lang="en-US" dirty="0" smtClean="0"/>
              <a:t>the </a:t>
            </a:r>
            <a:r>
              <a:rPr lang="en-US" dirty="0"/>
              <a:t>result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third </a:t>
            </a:r>
            <a:r>
              <a:rPr lang="en-US" dirty="0"/>
              <a:t>file is a CSS file that describes how we want the new file </a:t>
            </a:r>
            <a:r>
              <a:rPr lang="en-US" dirty="0" smtClean="0"/>
              <a:t>displayed</a:t>
            </a:r>
            <a:endParaRPr lang="en-US" dirty="0"/>
          </a:p>
          <a:p>
            <a:r>
              <a:rPr lang="en-US" dirty="0" smtClean="0"/>
              <a:t>Next slide is the </a:t>
            </a:r>
            <a:r>
              <a:rPr lang="en-US" dirty="0"/>
              <a:t>CSS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Since the </a:t>
            </a:r>
            <a:r>
              <a:rPr lang="en-US" dirty="0"/>
              <a:t>XML page </a:t>
            </a:r>
            <a:r>
              <a:rPr lang="en-US" dirty="0" smtClean="0"/>
              <a:t>is </a:t>
            </a:r>
            <a:r>
              <a:rPr lang="en-US" dirty="0"/>
              <a:t>transformed to an HTML page, the styles needed </a:t>
            </a:r>
            <a:r>
              <a:rPr lang="en-US" dirty="0" smtClean="0"/>
              <a:t>are </a:t>
            </a:r>
            <a:r>
              <a:rPr lang="en-US" dirty="0"/>
              <a:t>styles that will be used later, by the XSL </a:t>
            </a:r>
            <a:r>
              <a:rPr lang="en-US" dirty="0" smtClean="0"/>
              <a:t>file (i.e., HTML elements)</a:t>
            </a:r>
          </a:p>
          <a:p>
            <a:r>
              <a:rPr lang="en-US" dirty="0" smtClean="0"/>
              <a:t>Following slide is the XML page</a:t>
            </a:r>
          </a:p>
          <a:p>
            <a:r>
              <a:rPr lang="en-US" dirty="0" smtClean="0"/>
              <a:t>Third slide is the XSL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5" y="1066800"/>
            <a:ext cx="8193087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6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344488"/>
            <a:ext cx="7697787" cy="6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6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04800"/>
            <a:ext cx="7032501" cy="614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6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6057900" cy="385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10.5</a:t>
            </a:r>
            <a:endParaRPr lang="en-US" sz="40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XML Namespaces and Schemas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038600"/>
            <a:ext cx="4114800" cy="19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DOM Nodes and Trees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DOM </a:t>
            </a:r>
            <a:r>
              <a:rPr lang="en-US" sz="1800" dirty="0"/>
              <a:t>sees an HTML (or XML) document as a </a:t>
            </a:r>
            <a:r>
              <a:rPr lang="en-US" sz="1800" b="1" dirty="0"/>
              <a:t>tree</a:t>
            </a:r>
            <a:r>
              <a:rPr lang="en-US" sz="1800" dirty="0"/>
              <a:t> or as a group of trees.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document's </a:t>
            </a:r>
            <a:r>
              <a:rPr lang="en-US" sz="1800" b="1" dirty="0"/>
              <a:t>root element</a:t>
            </a:r>
            <a:r>
              <a:rPr lang="en-US" sz="1800" dirty="0"/>
              <a:t> is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sz="1800" dirty="0"/>
              <a:t> </a:t>
            </a:r>
            <a:r>
              <a:rPr lang="en-US" sz="1800" dirty="0" smtClean="0"/>
              <a:t>element (the </a:t>
            </a:r>
            <a:r>
              <a:rPr lang="en-US" sz="1800" dirty="0"/>
              <a:t>primary </a:t>
            </a:r>
            <a:r>
              <a:rPr lang="en-US" sz="1800" dirty="0" smtClean="0"/>
              <a:t>source)</a:t>
            </a:r>
          </a:p>
          <a:p>
            <a:r>
              <a:rPr lang="en-US" sz="1800" dirty="0" smtClean="0"/>
              <a:t>Can see the node structure with a browser, by inspection: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05000"/>
            <a:ext cx="4724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XML Namespaces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Namespaces are used to avoid confusion or naming "collisions" </a:t>
            </a:r>
            <a:endParaRPr lang="en-US" dirty="0" smtClean="0"/>
          </a:p>
          <a:p>
            <a:pPr lvl="1"/>
            <a:r>
              <a:rPr lang="en-US" dirty="0" smtClean="0"/>
              <a:t>These might </a:t>
            </a:r>
            <a:r>
              <a:rPr lang="en-US" dirty="0"/>
              <a:t>occur when two elements have the same name but refer to different </a:t>
            </a:r>
            <a:r>
              <a:rPr lang="en-US" dirty="0" smtClean="0"/>
              <a:t>things</a:t>
            </a:r>
          </a:p>
          <a:p>
            <a:pPr lvl="1"/>
            <a:r>
              <a:rPr lang="en-US" dirty="0" smtClean="0"/>
              <a:t>helpful </a:t>
            </a:r>
            <a:r>
              <a:rPr lang="en-US" dirty="0"/>
              <a:t>if one XML document is merged with </a:t>
            </a:r>
            <a:r>
              <a:rPr lang="en-US" dirty="0" smtClean="0"/>
              <a:t>another</a:t>
            </a:r>
            <a:endParaRPr lang="en-US" dirty="0"/>
          </a:p>
          <a:p>
            <a:r>
              <a:rPr lang="en-US" dirty="0"/>
              <a:t>Namespaces must be declared before they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namespace </a:t>
            </a:r>
            <a:r>
              <a:rPr lang="en-US" dirty="0"/>
              <a:t>declaration is placed in the start tag of an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applies </a:t>
            </a:r>
            <a:r>
              <a:rPr lang="en-US" dirty="0"/>
              <a:t>to that element and its descendants (its child elements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</a:t>
            </a:r>
            <a:r>
              <a:rPr lang="en-US" dirty="0"/>
              <a:t>XML namespaces use the reserved keyword,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xmlns</a:t>
            </a:r>
            <a:endParaRPr lang="en-US" dirty="0"/>
          </a:p>
          <a:p>
            <a:pPr lvl="1"/>
            <a:r>
              <a:rPr lang="en-US" dirty="0" smtClean="0"/>
              <a:t>keyword </a:t>
            </a:r>
            <a:r>
              <a:rPr lang="en-US" dirty="0"/>
              <a:t>is </a:t>
            </a:r>
            <a:r>
              <a:rPr lang="en-US" dirty="0" smtClean="0"/>
              <a:t>an </a:t>
            </a:r>
            <a:r>
              <a:rPr lang="en-US" dirty="0"/>
              <a:t>attribute of the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namespace prefix binds to a series of characters called a 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URI uniquely </a:t>
            </a:r>
            <a:r>
              <a:rPr lang="en-US" dirty="0"/>
              <a:t>identifies the </a:t>
            </a:r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 </a:t>
            </a:r>
            <a:r>
              <a:rPr lang="en-US" dirty="0" smtClean="0"/>
              <a:t>developer creates </a:t>
            </a:r>
            <a:r>
              <a:rPr lang="en-US" dirty="0"/>
              <a:t>the URI and the namespace </a:t>
            </a:r>
            <a:r>
              <a:rPr lang="en-US" dirty="0" smtClean="0"/>
              <a:t>prefix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Uniform Resource Identifies (URI) and Namespace Declarations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Autofit/>
          </a:bodyPr>
          <a:lstStyle/>
          <a:p>
            <a:r>
              <a:rPr lang="en-US" sz="2000" dirty="0"/>
              <a:t>An XML namespace URI references a server </a:t>
            </a:r>
            <a:r>
              <a:rPr lang="en-US" sz="2000" dirty="0" smtClean="0"/>
              <a:t>but </a:t>
            </a:r>
            <a:r>
              <a:rPr lang="en-US" sz="2000" dirty="0"/>
              <a:t>it is not an address that can be </a:t>
            </a:r>
            <a:r>
              <a:rPr lang="en-US" sz="2000" dirty="0" smtClean="0"/>
              <a:t>visited</a:t>
            </a:r>
          </a:p>
          <a:p>
            <a:pPr lvl="1"/>
            <a:r>
              <a:rPr lang="en-US" sz="1600" dirty="0" smtClean="0"/>
              <a:t>purpose </a:t>
            </a:r>
            <a:r>
              <a:rPr lang="en-US" sz="1600" dirty="0"/>
              <a:t>is to provide a unique identity for the namespace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syntax </a:t>
            </a:r>
            <a:r>
              <a:rPr lang="en-US" sz="2000" dirty="0"/>
              <a:t>for creating a namespace with the 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"beads" </a:t>
            </a:r>
            <a:r>
              <a:rPr lang="en-US" sz="2000" dirty="0"/>
              <a:t>might be as follows: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xmlns:beads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="http://jackie.com/beads"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looks like a URL but, if you were to enter this into a browser, it would go </a:t>
            </a:r>
            <a:r>
              <a:rPr lang="en-US" sz="2000" dirty="0" smtClean="0"/>
              <a:t>nowhere</a:t>
            </a:r>
          </a:p>
          <a:p>
            <a:r>
              <a:rPr lang="en-US" sz="2000" dirty="0" smtClean="0"/>
              <a:t>Why use </a:t>
            </a:r>
            <a:r>
              <a:rPr lang="en-US" sz="2000" dirty="0"/>
              <a:t>one's own domain name to define a </a:t>
            </a:r>
            <a:r>
              <a:rPr lang="en-US" sz="2000" dirty="0" smtClean="0"/>
              <a:t>namespace? It </a:t>
            </a:r>
            <a:r>
              <a:rPr lang="en-US" sz="2000" dirty="0"/>
              <a:t>is guaranteed to be a unique </a:t>
            </a:r>
            <a:r>
              <a:rPr lang="en-US" sz="2000" dirty="0" smtClean="0"/>
              <a:t>string.</a:t>
            </a:r>
          </a:p>
          <a:p>
            <a:r>
              <a:rPr lang="en-US" sz="2000" dirty="0"/>
              <a:t>A namespace declaration has the following syntax: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xmlns:prefix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"URI"</a:t>
            </a:r>
          </a:p>
          <a:p>
            <a:pPr marL="0" indent="0">
              <a:buNone/>
            </a:pPr>
            <a:r>
              <a:rPr lang="en-US" sz="2000" dirty="0" smtClean="0"/>
              <a:t>examples </a:t>
            </a:r>
            <a:r>
              <a:rPr lang="en-US" sz="2000" dirty="0"/>
              <a:t>of namespace declarations for Jackie's Jewelry pages:</a:t>
            </a:r>
          </a:p>
          <a:p>
            <a:pPr marL="800100" lvl="2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xmlns:bracelets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="http://jackie.com/bracelets"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xmlns:earrings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="http://jackie.com/earrings"	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70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namespaces in an XSL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an XSL document you add the namespaces to identify the values of the XML elements.</a:t>
            </a:r>
          </a:p>
          <a:p>
            <a:pPr marL="0" indent="0">
              <a:buNone/>
            </a:pPr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xsl:for-each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select = "/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jackie_classes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/course"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xmlns:bead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='http://jackie.com/bead'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xmlns:bracelet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='http//jackie.com/bracelet'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xmlns:earrings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='http//jackie.com/earrings'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xmlns:mixed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'http://jackie.com/mixed' 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Parent-Child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hangingPunct="0"/>
            <a:r>
              <a:rPr lang="en-US" sz="1800" dirty="0" smtClean="0"/>
              <a:t>some </a:t>
            </a:r>
            <a:r>
              <a:rPr lang="en-US" sz="1800" dirty="0"/>
              <a:t>tags </a:t>
            </a:r>
            <a:r>
              <a:rPr lang="en-US" sz="1800" dirty="0" smtClean="0"/>
              <a:t>cannot </a:t>
            </a:r>
            <a:r>
              <a:rPr lang="en-US" sz="1800" dirty="0"/>
              <a:t>be nested within other tags because the DOM identifies some nodes as parent nodes and others as child </a:t>
            </a:r>
            <a:r>
              <a:rPr lang="en-US" sz="1800" dirty="0" smtClean="0"/>
              <a:t>nodes </a:t>
            </a:r>
            <a:endParaRPr lang="en-US" sz="1800" dirty="0" smtClean="0"/>
          </a:p>
          <a:p>
            <a:pPr lvl="1" hangingPunct="0"/>
            <a:r>
              <a:rPr lang="en-US" sz="1600" dirty="0" smtClean="0"/>
              <a:t>A </a:t>
            </a:r>
            <a:r>
              <a:rPr lang="en-US" sz="1600" dirty="0"/>
              <a:t>child node can be nested inside a parent node but not the other way </a:t>
            </a:r>
            <a:r>
              <a:rPr lang="en-US" sz="1600" dirty="0" smtClean="0"/>
              <a:t>around</a:t>
            </a:r>
            <a:endParaRPr lang="en-US" sz="1600" dirty="0"/>
          </a:p>
          <a:p>
            <a:r>
              <a:rPr lang="en-US" sz="1800" dirty="0" smtClean="0"/>
              <a:t>top </a:t>
            </a:r>
            <a:r>
              <a:rPr lang="en-US" sz="1800" dirty="0"/>
              <a:t>level node—the root node—is the top parent </a:t>
            </a:r>
            <a:r>
              <a:rPr lang="en-US" sz="1800" dirty="0" smtClean="0"/>
              <a:t>node</a:t>
            </a:r>
            <a:endParaRPr lang="en-US" sz="1800" dirty="0" smtClean="0"/>
          </a:p>
          <a:p>
            <a:r>
              <a:rPr lang="en-US" sz="1800" dirty="0" smtClean="0"/>
              <a:t>all </a:t>
            </a:r>
            <a:r>
              <a:rPr lang="en-US" sz="1800" dirty="0"/>
              <a:t>other nodes are children of the </a:t>
            </a:r>
            <a:r>
              <a:rPr lang="en-US" sz="1800" dirty="0" smtClean="0"/>
              <a:t>root</a:t>
            </a:r>
            <a:endParaRPr lang="en-US" sz="1800" dirty="0" smtClean="0"/>
          </a:p>
          <a:p>
            <a:r>
              <a:rPr lang="en-US" sz="1800" dirty="0" smtClean="0"/>
              <a:t>When </a:t>
            </a:r>
            <a:r>
              <a:rPr lang="en-US" sz="1800" dirty="0"/>
              <a:t>a node is inside another node, the outer node also becomes a </a:t>
            </a:r>
            <a:r>
              <a:rPr lang="en-US" sz="1800" dirty="0" smtClean="0"/>
              <a:t>parent </a:t>
            </a:r>
            <a:endParaRPr lang="en-US" sz="1800" dirty="0" smtClean="0"/>
          </a:p>
          <a:p>
            <a:r>
              <a:rPr lang="en-US" sz="1800" dirty="0" smtClean="0"/>
              <a:t>In the previous slide’s image,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sz="1800" dirty="0"/>
              <a:t> is the root node so it is the parent of all </a:t>
            </a:r>
            <a:r>
              <a:rPr lang="en-US" sz="1800" dirty="0" smtClean="0"/>
              <a:t>others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 </a:t>
            </a:r>
            <a:r>
              <a:rPr lang="en-US" sz="1600" dirty="0"/>
              <a:t>node is a child of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&lt;html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1600" dirty="0" smtClean="0"/>
              <a:t>but </a:t>
            </a:r>
            <a:r>
              <a:rPr lang="en-US" sz="1600" dirty="0"/>
              <a:t>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  <a:r>
              <a:rPr lang="en-US" sz="1600" dirty="0"/>
              <a:t> node is also the parent of the container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&lt;div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1600" dirty="0" smtClean="0"/>
              <a:t>this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&lt;div&gt; </a:t>
            </a:r>
            <a:r>
              <a:rPr lang="en-US" sz="1600" dirty="0"/>
              <a:t>is also a child of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 </a:t>
            </a:r>
            <a:r>
              <a:rPr lang="en-US" sz="1600" dirty="0"/>
              <a:t>and a parent of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&lt;h3&gt; </a:t>
            </a:r>
            <a:r>
              <a:rPr lang="en-US" sz="1600" dirty="0"/>
              <a:t>node immediately below </a:t>
            </a:r>
            <a:r>
              <a:rPr lang="en-US" sz="1600" dirty="0" smtClean="0"/>
              <a:t>it</a:t>
            </a:r>
          </a:p>
          <a:p>
            <a:r>
              <a:rPr lang="en-US" sz="1800" dirty="0" smtClean="0"/>
              <a:t>Nodes </a:t>
            </a:r>
            <a:r>
              <a:rPr lang="en-US" sz="1800" dirty="0"/>
              <a:t>that have the same level are </a:t>
            </a:r>
            <a:r>
              <a:rPr lang="en-US" sz="1800" dirty="0" smtClean="0"/>
              <a:t>siblings </a:t>
            </a:r>
            <a:r>
              <a:rPr lang="en-US" sz="1800" dirty="0"/>
              <a:t>if they are all inside the same </a:t>
            </a:r>
            <a:r>
              <a:rPr lang="en-US" sz="1800" dirty="0" smtClean="0"/>
              <a:t>parent</a:t>
            </a:r>
          </a:p>
          <a:p>
            <a:r>
              <a:rPr lang="en-US" sz="1800" dirty="0" smtClean="0"/>
              <a:t>In the example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&lt;head&gt; </a:t>
            </a:r>
            <a:r>
              <a:rPr lang="en-US" sz="1800" dirty="0"/>
              <a:t>and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 </a:t>
            </a:r>
            <a:r>
              <a:rPr lang="en-US" sz="1800" dirty="0"/>
              <a:t>nodes are siblings because they are both children of the root and have the same </a:t>
            </a:r>
            <a:r>
              <a:rPr lang="en-US" sz="1800" dirty="0" smtClean="0"/>
              <a:t>level</a:t>
            </a:r>
            <a:endParaRPr lang="en-US" sz="1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1802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DOM Node Object Properties and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933721"/>
              </p:ext>
            </p:extLst>
          </p:nvPr>
        </p:nvGraphicFramePr>
        <p:xfrm>
          <a:off x="762000" y="2057405"/>
          <a:ext cx="7391400" cy="3886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5977"/>
                <a:gridCol w="4895423"/>
              </a:tblGrid>
              <a:tr h="298938">
                <a:tc gridSpan="2"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9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childNodes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a list of the child nodes for a 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9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firstChild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the first child of a 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9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lastChild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the last child of a 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9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nextSibling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the next node at the same level as this 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9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nodeName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the name of a node, depending on its type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9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nodeType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the type of a 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9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nodeValue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or returns the value of a 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9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ownerDocument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the root element for a 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9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parentNode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the parent of a 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9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previousSibling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the previous node at the same level as this 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9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textContent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sets or returns the textual content of a node and its children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5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Some Node Object Methods That Can Be Used with Element Objects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025677"/>
              </p:ext>
            </p:extLst>
          </p:nvPr>
        </p:nvGraphicFramePr>
        <p:xfrm>
          <a:off x="914400" y="1905000"/>
          <a:ext cx="7016115" cy="4412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2061"/>
                <a:gridCol w="4364054"/>
              </a:tblGrid>
              <a:tr h="230550">
                <a:tc gridSpan="2"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55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Method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55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appendChild()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adds a new child node to the one specified, as the last child 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55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cloneNode()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creates a clone of a 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55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compareDocumentPosition()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compares the position in the document of two nodes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55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createElement()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creates an element of the type specified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55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hasAttributes()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true if node has any attributes, else returns false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55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hasChildNodes()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true if the node has child nodes, else returns false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55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insertBefore()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inserts a new child node before an existing (specified) 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55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isEqualNode()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checks if two nodes are equal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55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isSameNode()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checks if two nodes are the same 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6945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isSupported()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true if specified feature is supported, else returns false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55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lookupNamespaceURI()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the namespace URI that matches a specified prefix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55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lookupPrefix()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the prefix that matches a specified namespace URI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6945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normalize()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joins text nodes that are adjacent and removes empty text nodes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55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removeChild()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removes a child node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55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replaceChild()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replaces a child node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4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47500" lnSpcReduction="20000"/>
          </a:bodyPr>
          <a:lstStyle/>
          <a:p>
            <a:pPr hangingPunct="0"/>
            <a:r>
              <a:rPr lang="en-US" sz="3400" dirty="0"/>
              <a:t>The </a:t>
            </a: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createTextNode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dirty="0" smtClean="0"/>
              <a:t>inserts </a:t>
            </a:r>
            <a:r>
              <a:rPr lang="en-US" sz="3400" dirty="0"/>
              <a:t>a string of text into a text </a:t>
            </a:r>
            <a:r>
              <a:rPr lang="en-US" sz="3400" dirty="0" smtClean="0"/>
              <a:t>node </a:t>
            </a:r>
          </a:p>
          <a:p>
            <a:pPr hangingPunct="0"/>
            <a:r>
              <a:rPr lang="en-US" sz="3400" dirty="0" smtClean="0"/>
              <a:t>Is used to </a:t>
            </a:r>
            <a:r>
              <a:rPr lang="en-US" sz="3400" dirty="0"/>
              <a:t>insert </a:t>
            </a:r>
            <a:r>
              <a:rPr lang="en-US" sz="3400" dirty="0" smtClean="0"/>
              <a:t>text </a:t>
            </a:r>
            <a:r>
              <a:rPr lang="en-US" sz="3400" dirty="0"/>
              <a:t>into a node </a:t>
            </a:r>
            <a:r>
              <a:rPr lang="en-US" sz="3400" dirty="0" smtClean="0"/>
              <a:t>created </a:t>
            </a:r>
            <a:r>
              <a:rPr lang="en-US" sz="3400" dirty="0"/>
              <a:t>by </a:t>
            </a:r>
            <a:r>
              <a:rPr lang="en-US" sz="3400" dirty="0" smtClean="0"/>
              <a:t>a method that appends </a:t>
            </a:r>
            <a:r>
              <a:rPr lang="en-US" sz="3400" dirty="0"/>
              <a:t>or inserts </a:t>
            </a:r>
            <a:r>
              <a:rPr lang="en-US" sz="3400" dirty="0" smtClean="0"/>
              <a:t>nodes</a:t>
            </a:r>
            <a:endParaRPr lang="en-US" sz="3400" dirty="0" smtClean="0"/>
          </a:p>
          <a:p>
            <a:pPr marL="0" indent="0" hangingPunct="0">
              <a:buNone/>
            </a:pPr>
            <a:r>
              <a:rPr lang="en-US" sz="3400" dirty="0" smtClean="0"/>
              <a:t>syntax </a:t>
            </a:r>
            <a:r>
              <a:rPr lang="en-US" sz="3400" dirty="0"/>
              <a:t>for the </a:t>
            </a: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createTextNode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400" dirty="0"/>
              <a:t> </a:t>
            </a:r>
            <a:r>
              <a:rPr lang="en-US" sz="3400" dirty="0" smtClean="0"/>
              <a:t>method:</a:t>
            </a:r>
            <a:endParaRPr lang="en-US" sz="3400" dirty="0"/>
          </a:p>
          <a:p>
            <a:pPr marL="0" indent="0" hangingPunct="0">
              <a:buNone/>
            </a:pPr>
            <a:r>
              <a:rPr lang="en-US" sz="3400" dirty="0" smtClean="0"/>
              <a:t>	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theText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("text goes here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 hangingPunct="0">
              <a:buNone/>
            </a:pPr>
            <a:endParaRPr lang="en-US" sz="34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3400" dirty="0" smtClean="0"/>
              <a:t>Example:</a:t>
            </a:r>
          </a:p>
          <a:p>
            <a:pPr marL="0" indent="0" hangingPunct="0">
              <a:buNone/>
            </a:pPr>
            <a:r>
              <a:rPr lang="en-US" sz="3400" dirty="0" smtClean="0"/>
              <a:t>To insert </a:t>
            </a:r>
            <a:r>
              <a:rPr lang="en-US" sz="3400" dirty="0"/>
              <a:t>a paragraph node which has the content 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"This is a new 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paragraph“: </a:t>
            </a:r>
          </a:p>
          <a:p>
            <a:pPr marL="514350" indent="-514350" hangingPunct="0">
              <a:buFont typeface="+mj-lt"/>
              <a:buAutoNum type="arabicPeriod"/>
            </a:pPr>
            <a:r>
              <a:rPr lang="en-US" sz="3400" dirty="0" smtClean="0"/>
              <a:t>create </a:t>
            </a:r>
            <a:r>
              <a:rPr lang="en-US" sz="3400" dirty="0"/>
              <a:t>the paragraph element and store it in a </a:t>
            </a:r>
            <a:r>
              <a:rPr lang="en-US" sz="3400" dirty="0" smtClean="0"/>
              <a:t>variable </a:t>
            </a:r>
          </a:p>
          <a:p>
            <a:pPr marL="514350" indent="-514350" hangingPunct="0">
              <a:buFont typeface="+mj-lt"/>
              <a:buAutoNum type="arabicPeriod"/>
            </a:pPr>
            <a:r>
              <a:rPr lang="en-US" sz="3400" dirty="0" smtClean="0"/>
              <a:t>create </a:t>
            </a:r>
            <a:r>
              <a:rPr lang="en-US" sz="3400" dirty="0"/>
              <a:t>a text node with the paragraph </a:t>
            </a:r>
            <a:r>
              <a:rPr lang="en-US" sz="3400" dirty="0" smtClean="0"/>
              <a:t>text</a:t>
            </a:r>
          </a:p>
          <a:p>
            <a:pPr marL="514350" indent="-514350" hangingPunct="0">
              <a:buFont typeface="+mj-lt"/>
              <a:buAutoNum type="arabicPeriod"/>
            </a:pPr>
            <a:r>
              <a:rPr lang="en-US" sz="3400" dirty="0" smtClean="0"/>
              <a:t>identify </a:t>
            </a:r>
            <a:r>
              <a:rPr lang="en-US" sz="3400" dirty="0"/>
              <a:t>the 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3400" dirty="0"/>
              <a:t> of this paragraph node with the </a:t>
            </a: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setAttribute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3400" dirty="0" smtClean="0"/>
              <a:t>method</a:t>
            </a:r>
          </a:p>
          <a:p>
            <a:pPr marL="514350" indent="-514350" hangingPunct="0">
              <a:buFont typeface="+mj-lt"/>
              <a:buAutoNum type="arabicPeriod"/>
            </a:pPr>
            <a:r>
              <a:rPr lang="en-US" sz="3400" dirty="0" smtClean="0"/>
              <a:t>use </a:t>
            </a:r>
            <a:r>
              <a:rPr lang="en-US" sz="3400" dirty="0"/>
              <a:t>the </a:t>
            </a: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appendChild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400" dirty="0"/>
              <a:t> method to add it to the </a:t>
            </a:r>
            <a:r>
              <a:rPr lang="en-US" sz="3400" dirty="0" smtClean="0"/>
              <a:t>page</a:t>
            </a:r>
          </a:p>
          <a:p>
            <a:pPr marL="0" indent="0" hangingPunct="0">
              <a:buNone/>
            </a:pPr>
            <a:endParaRPr lang="en-US" sz="3400" dirty="0" smtClean="0"/>
          </a:p>
          <a:p>
            <a:pPr marL="0" indent="0" hangingPunct="0">
              <a:buNone/>
            </a:pPr>
            <a:r>
              <a:rPr lang="en-US" sz="3400" dirty="0" smtClean="0"/>
              <a:t>syntax:</a:t>
            </a:r>
            <a:endParaRPr lang="en-US" sz="3400" dirty="0"/>
          </a:p>
          <a:p>
            <a:pPr marL="0" indent="0" hangingPunct="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pPr marL="0" indent="0" hangingPunct="0">
              <a:buNone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elementId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new_text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 hangingPunct="0">
              <a:buNone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.setAttribute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("id", </a:t>
            </a:r>
            <a:r>
              <a:rPr lang="en-US" sz="3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elementId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theText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 = "This is a new paragraph";</a:t>
            </a:r>
          </a:p>
          <a:p>
            <a:pPr marL="0" indent="0" hangingPunct="0">
              <a:buNone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.appendChild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theText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replaceChild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3600" dirty="0"/>
              <a:t>and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removeChild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1800" dirty="0" smtClean="0"/>
              <a:t>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removeChild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 smtClean="0"/>
              <a:t>Method</a:t>
            </a:r>
          </a:p>
          <a:p>
            <a:pPr hangingPunct="0"/>
            <a:r>
              <a:rPr lang="en-US" sz="1800" dirty="0" smtClean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removeChild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/>
              <a:t>method requires that the parent node is </a:t>
            </a:r>
            <a:r>
              <a:rPr lang="en-US" sz="1800" dirty="0" smtClean="0"/>
              <a:t>specified</a:t>
            </a:r>
            <a:endParaRPr lang="en-US" sz="1800" dirty="0" smtClean="0"/>
          </a:p>
          <a:p>
            <a:pPr hangingPunct="0"/>
            <a:r>
              <a:rPr lang="en-US" sz="1800" dirty="0" smtClean="0"/>
              <a:t>The </a:t>
            </a:r>
            <a:r>
              <a:rPr lang="en-US" sz="1800" dirty="0"/>
              <a:t>name of the node to be removed is the </a:t>
            </a:r>
            <a:r>
              <a:rPr lang="en-US" sz="1800" dirty="0" smtClean="0"/>
              <a:t>parameter </a:t>
            </a:r>
            <a:r>
              <a:rPr lang="en-US" sz="1800" dirty="0"/>
              <a:t>of this </a:t>
            </a:r>
            <a:r>
              <a:rPr lang="en-US" sz="1800" dirty="0" smtClean="0"/>
              <a:t>method</a:t>
            </a:r>
            <a:endParaRPr lang="en-US" sz="1800" dirty="0" smtClean="0"/>
          </a:p>
          <a:p>
            <a:pPr marL="0" indent="0" hangingPunc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syntax is as follows:</a:t>
            </a:r>
          </a:p>
          <a:p>
            <a:pPr marL="0" indent="0" hangingPunc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elementNode.removeChild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node_to_remove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hangingPunct="0"/>
            <a:r>
              <a:rPr lang="en-US" sz="1800" dirty="0" smtClean="0"/>
              <a:t>The method will either return the removed node or will return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NULL</a:t>
            </a:r>
            <a:endParaRPr lang="en-US" sz="1800" dirty="0" smtClean="0"/>
          </a:p>
          <a:p>
            <a:pPr hangingPunct="0"/>
            <a:endParaRPr lang="en-US" sz="1800" dirty="0" smtClean="0"/>
          </a:p>
          <a:p>
            <a:pPr marL="0" indent="0" hangingPunct="0">
              <a:buNone/>
            </a:pPr>
            <a:r>
              <a:rPr lang="en-US" sz="1800" dirty="0" smtClean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replaceChild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/>
              <a:t>Method</a:t>
            </a:r>
          </a:p>
          <a:p>
            <a:pPr hangingPunct="0"/>
            <a:r>
              <a:rPr lang="en-US" sz="1800" dirty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replaceChild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/>
              <a:t>method </a:t>
            </a:r>
            <a:r>
              <a:rPr lang="en-US" sz="1800" dirty="0" smtClean="0"/>
              <a:t>replaces </a:t>
            </a:r>
            <a:r>
              <a:rPr lang="en-US" sz="1800" dirty="0"/>
              <a:t>one child node with another </a:t>
            </a:r>
            <a:endParaRPr lang="en-US" sz="1800" dirty="0" smtClean="0"/>
          </a:p>
          <a:p>
            <a:pPr hangingPunct="0"/>
            <a:r>
              <a:rPr lang="en-US" sz="1800" dirty="0" smtClean="0"/>
              <a:t>has </a:t>
            </a:r>
            <a:r>
              <a:rPr lang="en-US" sz="1800" dirty="0"/>
              <a:t>two required parameters—the new node and the node to be </a:t>
            </a:r>
            <a:r>
              <a:rPr lang="en-US" sz="1800" dirty="0" smtClean="0"/>
              <a:t>replaced</a:t>
            </a:r>
            <a:endParaRPr lang="en-US" sz="1800" dirty="0" smtClean="0"/>
          </a:p>
          <a:p>
            <a:pPr marL="0" indent="0" hangingPunc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syntax is as follows:</a:t>
            </a:r>
          </a:p>
          <a:p>
            <a:pPr marL="0" indent="0" hangingPunc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elementNode.replaceChild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node_to_be_replaced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hangingPunct="0"/>
            <a:r>
              <a:rPr lang="en-US" sz="1800" dirty="0"/>
              <a:t>The method will either return the replaced node </a:t>
            </a:r>
            <a:r>
              <a:rPr lang="en-US" sz="1800" dirty="0" smtClean="0"/>
              <a:t>or </a:t>
            </a:r>
            <a:r>
              <a:rPr lang="en-US" sz="1800" dirty="0"/>
              <a:t>will return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NULL</a:t>
            </a:r>
            <a:endParaRPr lang="en-US" sz="1800" dirty="0"/>
          </a:p>
          <a:p>
            <a:pPr hangingPunct="0"/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2807</Words>
  <Application>Microsoft Office PowerPoint</Application>
  <PresentationFormat>On-screen Show (4:3)</PresentationFormat>
  <Paragraphs>404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The Document Object Model and XML</vt:lpstr>
      <vt:lpstr>PowerPoint Presentation</vt:lpstr>
      <vt:lpstr>The Document Object Model: DOM</vt:lpstr>
      <vt:lpstr>DOM Nodes and Trees</vt:lpstr>
      <vt:lpstr>The Parent-Child Model</vt:lpstr>
      <vt:lpstr>DOM Node Object Properties and Methods</vt:lpstr>
      <vt:lpstr>Some Node Object Methods That Can Be Used with Element Objects</vt:lpstr>
      <vt:lpstr>The createTextNode() Method</vt:lpstr>
      <vt:lpstr>The replaceChild() and removeChild() Methods</vt:lpstr>
      <vt:lpstr>The childNodes Property</vt:lpstr>
      <vt:lpstr>PowerPoint Presentation</vt:lpstr>
      <vt:lpstr>Results of code</vt:lpstr>
      <vt:lpstr>PowerPoint Presentation</vt:lpstr>
      <vt:lpstr>The setAttribute() and getAttribute() Methods</vt:lpstr>
      <vt:lpstr>The setInterval() and clearInterval() Methods</vt:lpstr>
      <vt:lpstr>PowerPoint Presentation</vt:lpstr>
      <vt:lpstr>PowerPoint Presentation</vt:lpstr>
      <vt:lpstr>What is XML and Why do We Need It?</vt:lpstr>
      <vt:lpstr>XML Declaration</vt:lpstr>
      <vt:lpstr>XML Elements</vt:lpstr>
      <vt:lpstr>A First XML Document</vt:lpstr>
      <vt:lpstr>XML Attributes</vt:lpstr>
      <vt:lpstr>XML Entities</vt:lpstr>
      <vt:lpstr>Well-formed XML Documents</vt:lpstr>
      <vt:lpstr>XML Parsers and DTDs</vt:lpstr>
      <vt:lpstr>XML Internal DTDs</vt:lpstr>
      <vt:lpstr>XML External and Public DTDs</vt:lpstr>
      <vt:lpstr>PowerPoint Presentation</vt:lpstr>
      <vt:lpstr>Using CSS with XML Documents</vt:lpstr>
      <vt:lpstr>The sample XML file is shown below The next slide shows the attached stylesheet The following slide shows the result in a browser</vt:lpstr>
      <vt:lpstr>PowerPoint Presentation</vt:lpstr>
      <vt:lpstr>PowerPoint Presentation</vt:lpstr>
      <vt:lpstr>XSL: The Extensible Style Sheet Language</vt:lpstr>
      <vt:lpstr>An Example</vt:lpstr>
      <vt:lpstr>PowerPoint Presentation</vt:lpstr>
      <vt:lpstr>PowerPoint Presentation</vt:lpstr>
      <vt:lpstr>PowerPoint Presentation</vt:lpstr>
      <vt:lpstr>Result</vt:lpstr>
      <vt:lpstr>PowerPoint Presentation</vt:lpstr>
      <vt:lpstr>XML Namespaces</vt:lpstr>
      <vt:lpstr>The Uniform Resource Identifies (URI) and Namespace Declarations</vt:lpstr>
      <vt:lpstr>Using namespaces in an XSL document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Programming With XML and PHP Creating Interactive Web Pages</dc:title>
  <dc:creator>Duck</dc:creator>
  <cp:lastModifiedBy>Duck</cp:lastModifiedBy>
  <cp:revision>203</cp:revision>
  <dcterms:created xsi:type="dcterms:W3CDTF">2012-09-01T17:35:17Z</dcterms:created>
  <dcterms:modified xsi:type="dcterms:W3CDTF">2013-01-26T17:22:04Z</dcterms:modified>
</cp:coreProperties>
</file>