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81" r:id="rId2"/>
    <p:sldId id="257" r:id="rId3"/>
    <p:sldId id="310" r:id="rId4"/>
    <p:sldId id="311" r:id="rId5"/>
    <p:sldId id="363" r:id="rId6"/>
    <p:sldId id="375" r:id="rId7"/>
    <p:sldId id="376" r:id="rId8"/>
    <p:sldId id="377" r:id="rId9"/>
    <p:sldId id="260" r:id="rId10"/>
    <p:sldId id="304" r:id="rId11"/>
    <p:sldId id="344" r:id="rId12"/>
    <p:sldId id="399" r:id="rId13"/>
    <p:sldId id="400" r:id="rId14"/>
    <p:sldId id="262" r:id="rId15"/>
    <p:sldId id="269" r:id="rId16"/>
    <p:sldId id="369" r:id="rId17"/>
    <p:sldId id="382" r:id="rId18"/>
    <p:sldId id="383" r:id="rId19"/>
    <p:sldId id="384" r:id="rId20"/>
    <p:sldId id="385" r:id="rId21"/>
    <p:sldId id="386" r:id="rId22"/>
    <p:sldId id="387" r:id="rId23"/>
    <p:sldId id="388" r:id="rId24"/>
    <p:sldId id="389" r:id="rId25"/>
    <p:sldId id="268" r:id="rId26"/>
    <p:sldId id="336" r:id="rId27"/>
    <p:sldId id="365" r:id="rId28"/>
    <p:sldId id="392" r:id="rId29"/>
    <p:sldId id="393" r:id="rId30"/>
    <p:sldId id="358" r:id="rId31"/>
    <p:sldId id="359" r:id="rId32"/>
    <p:sldId id="361" r:id="rId33"/>
    <p:sldId id="401" r:id="rId34"/>
    <p:sldId id="402" r:id="rId35"/>
    <p:sldId id="403" r:id="rId36"/>
    <p:sldId id="398" r:id="rId37"/>
    <p:sldId id="404" r:id="rId38"/>
    <p:sldId id="405" r:id="rId39"/>
    <p:sldId id="406" r:id="rId40"/>
    <p:sldId id="407" r:id="rId41"/>
    <p:sldId id="408"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516"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5BD22F8-8AAC-4B6B-90DF-11F6E5C205A7}" type="datetimeFigureOut">
              <a:rPr lang="en-US" smtClean="0"/>
              <a:t>1/26/2013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0DA05D1-5258-4DB4-B7D5-880DB47CFFEF}" type="slidenum">
              <a:rPr lang="en-US" smtClean="0"/>
              <a:t>‹#›</a:t>
            </a:fld>
            <a:endParaRPr lang="en-US"/>
          </a:p>
        </p:txBody>
      </p:sp>
    </p:spTree>
    <p:extLst>
      <p:ext uri="{BB962C8B-B14F-4D97-AF65-F5344CB8AC3E}">
        <p14:creationId xmlns:p14="http://schemas.microsoft.com/office/powerpoint/2010/main" val="5970360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0DA05D1-5258-4DB4-B7D5-880DB47CFFEF}" type="slidenum">
              <a:rPr lang="en-US" smtClean="0"/>
              <a:t>1</a:t>
            </a:fld>
            <a:endParaRPr lang="en-US"/>
          </a:p>
        </p:txBody>
      </p:sp>
    </p:spTree>
    <p:extLst>
      <p:ext uri="{BB962C8B-B14F-4D97-AF65-F5344CB8AC3E}">
        <p14:creationId xmlns:p14="http://schemas.microsoft.com/office/powerpoint/2010/main" val="18539987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0DA05D1-5258-4DB4-B7D5-880DB47CFFEF}" type="slidenum">
              <a:rPr lang="en-US" smtClean="0"/>
              <a:t>10</a:t>
            </a:fld>
            <a:endParaRPr lang="en-US"/>
          </a:p>
        </p:txBody>
      </p:sp>
    </p:spTree>
    <p:extLst>
      <p:ext uri="{BB962C8B-B14F-4D97-AF65-F5344CB8AC3E}">
        <p14:creationId xmlns:p14="http://schemas.microsoft.com/office/powerpoint/2010/main" val="20644218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0DA05D1-5258-4DB4-B7D5-880DB47CFFEF}" type="slidenum">
              <a:rPr lang="en-US" smtClean="0"/>
              <a:t>11</a:t>
            </a:fld>
            <a:endParaRPr lang="en-US"/>
          </a:p>
        </p:txBody>
      </p:sp>
    </p:spTree>
    <p:extLst>
      <p:ext uri="{BB962C8B-B14F-4D97-AF65-F5344CB8AC3E}">
        <p14:creationId xmlns:p14="http://schemas.microsoft.com/office/powerpoint/2010/main" val="635812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0DA05D1-5258-4DB4-B7D5-880DB47CFFEF}" type="slidenum">
              <a:rPr lang="en-US" smtClean="0"/>
              <a:t>12</a:t>
            </a:fld>
            <a:endParaRPr lang="en-US"/>
          </a:p>
        </p:txBody>
      </p:sp>
    </p:spTree>
    <p:extLst>
      <p:ext uri="{BB962C8B-B14F-4D97-AF65-F5344CB8AC3E}">
        <p14:creationId xmlns:p14="http://schemas.microsoft.com/office/powerpoint/2010/main" val="15006435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0DA05D1-5258-4DB4-B7D5-880DB47CFFEF}" type="slidenum">
              <a:rPr lang="en-US" smtClean="0"/>
              <a:t>13</a:t>
            </a:fld>
            <a:endParaRPr lang="en-US"/>
          </a:p>
        </p:txBody>
      </p:sp>
    </p:spTree>
    <p:extLst>
      <p:ext uri="{BB962C8B-B14F-4D97-AF65-F5344CB8AC3E}">
        <p14:creationId xmlns:p14="http://schemas.microsoft.com/office/powerpoint/2010/main" val="31128411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0DA05D1-5258-4DB4-B7D5-880DB47CFFEF}" type="slidenum">
              <a:rPr lang="en-US" smtClean="0"/>
              <a:t>14</a:t>
            </a:fld>
            <a:endParaRPr lang="en-US"/>
          </a:p>
        </p:txBody>
      </p:sp>
    </p:spTree>
    <p:extLst>
      <p:ext uri="{BB962C8B-B14F-4D97-AF65-F5344CB8AC3E}">
        <p14:creationId xmlns:p14="http://schemas.microsoft.com/office/powerpoint/2010/main" val="18539987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0DA05D1-5258-4DB4-B7D5-880DB47CFFEF}" type="slidenum">
              <a:rPr lang="en-US" smtClean="0"/>
              <a:t>15</a:t>
            </a:fld>
            <a:endParaRPr lang="en-US"/>
          </a:p>
        </p:txBody>
      </p:sp>
    </p:spTree>
    <p:extLst>
      <p:ext uri="{BB962C8B-B14F-4D97-AF65-F5344CB8AC3E}">
        <p14:creationId xmlns:p14="http://schemas.microsoft.com/office/powerpoint/2010/main" val="14459896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0DA05D1-5258-4DB4-B7D5-880DB47CFFEF}" type="slidenum">
              <a:rPr lang="en-US" smtClean="0"/>
              <a:t>16</a:t>
            </a:fld>
            <a:endParaRPr lang="en-US"/>
          </a:p>
        </p:txBody>
      </p:sp>
    </p:spTree>
    <p:extLst>
      <p:ext uri="{BB962C8B-B14F-4D97-AF65-F5344CB8AC3E}">
        <p14:creationId xmlns:p14="http://schemas.microsoft.com/office/powerpoint/2010/main" val="36201092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0DA05D1-5258-4DB4-B7D5-880DB47CFFEF}" type="slidenum">
              <a:rPr lang="en-US" smtClean="0"/>
              <a:t>17</a:t>
            </a:fld>
            <a:endParaRPr lang="en-US"/>
          </a:p>
        </p:txBody>
      </p:sp>
    </p:spTree>
    <p:extLst>
      <p:ext uri="{BB962C8B-B14F-4D97-AF65-F5344CB8AC3E}">
        <p14:creationId xmlns:p14="http://schemas.microsoft.com/office/powerpoint/2010/main" val="36201092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0DA05D1-5258-4DB4-B7D5-880DB47CFFEF}" type="slidenum">
              <a:rPr lang="en-US" smtClean="0"/>
              <a:t>18</a:t>
            </a:fld>
            <a:endParaRPr lang="en-US"/>
          </a:p>
        </p:txBody>
      </p:sp>
    </p:spTree>
    <p:extLst>
      <p:ext uri="{BB962C8B-B14F-4D97-AF65-F5344CB8AC3E}">
        <p14:creationId xmlns:p14="http://schemas.microsoft.com/office/powerpoint/2010/main" val="7706756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0DA05D1-5258-4DB4-B7D5-880DB47CFFEF}" type="slidenum">
              <a:rPr lang="en-US" smtClean="0"/>
              <a:t>19</a:t>
            </a:fld>
            <a:endParaRPr lang="en-US"/>
          </a:p>
        </p:txBody>
      </p:sp>
    </p:spTree>
    <p:extLst>
      <p:ext uri="{BB962C8B-B14F-4D97-AF65-F5344CB8AC3E}">
        <p14:creationId xmlns:p14="http://schemas.microsoft.com/office/powerpoint/2010/main" val="7706756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0DA05D1-5258-4DB4-B7D5-880DB47CFFEF}" type="slidenum">
              <a:rPr lang="en-US" smtClean="0"/>
              <a:t>2</a:t>
            </a:fld>
            <a:endParaRPr lang="en-US"/>
          </a:p>
        </p:txBody>
      </p:sp>
    </p:spTree>
    <p:extLst>
      <p:ext uri="{BB962C8B-B14F-4D97-AF65-F5344CB8AC3E}">
        <p14:creationId xmlns:p14="http://schemas.microsoft.com/office/powerpoint/2010/main" val="18539987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0DA05D1-5258-4DB4-B7D5-880DB47CFFEF}" type="slidenum">
              <a:rPr lang="en-US" smtClean="0"/>
              <a:t>20</a:t>
            </a:fld>
            <a:endParaRPr lang="en-US"/>
          </a:p>
        </p:txBody>
      </p:sp>
    </p:spTree>
    <p:extLst>
      <p:ext uri="{BB962C8B-B14F-4D97-AF65-F5344CB8AC3E}">
        <p14:creationId xmlns:p14="http://schemas.microsoft.com/office/powerpoint/2010/main" val="7706756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0DA05D1-5258-4DB4-B7D5-880DB47CFFEF}" type="slidenum">
              <a:rPr lang="en-US" smtClean="0"/>
              <a:t>21</a:t>
            </a:fld>
            <a:endParaRPr lang="en-US"/>
          </a:p>
        </p:txBody>
      </p:sp>
    </p:spTree>
    <p:extLst>
      <p:ext uri="{BB962C8B-B14F-4D97-AF65-F5344CB8AC3E}">
        <p14:creationId xmlns:p14="http://schemas.microsoft.com/office/powerpoint/2010/main" val="7706756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0DA05D1-5258-4DB4-B7D5-880DB47CFFEF}" type="slidenum">
              <a:rPr lang="en-US" smtClean="0"/>
              <a:t>22</a:t>
            </a:fld>
            <a:endParaRPr lang="en-US"/>
          </a:p>
        </p:txBody>
      </p:sp>
    </p:spTree>
    <p:extLst>
      <p:ext uri="{BB962C8B-B14F-4D97-AF65-F5344CB8AC3E}">
        <p14:creationId xmlns:p14="http://schemas.microsoft.com/office/powerpoint/2010/main" val="7706756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0DA05D1-5258-4DB4-B7D5-880DB47CFFEF}" type="slidenum">
              <a:rPr lang="en-US" smtClean="0"/>
              <a:t>23</a:t>
            </a:fld>
            <a:endParaRPr lang="en-US"/>
          </a:p>
        </p:txBody>
      </p:sp>
    </p:spTree>
    <p:extLst>
      <p:ext uri="{BB962C8B-B14F-4D97-AF65-F5344CB8AC3E}">
        <p14:creationId xmlns:p14="http://schemas.microsoft.com/office/powerpoint/2010/main" val="7706756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0DA05D1-5258-4DB4-B7D5-880DB47CFFEF}" type="slidenum">
              <a:rPr lang="en-US" smtClean="0"/>
              <a:t>24</a:t>
            </a:fld>
            <a:endParaRPr lang="en-US"/>
          </a:p>
        </p:txBody>
      </p:sp>
    </p:spTree>
    <p:extLst>
      <p:ext uri="{BB962C8B-B14F-4D97-AF65-F5344CB8AC3E}">
        <p14:creationId xmlns:p14="http://schemas.microsoft.com/office/powerpoint/2010/main" val="7706756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0DA05D1-5258-4DB4-B7D5-880DB47CFFEF}" type="slidenum">
              <a:rPr lang="en-US" smtClean="0"/>
              <a:t>25</a:t>
            </a:fld>
            <a:endParaRPr lang="en-US"/>
          </a:p>
        </p:txBody>
      </p:sp>
    </p:spTree>
    <p:extLst>
      <p:ext uri="{BB962C8B-B14F-4D97-AF65-F5344CB8AC3E}">
        <p14:creationId xmlns:p14="http://schemas.microsoft.com/office/powerpoint/2010/main" val="18539987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0DA05D1-5258-4DB4-B7D5-880DB47CFFEF}" type="slidenum">
              <a:rPr lang="en-US" smtClean="0"/>
              <a:t>26</a:t>
            </a:fld>
            <a:endParaRPr lang="en-US"/>
          </a:p>
        </p:txBody>
      </p:sp>
    </p:spTree>
    <p:extLst>
      <p:ext uri="{BB962C8B-B14F-4D97-AF65-F5344CB8AC3E}">
        <p14:creationId xmlns:p14="http://schemas.microsoft.com/office/powerpoint/2010/main" val="144598968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0DA05D1-5258-4DB4-B7D5-880DB47CFFEF}" type="slidenum">
              <a:rPr lang="en-US" smtClean="0"/>
              <a:t>27</a:t>
            </a:fld>
            <a:endParaRPr lang="en-US"/>
          </a:p>
        </p:txBody>
      </p:sp>
    </p:spTree>
    <p:extLst>
      <p:ext uri="{BB962C8B-B14F-4D97-AF65-F5344CB8AC3E}">
        <p14:creationId xmlns:p14="http://schemas.microsoft.com/office/powerpoint/2010/main" val="144598968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0DA05D1-5258-4DB4-B7D5-880DB47CFFEF}" type="slidenum">
              <a:rPr lang="en-US" smtClean="0"/>
              <a:t>28</a:t>
            </a:fld>
            <a:endParaRPr lang="en-US"/>
          </a:p>
        </p:txBody>
      </p:sp>
    </p:spTree>
    <p:extLst>
      <p:ext uri="{BB962C8B-B14F-4D97-AF65-F5344CB8AC3E}">
        <p14:creationId xmlns:p14="http://schemas.microsoft.com/office/powerpoint/2010/main" val="270493722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0DA05D1-5258-4DB4-B7D5-880DB47CFFEF}" type="slidenum">
              <a:rPr lang="en-US" smtClean="0"/>
              <a:t>29</a:t>
            </a:fld>
            <a:endParaRPr lang="en-US"/>
          </a:p>
        </p:txBody>
      </p:sp>
    </p:spTree>
    <p:extLst>
      <p:ext uri="{BB962C8B-B14F-4D97-AF65-F5344CB8AC3E}">
        <p14:creationId xmlns:p14="http://schemas.microsoft.com/office/powerpoint/2010/main" val="27049372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0DA05D1-5258-4DB4-B7D5-880DB47CFFEF}" type="slidenum">
              <a:rPr lang="en-US" smtClean="0"/>
              <a:t>3</a:t>
            </a:fld>
            <a:endParaRPr lang="en-US"/>
          </a:p>
        </p:txBody>
      </p:sp>
    </p:spTree>
    <p:extLst>
      <p:ext uri="{BB962C8B-B14F-4D97-AF65-F5344CB8AC3E}">
        <p14:creationId xmlns:p14="http://schemas.microsoft.com/office/powerpoint/2010/main" val="206442181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0DA05D1-5258-4DB4-B7D5-880DB47CFFEF}" type="slidenum">
              <a:rPr lang="en-US" smtClean="0"/>
              <a:t>30</a:t>
            </a:fld>
            <a:endParaRPr lang="en-US"/>
          </a:p>
        </p:txBody>
      </p:sp>
    </p:spTree>
    <p:extLst>
      <p:ext uri="{BB962C8B-B14F-4D97-AF65-F5344CB8AC3E}">
        <p14:creationId xmlns:p14="http://schemas.microsoft.com/office/powerpoint/2010/main" val="185399874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0DA05D1-5258-4DB4-B7D5-880DB47CFFEF}" type="slidenum">
              <a:rPr lang="en-US" smtClean="0"/>
              <a:t>31</a:t>
            </a:fld>
            <a:endParaRPr lang="en-US"/>
          </a:p>
        </p:txBody>
      </p:sp>
    </p:spTree>
    <p:extLst>
      <p:ext uri="{BB962C8B-B14F-4D97-AF65-F5344CB8AC3E}">
        <p14:creationId xmlns:p14="http://schemas.microsoft.com/office/powerpoint/2010/main" val="350685711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0DA05D1-5258-4DB4-B7D5-880DB47CFFEF}" type="slidenum">
              <a:rPr lang="en-US" smtClean="0"/>
              <a:t>32</a:t>
            </a:fld>
            <a:endParaRPr lang="en-US"/>
          </a:p>
        </p:txBody>
      </p:sp>
    </p:spTree>
    <p:extLst>
      <p:ext uri="{BB962C8B-B14F-4D97-AF65-F5344CB8AC3E}">
        <p14:creationId xmlns:p14="http://schemas.microsoft.com/office/powerpoint/2010/main" val="272632134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0DA05D1-5258-4DB4-B7D5-880DB47CFFEF}" type="slidenum">
              <a:rPr lang="en-US" smtClean="0"/>
              <a:t>33</a:t>
            </a:fld>
            <a:endParaRPr lang="en-US"/>
          </a:p>
        </p:txBody>
      </p:sp>
    </p:spTree>
    <p:extLst>
      <p:ext uri="{BB962C8B-B14F-4D97-AF65-F5344CB8AC3E}">
        <p14:creationId xmlns:p14="http://schemas.microsoft.com/office/powerpoint/2010/main" val="338184882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0DA05D1-5258-4DB4-B7D5-880DB47CFFEF}" type="slidenum">
              <a:rPr lang="en-US" smtClean="0"/>
              <a:t>34</a:t>
            </a:fld>
            <a:endParaRPr lang="en-US"/>
          </a:p>
        </p:txBody>
      </p:sp>
    </p:spTree>
    <p:extLst>
      <p:ext uri="{BB962C8B-B14F-4D97-AF65-F5344CB8AC3E}">
        <p14:creationId xmlns:p14="http://schemas.microsoft.com/office/powerpoint/2010/main" val="272632134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0DA05D1-5258-4DB4-B7D5-880DB47CFFEF}" type="slidenum">
              <a:rPr lang="en-US" smtClean="0"/>
              <a:t>35</a:t>
            </a:fld>
            <a:endParaRPr lang="en-US"/>
          </a:p>
        </p:txBody>
      </p:sp>
    </p:spTree>
    <p:extLst>
      <p:ext uri="{BB962C8B-B14F-4D97-AF65-F5344CB8AC3E}">
        <p14:creationId xmlns:p14="http://schemas.microsoft.com/office/powerpoint/2010/main" val="16128026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0DA05D1-5258-4DB4-B7D5-880DB47CFFEF}" type="slidenum">
              <a:rPr lang="en-US" smtClean="0"/>
              <a:t>36</a:t>
            </a:fld>
            <a:endParaRPr lang="en-US"/>
          </a:p>
        </p:txBody>
      </p:sp>
    </p:spTree>
    <p:extLst>
      <p:ext uri="{BB962C8B-B14F-4D97-AF65-F5344CB8AC3E}">
        <p14:creationId xmlns:p14="http://schemas.microsoft.com/office/powerpoint/2010/main" val="357044615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0DA05D1-5258-4DB4-B7D5-880DB47CFFEF}" type="slidenum">
              <a:rPr lang="en-US" smtClean="0"/>
              <a:t>37</a:t>
            </a:fld>
            <a:endParaRPr lang="en-US"/>
          </a:p>
        </p:txBody>
      </p:sp>
    </p:spTree>
    <p:extLst>
      <p:ext uri="{BB962C8B-B14F-4D97-AF65-F5344CB8AC3E}">
        <p14:creationId xmlns:p14="http://schemas.microsoft.com/office/powerpoint/2010/main" val="425131026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0DA05D1-5258-4DB4-B7D5-880DB47CFFEF}" type="slidenum">
              <a:rPr lang="en-US" smtClean="0"/>
              <a:t>38</a:t>
            </a:fld>
            <a:endParaRPr lang="en-US"/>
          </a:p>
        </p:txBody>
      </p:sp>
    </p:spTree>
    <p:extLst>
      <p:ext uri="{BB962C8B-B14F-4D97-AF65-F5344CB8AC3E}">
        <p14:creationId xmlns:p14="http://schemas.microsoft.com/office/powerpoint/2010/main" val="308258129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0DA05D1-5258-4DB4-B7D5-880DB47CFFEF}" type="slidenum">
              <a:rPr lang="en-US" smtClean="0"/>
              <a:t>39</a:t>
            </a:fld>
            <a:endParaRPr lang="en-US"/>
          </a:p>
        </p:txBody>
      </p:sp>
    </p:spTree>
    <p:extLst>
      <p:ext uri="{BB962C8B-B14F-4D97-AF65-F5344CB8AC3E}">
        <p14:creationId xmlns:p14="http://schemas.microsoft.com/office/powerpoint/2010/main" val="30825812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0DA05D1-5258-4DB4-B7D5-880DB47CFFEF}" type="slidenum">
              <a:rPr lang="en-US" smtClean="0"/>
              <a:t>4</a:t>
            </a:fld>
            <a:endParaRPr lang="en-US"/>
          </a:p>
        </p:txBody>
      </p:sp>
    </p:spTree>
    <p:extLst>
      <p:ext uri="{BB962C8B-B14F-4D97-AF65-F5344CB8AC3E}">
        <p14:creationId xmlns:p14="http://schemas.microsoft.com/office/powerpoint/2010/main" val="206442181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0DA05D1-5258-4DB4-B7D5-880DB47CFFEF}" type="slidenum">
              <a:rPr lang="en-US" smtClean="0"/>
              <a:t>40</a:t>
            </a:fld>
            <a:endParaRPr lang="en-US"/>
          </a:p>
        </p:txBody>
      </p:sp>
    </p:spTree>
    <p:extLst>
      <p:ext uri="{BB962C8B-B14F-4D97-AF65-F5344CB8AC3E}">
        <p14:creationId xmlns:p14="http://schemas.microsoft.com/office/powerpoint/2010/main" val="94404290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0DA05D1-5258-4DB4-B7D5-880DB47CFFEF}" type="slidenum">
              <a:rPr lang="en-US" smtClean="0"/>
              <a:t>41</a:t>
            </a:fld>
            <a:endParaRPr lang="en-US"/>
          </a:p>
        </p:txBody>
      </p:sp>
    </p:spTree>
    <p:extLst>
      <p:ext uri="{BB962C8B-B14F-4D97-AF65-F5344CB8AC3E}">
        <p14:creationId xmlns:p14="http://schemas.microsoft.com/office/powerpoint/2010/main" val="32267963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0DA05D1-5258-4DB4-B7D5-880DB47CFFEF}" type="slidenum">
              <a:rPr lang="en-US" smtClean="0"/>
              <a:t>5</a:t>
            </a:fld>
            <a:endParaRPr lang="en-US"/>
          </a:p>
        </p:txBody>
      </p:sp>
    </p:spTree>
    <p:extLst>
      <p:ext uri="{BB962C8B-B14F-4D97-AF65-F5344CB8AC3E}">
        <p14:creationId xmlns:p14="http://schemas.microsoft.com/office/powerpoint/2010/main" val="28995909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0DA05D1-5258-4DB4-B7D5-880DB47CFFEF}" type="slidenum">
              <a:rPr lang="en-US" smtClean="0"/>
              <a:t>6</a:t>
            </a:fld>
            <a:endParaRPr lang="en-US"/>
          </a:p>
        </p:txBody>
      </p:sp>
    </p:spTree>
    <p:extLst>
      <p:ext uri="{BB962C8B-B14F-4D97-AF65-F5344CB8AC3E}">
        <p14:creationId xmlns:p14="http://schemas.microsoft.com/office/powerpoint/2010/main" val="39808549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0DA05D1-5258-4DB4-B7D5-880DB47CFFEF}" type="slidenum">
              <a:rPr lang="en-US" smtClean="0"/>
              <a:t>7</a:t>
            </a:fld>
            <a:endParaRPr lang="en-US"/>
          </a:p>
        </p:txBody>
      </p:sp>
    </p:spTree>
    <p:extLst>
      <p:ext uri="{BB962C8B-B14F-4D97-AF65-F5344CB8AC3E}">
        <p14:creationId xmlns:p14="http://schemas.microsoft.com/office/powerpoint/2010/main" val="15963383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0DA05D1-5258-4DB4-B7D5-880DB47CFFEF}" type="slidenum">
              <a:rPr lang="en-US" smtClean="0"/>
              <a:t>8</a:t>
            </a:fld>
            <a:endParaRPr lang="en-US"/>
          </a:p>
        </p:txBody>
      </p:sp>
    </p:spTree>
    <p:extLst>
      <p:ext uri="{BB962C8B-B14F-4D97-AF65-F5344CB8AC3E}">
        <p14:creationId xmlns:p14="http://schemas.microsoft.com/office/powerpoint/2010/main" val="15963383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0DA05D1-5258-4DB4-B7D5-880DB47CFFEF}" type="slidenum">
              <a:rPr lang="en-US" smtClean="0"/>
              <a:t>9</a:t>
            </a:fld>
            <a:endParaRPr lang="en-US"/>
          </a:p>
        </p:txBody>
      </p:sp>
    </p:spTree>
    <p:extLst>
      <p:ext uri="{BB962C8B-B14F-4D97-AF65-F5344CB8AC3E}">
        <p14:creationId xmlns:p14="http://schemas.microsoft.com/office/powerpoint/2010/main" val="18539987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D275CC6-48DE-4ABD-9B30-452AA1BD9EDA}" type="datetimeFigureOut">
              <a:rPr lang="en-US" smtClean="0"/>
              <a:t>1/26/2013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1F6DCA-7AE1-4CF8-A12D-5578E3C871BD}" type="slidenum">
              <a:rPr lang="en-US" smtClean="0"/>
              <a:t>‹#›</a:t>
            </a:fld>
            <a:endParaRPr lang="en-US"/>
          </a:p>
        </p:txBody>
      </p:sp>
    </p:spTree>
    <p:extLst>
      <p:ext uri="{BB962C8B-B14F-4D97-AF65-F5344CB8AC3E}">
        <p14:creationId xmlns:p14="http://schemas.microsoft.com/office/powerpoint/2010/main" val="40917799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275CC6-48DE-4ABD-9B30-452AA1BD9EDA}" type="datetimeFigureOut">
              <a:rPr lang="en-US" smtClean="0"/>
              <a:t>1/26/2013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1F6DCA-7AE1-4CF8-A12D-5578E3C871BD}" type="slidenum">
              <a:rPr lang="en-US" smtClean="0"/>
              <a:t>‹#›</a:t>
            </a:fld>
            <a:endParaRPr lang="en-US"/>
          </a:p>
        </p:txBody>
      </p:sp>
    </p:spTree>
    <p:extLst>
      <p:ext uri="{BB962C8B-B14F-4D97-AF65-F5344CB8AC3E}">
        <p14:creationId xmlns:p14="http://schemas.microsoft.com/office/powerpoint/2010/main" val="22974324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275CC6-48DE-4ABD-9B30-452AA1BD9EDA}" type="datetimeFigureOut">
              <a:rPr lang="en-US" smtClean="0"/>
              <a:t>1/26/2013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1F6DCA-7AE1-4CF8-A12D-5578E3C871BD}" type="slidenum">
              <a:rPr lang="en-US" smtClean="0"/>
              <a:t>‹#›</a:t>
            </a:fld>
            <a:endParaRPr lang="en-US"/>
          </a:p>
        </p:txBody>
      </p:sp>
    </p:spTree>
    <p:extLst>
      <p:ext uri="{BB962C8B-B14F-4D97-AF65-F5344CB8AC3E}">
        <p14:creationId xmlns:p14="http://schemas.microsoft.com/office/powerpoint/2010/main" val="8174612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275CC6-48DE-4ABD-9B30-452AA1BD9EDA}" type="datetimeFigureOut">
              <a:rPr lang="en-US" smtClean="0"/>
              <a:t>1/26/2013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1F6DCA-7AE1-4CF8-A12D-5578E3C871BD}" type="slidenum">
              <a:rPr lang="en-US" smtClean="0"/>
              <a:t>‹#›</a:t>
            </a:fld>
            <a:endParaRPr lang="en-US"/>
          </a:p>
        </p:txBody>
      </p:sp>
    </p:spTree>
    <p:extLst>
      <p:ext uri="{BB962C8B-B14F-4D97-AF65-F5344CB8AC3E}">
        <p14:creationId xmlns:p14="http://schemas.microsoft.com/office/powerpoint/2010/main" val="17172778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D275CC6-48DE-4ABD-9B30-452AA1BD9EDA}" type="datetimeFigureOut">
              <a:rPr lang="en-US" smtClean="0"/>
              <a:t>1/26/2013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1F6DCA-7AE1-4CF8-A12D-5578E3C871BD}" type="slidenum">
              <a:rPr lang="en-US" smtClean="0"/>
              <a:t>‹#›</a:t>
            </a:fld>
            <a:endParaRPr lang="en-US"/>
          </a:p>
        </p:txBody>
      </p:sp>
    </p:spTree>
    <p:extLst>
      <p:ext uri="{BB962C8B-B14F-4D97-AF65-F5344CB8AC3E}">
        <p14:creationId xmlns:p14="http://schemas.microsoft.com/office/powerpoint/2010/main" val="14640781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D275CC6-48DE-4ABD-9B30-452AA1BD9EDA}" type="datetimeFigureOut">
              <a:rPr lang="en-US" smtClean="0"/>
              <a:t>1/26/2013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1F6DCA-7AE1-4CF8-A12D-5578E3C871BD}" type="slidenum">
              <a:rPr lang="en-US" smtClean="0"/>
              <a:t>‹#›</a:t>
            </a:fld>
            <a:endParaRPr lang="en-US"/>
          </a:p>
        </p:txBody>
      </p:sp>
    </p:spTree>
    <p:extLst>
      <p:ext uri="{BB962C8B-B14F-4D97-AF65-F5344CB8AC3E}">
        <p14:creationId xmlns:p14="http://schemas.microsoft.com/office/powerpoint/2010/main" val="22598971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D275CC6-48DE-4ABD-9B30-452AA1BD9EDA}" type="datetimeFigureOut">
              <a:rPr lang="en-US" smtClean="0"/>
              <a:t>1/26/2013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01F6DCA-7AE1-4CF8-A12D-5578E3C871BD}" type="slidenum">
              <a:rPr lang="en-US" smtClean="0"/>
              <a:t>‹#›</a:t>
            </a:fld>
            <a:endParaRPr lang="en-US"/>
          </a:p>
        </p:txBody>
      </p:sp>
    </p:spTree>
    <p:extLst>
      <p:ext uri="{BB962C8B-B14F-4D97-AF65-F5344CB8AC3E}">
        <p14:creationId xmlns:p14="http://schemas.microsoft.com/office/powerpoint/2010/main" val="29006987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D275CC6-48DE-4ABD-9B30-452AA1BD9EDA}" type="datetimeFigureOut">
              <a:rPr lang="en-US" smtClean="0"/>
              <a:t>1/26/2013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01F6DCA-7AE1-4CF8-A12D-5578E3C871BD}" type="slidenum">
              <a:rPr lang="en-US" smtClean="0"/>
              <a:t>‹#›</a:t>
            </a:fld>
            <a:endParaRPr lang="en-US"/>
          </a:p>
        </p:txBody>
      </p:sp>
    </p:spTree>
    <p:extLst>
      <p:ext uri="{BB962C8B-B14F-4D97-AF65-F5344CB8AC3E}">
        <p14:creationId xmlns:p14="http://schemas.microsoft.com/office/powerpoint/2010/main" val="3206050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275CC6-48DE-4ABD-9B30-452AA1BD9EDA}" type="datetimeFigureOut">
              <a:rPr lang="en-US" smtClean="0"/>
              <a:t>1/26/2013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01F6DCA-7AE1-4CF8-A12D-5578E3C871BD}" type="slidenum">
              <a:rPr lang="en-US" smtClean="0"/>
              <a:t>‹#›</a:t>
            </a:fld>
            <a:endParaRPr lang="en-US"/>
          </a:p>
        </p:txBody>
      </p:sp>
    </p:spTree>
    <p:extLst>
      <p:ext uri="{BB962C8B-B14F-4D97-AF65-F5344CB8AC3E}">
        <p14:creationId xmlns:p14="http://schemas.microsoft.com/office/powerpoint/2010/main" val="1260883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D275CC6-48DE-4ABD-9B30-452AA1BD9EDA}" type="datetimeFigureOut">
              <a:rPr lang="en-US" smtClean="0"/>
              <a:t>1/26/2013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1F6DCA-7AE1-4CF8-A12D-5578E3C871BD}" type="slidenum">
              <a:rPr lang="en-US" smtClean="0"/>
              <a:t>‹#›</a:t>
            </a:fld>
            <a:endParaRPr lang="en-US"/>
          </a:p>
        </p:txBody>
      </p:sp>
    </p:spTree>
    <p:extLst>
      <p:ext uri="{BB962C8B-B14F-4D97-AF65-F5344CB8AC3E}">
        <p14:creationId xmlns:p14="http://schemas.microsoft.com/office/powerpoint/2010/main" val="34438289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D275CC6-48DE-4ABD-9B30-452AA1BD9EDA}" type="datetimeFigureOut">
              <a:rPr lang="en-US" smtClean="0"/>
              <a:t>1/26/2013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1F6DCA-7AE1-4CF8-A12D-5578E3C871BD}" type="slidenum">
              <a:rPr lang="en-US" smtClean="0"/>
              <a:t>‹#›</a:t>
            </a:fld>
            <a:endParaRPr lang="en-US"/>
          </a:p>
        </p:txBody>
      </p:sp>
    </p:spTree>
    <p:extLst>
      <p:ext uri="{BB962C8B-B14F-4D97-AF65-F5344CB8AC3E}">
        <p14:creationId xmlns:p14="http://schemas.microsoft.com/office/powerpoint/2010/main" val="32947766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275CC6-48DE-4ABD-9B30-452AA1BD9EDA}" type="datetimeFigureOut">
              <a:rPr lang="en-US" smtClean="0"/>
              <a:t>1/26/2013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1F6DCA-7AE1-4CF8-A12D-5578E3C871BD}" type="slidenum">
              <a:rPr lang="en-US" smtClean="0"/>
              <a:t>‹#›</a:t>
            </a:fld>
            <a:endParaRPr lang="en-US"/>
          </a:p>
        </p:txBody>
      </p:sp>
    </p:spTree>
    <p:extLst>
      <p:ext uri="{BB962C8B-B14F-4D97-AF65-F5344CB8AC3E}">
        <p14:creationId xmlns:p14="http://schemas.microsoft.com/office/powerpoint/2010/main" val="38271744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gif"/></Relationships>
</file>

<file path=ppt/slides/_rels/slide12.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7.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352800"/>
            <a:ext cx="7772400" cy="1470025"/>
          </a:xfrm>
        </p:spPr>
        <p:txBody>
          <a:bodyPr>
            <a:normAutofit/>
          </a:bodyPr>
          <a:lstStyle/>
          <a:p>
            <a:r>
              <a:rPr lang="en-US" sz="4000" dirty="0" smtClean="0">
                <a:solidFill>
                  <a:srgbClr val="0070C0"/>
                </a:solidFill>
                <a:latin typeface="Arial Rounded MT Bold" pitchFamily="34" charset="0"/>
              </a:rPr>
              <a:t>PHP: An Overview</a:t>
            </a:r>
            <a:endParaRPr lang="en-US" sz="4000" dirty="0">
              <a:solidFill>
                <a:srgbClr val="FF0000"/>
              </a:solidFill>
              <a:latin typeface="Arial Rounded MT Bold" pitchFamily="34" charset="0"/>
            </a:endParaRPr>
          </a:p>
        </p:txBody>
      </p:sp>
      <p:sp>
        <p:nvSpPr>
          <p:cNvPr id="6" name="Text Placeholder 5"/>
          <p:cNvSpPr>
            <a:spLocks noGrp="1"/>
          </p:cNvSpPr>
          <p:nvPr>
            <p:ph type="subTitle" idx="1"/>
          </p:nvPr>
        </p:nvSpPr>
        <p:spPr>
          <a:xfrm>
            <a:off x="1371600" y="2590800"/>
            <a:ext cx="6400800" cy="838200"/>
          </a:xfrm>
        </p:spPr>
        <p:txBody>
          <a:bodyPr>
            <a:normAutofit/>
          </a:bodyPr>
          <a:lstStyle/>
          <a:p>
            <a:pPr algn="ctr"/>
            <a:r>
              <a:rPr lang="en-US" sz="4000" dirty="0" smtClean="0">
                <a:solidFill>
                  <a:srgbClr val="0070C0"/>
                </a:solidFill>
                <a:latin typeface="Arial Rounded MT Bold" pitchFamily="34" charset="0"/>
              </a:rPr>
              <a:t>Chapter 11</a:t>
            </a:r>
          </a:p>
        </p:txBody>
      </p:sp>
    </p:spTree>
    <p:extLst>
      <p:ext uri="{BB962C8B-B14F-4D97-AF65-F5344CB8AC3E}">
        <p14:creationId xmlns:p14="http://schemas.microsoft.com/office/powerpoint/2010/main" val="2369593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81000" y="457200"/>
            <a:ext cx="8229600" cy="1020762"/>
          </a:xfrm>
        </p:spPr>
        <p:txBody>
          <a:bodyPr>
            <a:normAutofit fontScale="90000"/>
          </a:bodyPr>
          <a:lstStyle/>
          <a:p>
            <a:pPr marL="0" indent="0" hangingPunct="0"/>
            <a:r>
              <a:rPr lang="en-US" sz="3200" dirty="0" smtClean="0"/>
              <a:t/>
            </a:r>
            <a:br>
              <a:rPr lang="en-US" sz="3200" dirty="0" smtClean="0"/>
            </a:br>
            <a:r>
              <a:rPr lang="en-US" sz="3200" dirty="0" smtClean="0"/>
              <a:t>Installing </a:t>
            </a:r>
            <a:r>
              <a:rPr lang="en-US" sz="3200" dirty="0"/>
              <a:t>XAMPP</a:t>
            </a:r>
            <a:br>
              <a:rPr lang="en-US" sz="3200" dirty="0"/>
            </a:br>
            <a:r>
              <a:rPr lang="en-US" sz="2000" dirty="0"/>
              <a:t>Go to: </a:t>
            </a:r>
            <a:r>
              <a:rPr lang="en-US" sz="2000" dirty="0" smtClean="0">
                <a:latin typeface="Courier New" pitchFamily="49" charset="0"/>
                <a:cs typeface="Courier New" pitchFamily="49" charset="0"/>
              </a:rPr>
              <a:t>http</a:t>
            </a:r>
            <a:r>
              <a:rPr lang="en-US" sz="2000" dirty="0">
                <a:latin typeface="Courier New" pitchFamily="49" charset="0"/>
                <a:cs typeface="Courier New" pitchFamily="49" charset="0"/>
              </a:rPr>
              <a:t>://www.apachefriends.org/en/xampp.html</a:t>
            </a:r>
            <a:r>
              <a:rPr lang="en-US" sz="3200" dirty="0">
                <a:latin typeface="Courier New" pitchFamily="49" charset="0"/>
                <a:cs typeface="Courier New" pitchFamily="49" charset="0"/>
              </a:rPr>
              <a:t/>
            </a:r>
            <a:br>
              <a:rPr lang="en-US" sz="3200" dirty="0">
                <a:latin typeface="Courier New" pitchFamily="49" charset="0"/>
                <a:cs typeface="Courier New" pitchFamily="49" charset="0"/>
              </a:rPr>
            </a:br>
            <a:endParaRPr lang="en-US" sz="3200" dirty="0"/>
          </a:p>
        </p:txBody>
      </p:sp>
      <p:sp>
        <p:nvSpPr>
          <p:cNvPr id="2" name="Content Placeholder 1"/>
          <p:cNvSpPr>
            <a:spLocks noGrp="1"/>
          </p:cNvSpPr>
          <p:nvPr>
            <p:ph sz="half" idx="1"/>
          </p:nvPr>
        </p:nvSpPr>
        <p:spPr>
          <a:xfrm>
            <a:off x="228600" y="1676400"/>
            <a:ext cx="4038600" cy="4419600"/>
          </a:xfrm>
        </p:spPr>
        <p:txBody>
          <a:bodyPr>
            <a:noAutofit/>
          </a:bodyPr>
          <a:lstStyle/>
          <a:p>
            <a:pPr hangingPunct="0"/>
            <a:r>
              <a:rPr lang="en-US" sz="2000" dirty="0" smtClean="0"/>
              <a:t>Select </a:t>
            </a:r>
            <a:r>
              <a:rPr lang="en-US" sz="2000" dirty="0"/>
              <a:t>your platform. </a:t>
            </a:r>
            <a:endParaRPr lang="en-US" sz="2000" dirty="0" smtClean="0"/>
          </a:p>
          <a:p>
            <a:pPr lvl="1" hangingPunct="0"/>
            <a:r>
              <a:rPr lang="en-US" sz="1800" dirty="0" smtClean="0"/>
              <a:t>Be </a:t>
            </a:r>
            <a:r>
              <a:rPr lang="en-US" sz="1800" dirty="0"/>
              <a:t>sure to read the pertinent information provided for your platform. </a:t>
            </a:r>
          </a:p>
          <a:p>
            <a:pPr hangingPunct="0"/>
            <a:r>
              <a:rPr lang="en-US" sz="2000" dirty="0"/>
              <a:t>Note: It is a pretty large </a:t>
            </a:r>
            <a:r>
              <a:rPr lang="en-US" sz="2000" dirty="0" smtClean="0"/>
              <a:t>file. </a:t>
            </a:r>
          </a:p>
          <a:p>
            <a:pPr lvl="1" hangingPunct="0"/>
            <a:r>
              <a:rPr lang="en-US" sz="1800" dirty="0" smtClean="0"/>
              <a:t>The </a:t>
            </a:r>
            <a:r>
              <a:rPr lang="en-US" sz="1800" dirty="0"/>
              <a:t>download could take up to an hour. </a:t>
            </a:r>
            <a:endParaRPr lang="en-US" sz="1800" dirty="0" smtClean="0"/>
          </a:p>
          <a:p>
            <a:pPr lvl="1" hangingPunct="0"/>
            <a:r>
              <a:rPr lang="en-US" sz="1800" dirty="0" err="1" smtClean="0"/>
              <a:t>Oce</a:t>
            </a:r>
            <a:r>
              <a:rPr lang="en-US" sz="1800" dirty="0" smtClean="0"/>
              <a:t> downloaded, installing </a:t>
            </a:r>
            <a:r>
              <a:rPr lang="en-US" sz="1800" dirty="0"/>
              <a:t>it takes only a few minutes. </a:t>
            </a:r>
          </a:p>
          <a:p>
            <a:pPr hangingPunct="0"/>
            <a:r>
              <a:rPr lang="en-US" sz="2000" dirty="0" smtClean="0"/>
              <a:t>It is recommended to accept </a:t>
            </a:r>
            <a:r>
              <a:rPr lang="en-US" sz="2000" dirty="0"/>
              <a:t>the default installation. </a:t>
            </a:r>
          </a:p>
          <a:p>
            <a:r>
              <a:rPr lang="en-US" sz="2000" dirty="0" smtClean="0"/>
              <a:t>Try It: the </a:t>
            </a:r>
            <a:r>
              <a:rPr lang="en-US" sz="2000" dirty="0"/>
              <a:t>Control Panel </a:t>
            </a:r>
            <a:r>
              <a:rPr lang="en-US" sz="2000" dirty="0" smtClean="0"/>
              <a:t>should </a:t>
            </a:r>
            <a:r>
              <a:rPr lang="en-US" sz="2000" dirty="0"/>
              <a:t>look </a:t>
            </a:r>
            <a:r>
              <a:rPr lang="en-US" sz="2000" dirty="0" smtClean="0"/>
              <a:t>as shown:</a:t>
            </a:r>
            <a:endParaRPr lang="en-US" sz="2000" dirty="0"/>
          </a:p>
          <a:p>
            <a:endParaRPr lang="en-US" sz="2000" dirty="0"/>
          </a:p>
        </p:txBody>
      </p:sp>
      <p:pic>
        <p:nvPicPr>
          <p:cNvPr id="5" name="Content Placeholder 4"/>
          <p:cNvPicPr>
            <a:picLocks noGrp="1"/>
          </p:cNvPicPr>
          <p:nvPr>
            <p:ph sz="half" idx="2"/>
          </p:nvPr>
        </p:nvPicPr>
        <p:blipFill>
          <a:blip r:embed="rId3">
            <a:extLst>
              <a:ext uri="{28A0092B-C50C-407E-A947-70E740481C1C}">
                <a14:useLocalDpi xmlns:a14="http://schemas.microsoft.com/office/drawing/2010/main" val="0"/>
              </a:ext>
            </a:extLst>
          </a:blip>
          <a:stretch>
            <a:fillRect/>
          </a:stretch>
        </p:blipFill>
        <p:spPr>
          <a:xfrm>
            <a:off x="4419600" y="1752600"/>
            <a:ext cx="4495800" cy="4456404"/>
          </a:xfrm>
          <a:prstGeom prst="rect">
            <a:avLst/>
          </a:prstGeom>
        </p:spPr>
      </p:pic>
    </p:spTree>
    <p:extLst>
      <p:ext uri="{BB962C8B-B14F-4D97-AF65-F5344CB8AC3E}">
        <p14:creationId xmlns:p14="http://schemas.microsoft.com/office/powerpoint/2010/main" val="26369803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457200" y="274638"/>
            <a:ext cx="8229600" cy="334962"/>
          </a:xfrm>
        </p:spPr>
        <p:txBody>
          <a:bodyPr>
            <a:normAutofit fontScale="90000"/>
          </a:bodyPr>
          <a:lstStyle/>
          <a:p>
            <a:endParaRPr lang="en-US" dirty="0"/>
          </a:p>
        </p:txBody>
      </p:sp>
      <p:sp>
        <p:nvSpPr>
          <p:cNvPr id="3" name="Content Placeholder 2"/>
          <p:cNvSpPr>
            <a:spLocks noGrp="1"/>
          </p:cNvSpPr>
          <p:nvPr>
            <p:ph idx="1"/>
          </p:nvPr>
        </p:nvSpPr>
        <p:spPr>
          <a:xfrm>
            <a:off x="457200" y="762000"/>
            <a:ext cx="8229600" cy="5364163"/>
          </a:xfrm>
        </p:spPr>
        <p:txBody>
          <a:bodyPr>
            <a:noAutofit/>
          </a:bodyPr>
          <a:lstStyle/>
          <a:p>
            <a:r>
              <a:rPr lang="en-US" sz="1600" b="1" dirty="0"/>
              <a:t>Linux users:</a:t>
            </a:r>
            <a:r>
              <a:rPr lang="en-US" sz="1600" dirty="0"/>
              <a:t> To start XAMPP open a shell and enter the following command:</a:t>
            </a:r>
          </a:p>
          <a:p>
            <a:pPr marL="0" indent="0">
              <a:buNone/>
            </a:pPr>
            <a:r>
              <a:rPr lang="en-US" sz="1600" dirty="0" smtClean="0">
                <a:latin typeface="Courier New" pitchFamily="49" charset="0"/>
                <a:cs typeface="Courier New" pitchFamily="49" charset="0"/>
              </a:rPr>
              <a:t>		/</a:t>
            </a:r>
            <a:r>
              <a:rPr lang="en-US" sz="1600" dirty="0">
                <a:latin typeface="Courier New" pitchFamily="49" charset="0"/>
                <a:cs typeface="Courier New" pitchFamily="49" charset="0"/>
              </a:rPr>
              <a:t>opt/lamp/lamp start</a:t>
            </a:r>
          </a:p>
          <a:p>
            <a:r>
              <a:rPr lang="en-US" sz="1600" dirty="0"/>
              <a:t>To stop, enter the following command:</a:t>
            </a:r>
          </a:p>
          <a:p>
            <a:pPr marL="0" indent="0">
              <a:buNone/>
            </a:pPr>
            <a:r>
              <a:rPr lang="en-US" sz="1600" dirty="0" smtClean="0">
                <a:latin typeface="Courier New" pitchFamily="49" charset="0"/>
                <a:cs typeface="Courier New" pitchFamily="49" charset="0"/>
              </a:rPr>
              <a:t>		/</a:t>
            </a:r>
            <a:r>
              <a:rPr lang="en-US" sz="1600" dirty="0">
                <a:latin typeface="Courier New" pitchFamily="49" charset="0"/>
                <a:cs typeface="Courier New" pitchFamily="49" charset="0"/>
              </a:rPr>
              <a:t>opt/lamp/lamp stop</a:t>
            </a:r>
          </a:p>
          <a:p>
            <a:r>
              <a:rPr lang="en-US" sz="1600" b="1" dirty="0"/>
              <a:t>All Users</a:t>
            </a:r>
            <a:r>
              <a:rPr lang="en-US" sz="1600" dirty="0"/>
              <a:t>: To test that your program is properly installed, go to any browser and enter the following</a:t>
            </a:r>
            <a:r>
              <a:rPr lang="en-US" sz="1600" dirty="0" smtClean="0"/>
              <a:t>:  </a:t>
            </a:r>
            <a:r>
              <a:rPr lang="en-US" sz="1600" dirty="0" smtClean="0">
                <a:latin typeface="Courier New" pitchFamily="49" charset="0"/>
                <a:cs typeface="Courier New" pitchFamily="49" charset="0"/>
              </a:rPr>
              <a:t>	http</a:t>
            </a:r>
            <a:r>
              <a:rPr lang="en-US" sz="1600" dirty="0">
                <a:latin typeface="Courier New" pitchFamily="49" charset="0"/>
                <a:cs typeface="Courier New" pitchFamily="49" charset="0"/>
              </a:rPr>
              <a:t>://localhost/</a:t>
            </a:r>
          </a:p>
          <a:p>
            <a:r>
              <a:rPr lang="en-US" sz="1600" dirty="0"/>
              <a:t>If everything is working correctly, you should see a display similar to the following</a:t>
            </a:r>
            <a:r>
              <a:rPr lang="en-US" sz="1600" dirty="0" smtClean="0"/>
              <a:t>:</a:t>
            </a:r>
          </a:p>
          <a:p>
            <a:endParaRPr lang="en-US" sz="1600" dirty="0"/>
          </a:p>
          <a:p>
            <a:endParaRPr lang="en-US" sz="1600" dirty="0" smtClean="0"/>
          </a:p>
          <a:p>
            <a:endParaRPr lang="en-US" sz="1600" dirty="0"/>
          </a:p>
          <a:p>
            <a:endParaRPr lang="en-US" sz="1600" dirty="0" smtClean="0"/>
          </a:p>
          <a:p>
            <a:endParaRPr lang="en-US" sz="1600" dirty="0"/>
          </a:p>
          <a:p>
            <a:r>
              <a:rPr lang="en-US" sz="1600" dirty="0" smtClean="0"/>
              <a:t>On </a:t>
            </a:r>
            <a:r>
              <a:rPr lang="en-US" sz="1600" dirty="0"/>
              <a:t>a Windows machine and click </a:t>
            </a:r>
            <a:r>
              <a:rPr lang="en-US" sz="1600" b="1" dirty="0"/>
              <a:t>English</a:t>
            </a:r>
            <a:r>
              <a:rPr lang="en-US" sz="1600" dirty="0"/>
              <a:t>, you should see a screen similar </a:t>
            </a:r>
            <a:r>
              <a:rPr lang="en-US" sz="1600" dirty="0" smtClean="0"/>
              <a:t>to:</a:t>
            </a:r>
            <a:endParaRPr lang="en-US" sz="1600" dirty="0"/>
          </a:p>
          <a:p>
            <a:endParaRPr lang="en-US" sz="1600" dirty="0"/>
          </a:p>
        </p:txBody>
      </p:sp>
      <p:pic>
        <p:nvPicPr>
          <p:cNvPr id="4" name="Picture 3"/>
          <p:cNvPicPr/>
          <p:nvPr/>
        </p:nvPicPr>
        <p:blipFill>
          <a:blip r:embed="rId3">
            <a:extLst>
              <a:ext uri="{28A0092B-C50C-407E-A947-70E740481C1C}">
                <a14:useLocalDpi xmlns:a14="http://schemas.microsoft.com/office/drawing/2010/main" val="0"/>
              </a:ext>
            </a:extLst>
          </a:blip>
          <a:stretch>
            <a:fillRect/>
          </a:stretch>
        </p:blipFill>
        <p:spPr>
          <a:xfrm>
            <a:off x="1447800" y="2895600"/>
            <a:ext cx="5943600" cy="1143000"/>
          </a:xfrm>
          <a:prstGeom prst="rect">
            <a:avLst/>
          </a:prstGeom>
        </p:spPr>
      </p:pic>
      <p:pic>
        <p:nvPicPr>
          <p:cNvPr id="5" name="Picture 4"/>
          <p:cNvPicPr/>
          <p:nvPr/>
        </p:nvPicPr>
        <p:blipFill>
          <a:blip r:embed="rId4">
            <a:extLst>
              <a:ext uri="{28A0092B-C50C-407E-A947-70E740481C1C}">
                <a14:useLocalDpi xmlns:a14="http://schemas.microsoft.com/office/drawing/2010/main" val="0"/>
              </a:ext>
            </a:extLst>
          </a:blip>
          <a:stretch>
            <a:fillRect/>
          </a:stretch>
        </p:blipFill>
        <p:spPr>
          <a:xfrm>
            <a:off x="1447800" y="4648200"/>
            <a:ext cx="5913120" cy="1502410"/>
          </a:xfrm>
          <a:prstGeom prst="rect">
            <a:avLst/>
          </a:prstGeom>
        </p:spPr>
      </p:pic>
    </p:spTree>
    <p:extLst>
      <p:ext uri="{BB962C8B-B14F-4D97-AF65-F5344CB8AC3E}">
        <p14:creationId xmlns:p14="http://schemas.microsoft.com/office/powerpoint/2010/main" val="18955354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229600" cy="715962"/>
          </a:xfrm>
        </p:spPr>
        <p:txBody>
          <a:bodyPr>
            <a:normAutofit/>
          </a:bodyPr>
          <a:lstStyle/>
          <a:p>
            <a:r>
              <a:rPr lang="en-US" sz="2800" dirty="0" smtClean="0"/>
              <a:t>Get Started</a:t>
            </a:r>
            <a:endParaRPr lang="en-US" sz="2800" dirty="0"/>
          </a:p>
        </p:txBody>
      </p:sp>
      <p:sp>
        <p:nvSpPr>
          <p:cNvPr id="4" name="Content Placeholder 3"/>
          <p:cNvSpPr>
            <a:spLocks noGrp="1"/>
          </p:cNvSpPr>
          <p:nvPr>
            <p:ph idx="1"/>
          </p:nvPr>
        </p:nvSpPr>
        <p:spPr>
          <a:xfrm>
            <a:off x="457200" y="1143000"/>
            <a:ext cx="8229600" cy="4983163"/>
          </a:xfrm>
        </p:spPr>
        <p:txBody>
          <a:bodyPr>
            <a:normAutofit/>
          </a:bodyPr>
          <a:lstStyle/>
          <a:p>
            <a:pPr hangingPunct="0"/>
            <a:r>
              <a:rPr lang="en-US" sz="2000" dirty="0"/>
              <a:t>In the Control Panel, click </a:t>
            </a:r>
            <a:r>
              <a:rPr lang="en-US" sz="2000" dirty="0">
                <a:latin typeface="Courier New" pitchFamily="49" charset="0"/>
                <a:cs typeface="Courier New" pitchFamily="49" charset="0"/>
              </a:rPr>
              <a:t>Start for Apache and MySQL</a:t>
            </a:r>
            <a:r>
              <a:rPr lang="en-US" sz="2000" dirty="0"/>
              <a:t>. </a:t>
            </a:r>
            <a:endParaRPr lang="en-US" sz="2000" dirty="0" smtClean="0"/>
          </a:p>
          <a:p>
            <a:pPr lvl="1" hangingPunct="0"/>
            <a:r>
              <a:rPr lang="en-US" sz="1600" dirty="0" smtClean="0"/>
              <a:t>You're </a:t>
            </a:r>
            <a:r>
              <a:rPr lang="en-US" sz="1600" dirty="0"/>
              <a:t>now running a </a:t>
            </a:r>
            <a:r>
              <a:rPr lang="en-US" sz="1600" dirty="0" smtClean="0"/>
              <a:t>server</a:t>
            </a:r>
            <a:r>
              <a:rPr lang="en-US" sz="1600" dirty="0"/>
              <a:t>!</a:t>
            </a:r>
            <a:endParaRPr lang="en-US" sz="1600" dirty="0" smtClean="0"/>
          </a:p>
          <a:p>
            <a:pPr hangingPunct="0"/>
            <a:r>
              <a:rPr lang="en-US" sz="2000" dirty="0" smtClean="0"/>
              <a:t>Next </a:t>
            </a:r>
            <a:r>
              <a:rPr lang="en-US" sz="2000" dirty="0"/>
              <a:t>enable PHP. Click the </a:t>
            </a:r>
            <a:r>
              <a:rPr lang="en-US" sz="2000" dirty="0">
                <a:latin typeface="Courier New" pitchFamily="49" charset="0"/>
                <a:cs typeface="Courier New" pitchFamily="49" charset="0"/>
              </a:rPr>
              <a:t>Admin</a:t>
            </a:r>
            <a:r>
              <a:rPr lang="en-US" sz="2000" dirty="0"/>
              <a:t> button next to </a:t>
            </a:r>
            <a:r>
              <a:rPr lang="en-US" sz="2000" dirty="0">
                <a:latin typeface="Courier New" pitchFamily="49" charset="0"/>
                <a:cs typeface="Courier New" pitchFamily="49" charset="0"/>
              </a:rPr>
              <a:t>MySQL</a:t>
            </a:r>
            <a:r>
              <a:rPr lang="en-US" sz="2000" dirty="0"/>
              <a:t> in the Control Panel and the </a:t>
            </a:r>
            <a:r>
              <a:rPr lang="en-US" sz="2000" dirty="0" err="1">
                <a:latin typeface="Courier New" pitchFamily="49" charset="0"/>
                <a:cs typeface="Courier New" pitchFamily="49" charset="0"/>
              </a:rPr>
              <a:t>phpMyAdmin</a:t>
            </a:r>
            <a:r>
              <a:rPr lang="en-US" sz="2000" dirty="0">
                <a:latin typeface="Courier New" pitchFamily="49" charset="0"/>
                <a:cs typeface="Courier New" pitchFamily="49" charset="0"/>
              </a:rPr>
              <a:t> </a:t>
            </a:r>
            <a:r>
              <a:rPr lang="en-US" sz="2000" dirty="0"/>
              <a:t>screen will </a:t>
            </a:r>
            <a:r>
              <a:rPr lang="en-US" sz="2000" dirty="0" smtClean="0"/>
              <a:t>open </a:t>
            </a:r>
            <a:r>
              <a:rPr lang="en-US" sz="2000" dirty="0"/>
              <a:t>as shown:</a:t>
            </a:r>
          </a:p>
        </p:txBody>
      </p:sp>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1371600" y="2590800"/>
            <a:ext cx="6250675" cy="3733800"/>
          </a:xfrm>
          <a:prstGeom prst="rect">
            <a:avLst/>
          </a:prstGeom>
        </p:spPr>
      </p:pic>
    </p:spTree>
    <p:extLst>
      <p:ext uri="{BB962C8B-B14F-4D97-AF65-F5344CB8AC3E}">
        <p14:creationId xmlns:p14="http://schemas.microsoft.com/office/powerpoint/2010/main" val="37992513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First PHP Program</a:t>
            </a:r>
            <a:endParaRPr lang="en-US" dirty="0"/>
          </a:p>
        </p:txBody>
      </p:sp>
      <p:pic>
        <p:nvPicPr>
          <p:cNvPr id="1026" name="Picture 2"/>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tretch>
            <a:fillRect/>
          </a:stretch>
        </p:blipFill>
        <p:spPr bwMode="auto">
          <a:xfrm>
            <a:off x="152400" y="1905000"/>
            <a:ext cx="5550482" cy="3796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Content Placeholder 4"/>
          <p:cNvSpPr>
            <a:spLocks noGrp="1"/>
          </p:cNvSpPr>
          <p:nvPr>
            <p:ph sz="half" idx="2"/>
          </p:nvPr>
        </p:nvSpPr>
        <p:spPr>
          <a:xfrm>
            <a:off x="5562600" y="1600200"/>
            <a:ext cx="3124200" cy="4525963"/>
          </a:xfrm>
        </p:spPr>
        <p:txBody>
          <a:bodyPr>
            <a:normAutofit fontScale="92500" lnSpcReduction="20000"/>
          </a:bodyPr>
          <a:lstStyle/>
          <a:p>
            <a:r>
              <a:rPr lang="en-US" dirty="0" smtClean="0"/>
              <a:t>PHP can be placed anywhere in the HTML</a:t>
            </a:r>
          </a:p>
          <a:p>
            <a:r>
              <a:rPr lang="en-US" dirty="0" smtClean="0"/>
              <a:t>The PHP </a:t>
            </a:r>
            <a:r>
              <a:rPr lang="en-US" dirty="0" smtClean="0">
                <a:latin typeface="Courier New" pitchFamily="49" charset="0"/>
                <a:cs typeface="Courier New" pitchFamily="49" charset="0"/>
              </a:rPr>
              <a:t>print() </a:t>
            </a:r>
            <a:r>
              <a:rPr lang="en-US" dirty="0" smtClean="0"/>
              <a:t>function puts it on the screen</a:t>
            </a:r>
          </a:p>
          <a:p>
            <a:r>
              <a:rPr lang="en-US" dirty="0" smtClean="0"/>
              <a:t>Source code doesn’t show the PHP because all PHP operations occur on the server</a:t>
            </a:r>
            <a:endParaRPr lang="en-US" dirty="0"/>
          </a:p>
        </p:txBody>
      </p:sp>
    </p:spTree>
    <p:extLst>
      <p:ext uri="{BB962C8B-B14F-4D97-AF65-F5344CB8AC3E}">
        <p14:creationId xmlns:p14="http://schemas.microsoft.com/office/powerpoint/2010/main" val="15483247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dirty="0"/>
          </a:p>
        </p:txBody>
      </p:sp>
      <p:sp>
        <p:nvSpPr>
          <p:cNvPr id="6" name="Text Placeholder 5"/>
          <p:cNvSpPr>
            <a:spLocks noGrp="1"/>
          </p:cNvSpPr>
          <p:nvPr>
            <p:ph type="body" sz="half" idx="2"/>
          </p:nvPr>
        </p:nvSpPr>
        <p:spPr>
          <a:xfrm>
            <a:off x="457200" y="1435100"/>
            <a:ext cx="3962400" cy="4691063"/>
          </a:xfrm>
        </p:spPr>
        <p:txBody>
          <a:bodyPr>
            <a:normAutofit/>
          </a:bodyPr>
          <a:lstStyle/>
          <a:p>
            <a:endParaRPr lang="en-US" sz="4000" dirty="0" smtClean="0"/>
          </a:p>
          <a:p>
            <a:pPr algn="ctr"/>
            <a:r>
              <a:rPr lang="en-US" sz="4000" dirty="0" smtClean="0">
                <a:solidFill>
                  <a:srgbClr val="0070C0"/>
                </a:solidFill>
                <a:latin typeface="Arial Rounded MT Bold" pitchFamily="34" charset="0"/>
              </a:rPr>
              <a:t>11.3</a:t>
            </a:r>
          </a:p>
          <a:p>
            <a:r>
              <a:rPr lang="en-US" sz="4000" dirty="0" smtClean="0">
                <a:solidFill>
                  <a:srgbClr val="0070C0"/>
                </a:solidFill>
                <a:latin typeface="Arial Rounded MT Bold" pitchFamily="34" charset="0"/>
              </a:rPr>
              <a:t>PHP Basics</a:t>
            </a:r>
            <a:endParaRPr lang="en-US" sz="4000" dirty="0">
              <a:solidFill>
                <a:srgbClr val="0070C0"/>
              </a:solidFill>
              <a:latin typeface="Arial Rounded MT Bold" pitchFamily="34" charset="0"/>
            </a:endParaRPr>
          </a:p>
        </p:txBody>
      </p:sp>
      <p:pic>
        <p:nvPicPr>
          <p:cNvPr id="8" name="Content Placeholder 5"/>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a:xfrm>
            <a:off x="4724400" y="1219200"/>
            <a:ext cx="3032125" cy="4701381"/>
          </a:xfrm>
          <a:prstGeom prst="rect">
            <a:avLst/>
          </a:prstGeom>
        </p:spPr>
      </p:pic>
    </p:spTree>
    <p:extLst>
      <p:ext uri="{BB962C8B-B14F-4D97-AF65-F5344CB8AC3E}">
        <p14:creationId xmlns:p14="http://schemas.microsoft.com/office/powerpoint/2010/main" val="37951971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latin typeface="+mn-lt"/>
              </a:rPr>
              <a:t>PHP File Names, the </a:t>
            </a:r>
            <a:r>
              <a:rPr lang="en-US" sz="3600" dirty="0" err="1">
                <a:latin typeface="Courier New" pitchFamily="49" charset="0"/>
                <a:cs typeface="Courier New" pitchFamily="49" charset="0"/>
              </a:rPr>
              <a:t>htdocs</a:t>
            </a:r>
            <a:r>
              <a:rPr lang="en-US" sz="3600" dirty="0">
                <a:latin typeface="+mn-lt"/>
              </a:rPr>
              <a:t> Folder, and Viewing Your PHP Pages</a:t>
            </a:r>
          </a:p>
        </p:txBody>
      </p:sp>
      <p:sp>
        <p:nvSpPr>
          <p:cNvPr id="3" name="Content Placeholder 2"/>
          <p:cNvSpPr>
            <a:spLocks noGrp="1"/>
          </p:cNvSpPr>
          <p:nvPr>
            <p:ph idx="1"/>
          </p:nvPr>
        </p:nvSpPr>
        <p:spPr>
          <a:xfrm>
            <a:off x="381000" y="1524000"/>
            <a:ext cx="8305800" cy="4602163"/>
          </a:xfrm>
        </p:spPr>
        <p:txBody>
          <a:bodyPr>
            <a:noAutofit/>
          </a:bodyPr>
          <a:lstStyle/>
          <a:p>
            <a:r>
              <a:rPr lang="en-US" sz="2000" dirty="0" smtClean="0"/>
              <a:t>if </a:t>
            </a:r>
            <a:r>
              <a:rPr lang="en-US" sz="2000" dirty="0"/>
              <a:t>a page has any PHP included at all—even one line—the page </a:t>
            </a:r>
            <a:r>
              <a:rPr lang="en-US" sz="2000" dirty="0" smtClean="0"/>
              <a:t>must </a:t>
            </a:r>
            <a:r>
              <a:rPr lang="en-US" sz="2000" dirty="0"/>
              <a:t>have the </a:t>
            </a:r>
            <a:r>
              <a:rPr lang="en-US" sz="2000" dirty="0">
                <a:latin typeface="Courier New" pitchFamily="49" charset="0"/>
                <a:cs typeface="Courier New" pitchFamily="49" charset="0"/>
              </a:rPr>
              <a:t>.</a:t>
            </a:r>
            <a:r>
              <a:rPr lang="en-US" sz="2000" dirty="0" err="1">
                <a:latin typeface="Courier New" pitchFamily="49" charset="0"/>
                <a:cs typeface="Courier New" pitchFamily="49" charset="0"/>
              </a:rPr>
              <a:t>php</a:t>
            </a:r>
            <a:r>
              <a:rPr lang="en-US" sz="2000" dirty="0">
                <a:latin typeface="Courier New" pitchFamily="49" charset="0"/>
                <a:cs typeface="Courier New" pitchFamily="49" charset="0"/>
              </a:rPr>
              <a:t> </a:t>
            </a:r>
            <a:r>
              <a:rPr lang="en-US" sz="2000" dirty="0" smtClean="0"/>
              <a:t>extension</a:t>
            </a:r>
            <a:endParaRPr lang="en-US" sz="2000" i="1" dirty="0"/>
          </a:p>
          <a:p>
            <a:r>
              <a:rPr lang="en-US" sz="2000" dirty="0" smtClean="0"/>
              <a:t>if </a:t>
            </a:r>
            <a:r>
              <a:rPr lang="en-US" sz="2000" dirty="0"/>
              <a:t>you tried Example 11.1 and named the file </a:t>
            </a:r>
            <a:r>
              <a:rPr lang="en-US" sz="2000" dirty="0">
                <a:latin typeface="Courier New" pitchFamily="49" charset="0"/>
                <a:cs typeface="Courier New" pitchFamily="49" charset="0"/>
              </a:rPr>
              <a:t>hello.html</a:t>
            </a:r>
            <a:r>
              <a:rPr lang="en-US" sz="2000" dirty="0"/>
              <a:t>, the display would simply be as follows:</a:t>
            </a:r>
            <a:endParaRPr lang="en-US" sz="2000" i="1" dirty="0"/>
          </a:p>
          <a:p>
            <a:pPr marL="400050" lvl="1" indent="0">
              <a:buNone/>
            </a:pPr>
            <a:r>
              <a:rPr lang="en-US" sz="1600" dirty="0">
                <a:latin typeface="Courier New" pitchFamily="49" charset="0"/>
                <a:cs typeface="Courier New" pitchFamily="49" charset="0"/>
              </a:rPr>
              <a:t>This is the first time PHP is used! </a:t>
            </a:r>
            <a:br>
              <a:rPr lang="en-US" sz="1600" dirty="0">
                <a:latin typeface="Courier New" pitchFamily="49" charset="0"/>
                <a:cs typeface="Courier New" pitchFamily="49" charset="0"/>
              </a:rPr>
            </a:br>
            <a:r>
              <a:rPr lang="en-US" sz="1600" dirty="0">
                <a:latin typeface="Courier New" pitchFamily="49" charset="0"/>
                <a:cs typeface="Courier New" pitchFamily="49" charset="0"/>
              </a:rPr>
              <a:t>Hello there, !</a:t>
            </a:r>
          </a:p>
          <a:p>
            <a:r>
              <a:rPr lang="en-US" sz="2000" dirty="0" smtClean="0"/>
              <a:t>browser </a:t>
            </a:r>
            <a:r>
              <a:rPr lang="en-US" sz="2000" dirty="0" smtClean="0"/>
              <a:t>ignores </a:t>
            </a:r>
            <a:r>
              <a:rPr lang="en-US" sz="2000" dirty="0"/>
              <a:t>code that it considers unintelligible (the PHP statements</a:t>
            </a:r>
            <a:r>
              <a:rPr lang="en-US" sz="2000" dirty="0" smtClean="0"/>
              <a:t>)</a:t>
            </a:r>
            <a:endParaRPr lang="en-US" sz="2000" dirty="0" smtClean="0"/>
          </a:p>
          <a:p>
            <a:r>
              <a:rPr lang="en-US" sz="2000" dirty="0" smtClean="0"/>
              <a:t>if </a:t>
            </a:r>
            <a:r>
              <a:rPr lang="en-US" sz="2000" dirty="0"/>
              <a:t>you view the page's source code, you will see the unprocessed PHP </a:t>
            </a:r>
            <a:r>
              <a:rPr lang="en-US" sz="2000" dirty="0" smtClean="0"/>
              <a:t>statements </a:t>
            </a:r>
            <a:endParaRPr lang="en-US" sz="2000" dirty="0" smtClean="0"/>
          </a:p>
          <a:p>
            <a:r>
              <a:rPr lang="en-US" sz="2000" dirty="0" smtClean="0"/>
              <a:t>you </a:t>
            </a:r>
            <a:r>
              <a:rPr lang="en-US" sz="2000" dirty="0"/>
              <a:t>need to name this page something like </a:t>
            </a:r>
            <a:r>
              <a:rPr lang="en-US" sz="2000" dirty="0" err="1" smtClean="0">
                <a:latin typeface="Courier New" pitchFamily="49" charset="0"/>
                <a:cs typeface="Courier New" pitchFamily="49" charset="0"/>
              </a:rPr>
              <a:t>hello.php</a:t>
            </a:r>
            <a:endParaRPr lang="en-US" sz="2000" i="1" dirty="0"/>
          </a:p>
          <a:p>
            <a:r>
              <a:rPr lang="en-US" sz="2000" dirty="0" smtClean="0"/>
              <a:t>if </a:t>
            </a:r>
            <a:r>
              <a:rPr lang="en-US" sz="2000" dirty="0" smtClean="0"/>
              <a:t>you then </a:t>
            </a:r>
            <a:r>
              <a:rPr lang="en-US" sz="2000" dirty="0"/>
              <a:t>opened the </a:t>
            </a:r>
            <a:r>
              <a:rPr lang="en-US" sz="2000" dirty="0" err="1">
                <a:latin typeface="Courier New" pitchFamily="49" charset="0"/>
                <a:cs typeface="Courier New" pitchFamily="49" charset="0"/>
              </a:rPr>
              <a:t>hello.php</a:t>
            </a:r>
            <a:r>
              <a:rPr lang="en-US" sz="2000" dirty="0"/>
              <a:t> page on your computer in the ordinary </a:t>
            </a:r>
            <a:r>
              <a:rPr lang="en-US" sz="2000" dirty="0" smtClean="0"/>
              <a:t>way—putting </a:t>
            </a:r>
            <a:r>
              <a:rPr lang="en-US" sz="2000" dirty="0"/>
              <a:t>in the path to that </a:t>
            </a:r>
            <a:r>
              <a:rPr lang="en-US" sz="2000" dirty="0" smtClean="0"/>
              <a:t>file—the </a:t>
            </a:r>
            <a:r>
              <a:rPr lang="en-US" sz="2000" dirty="0"/>
              <a:t>display would still </a:t>
            </a:r>
            <a:r>
              <a:rPr lang="en-US" sz="2000" dirty="0" smtClean="0"/>
              <a:t>be:</a:t>
            </a:r>
            <a:endParaRPr lang="en-US" sz="2000" i="1" dirty="0"/>
          </a:p>
          <a:p>
            <a:pPr marL="400050" lvl="1" indent="0">
              <a:buNone/>
            </a:pPr>
            <a:r>
              <a:rPr lang="en-US" sz="1600" dirty="0">
                <a:latin typeface="Courier New" pitchFamily="49" charset="0"/>
                <a:cs typeface="Courier New" pitchFamily="49" charset="0"/>
              </a:rPr>
              <a:t>This is the first time PHP is used! </a:t>
            </a:r>
            <a:br>
              <a:rPr lang="en-US" sz="1600" dirty="0">
                <a:latin typeface="Courier New" pitchFamily="49" charset="0"/>
                <a:cs typeface="Courier New" pitchFamily="49" charset="0"/>
              </a:rPr>
            </a:br>
            <a:r>
              <a:rPr lang="en-US" sz="1600" dirty="0">
                <a:latin typeface="Courier New" pitchFamily="49" charset="0"/>
                <a:cs typeface="Courier New" pitchFamily="49" charset="0"/>
              </a:rPr>
              <a:t>Hello there, !</a:t>
            </a:r>
          </a:p>
        </p:txBody>
      </p:sp>
    </p:spTree>
    <p:extLst>
      <p:ext uri="{BB962C8B-B14F-4D97-AF65-F5344CB8AC3E}">
        <p14:creationId xmlns:p14="http://schemas.microsoft.com/office/powerpoint/2010/main" val="40617722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304800"/>
            <a:ext cx="8229600" cy="914400"/>
          </a:xfrm>
        </p:spPr>
        <p:txBody>
          <a:bodyPr>
            <a:normAutofit/>
          </a:bodyPr>
          <a:lstStyle/>
          <a:p>
            <a:r>
              <a:rPr lang="en-US" sz="3200" dirty="0" smtClean="0"/>
              <a:t>The </a:t>
            </a:r>
            <a:r>
              <a:rPr lang="en-US" sz="3200" dirty="0" err="1" smtClean="0">
                <a:latin typeface="Courier New" pitchFamily="49" charset="0"/>
                <a:cs typeface="Courier New" pitchFamily="49" charset="0"/>
              </a:rPr>
              <a:t>htdocs</a:t>
            </a:r>
            <a:r>
              <a:rPr lang="en-US" sz="3200" dirty="0" smtClean="0"/>
              <a:t> Folder</a:t>
            </a:r>
            <a:endParaRPr lang="en-US" sz="3200" dirty="0"/>
          </a:p>
        </p:txBody>
      </p:sp>
      <p:sp>
        <p:nvSpPr>
          <p:cNvPr id="5" name="Content Placeholder 4"/>
          <p:cNvSpPr>
            <a:spLocks noGrp="1"/>
          </p:cNvSpPr>
          <p:nvPr>
            <p:ph sz="half" idx="1"/>
          </p:nvPr>
        </p:nvSpPr>
        <p:spPr>
          <a:xfrm>
            <a:off x="457200" y="1600200"/>
            <a:ext cx="3886200" cy="4525963"/>
          </a:xfrm>
        </p:spPr>
        <p:txBody>
          <a:bodyPr>
            <a:normAutofit/>
          </a:bodyPr>
          <a:lstStyle/>
          <a:p>
            <a:r>
              <a:rPr lang="en-US" dirty="0"/>
              <a:t>all </a:t>
            </a:r>
            <a:r>
              <a:rPr lang="en-US" dirty="0" smtClean="0"/>
              <a:t>PHP </a:t>
            </a:r>
            <a:r>
              <a:rPr lang="en-US" dirty="0"/>
              <a:t>documents </a:t>
            </a:r>
            <a:r>
              <a:rPr lang="en-US" dirty="0" smtClean="0"/>
              <a:t>must </a:t>
            </a:r>
            <a:r>
              <a:rPr lang="en-US" dirty="0"/>
              <a:t>be stored in the </a:t>
            </a:r>
            <a:r>
              <a:rPr lang="en-US" dirty="0" err="1">
                <a:latin typeface="Courier New" pitchFamily="49" charset="0"/>
                <a:cs typeface="Courier New" pitchFamily="49" charset="0"/>
              </a:rPr>
              <a:t>htdocs</a:t>
            </a:r>
            <a:r>
              <a:rPr lang="en-US" dirty="0"/>
              <a:t> folder. </a:t>
            </a:r>
            <a:endParaRPr lang="en-US" dirty="0" smtClean="0"/>
          </a:p>
          <a:p>
            <a:r>
              <a:rPr lang="en-US" dirty="0" smtClean="0"/>
              <a:t>This </a:t>
            </a:r>
            <a:r>
              <a:rPr lang="en-US" dirty="0"/>
              <a:t>folder was created </a:t>
            </a:r>
            <a:r>
              <a:rPr lang="en-US" dirty="0" smtClean="0"/>
              <a:t>when XAMPP was  installed</a:t>
            </a:r>
          </a:p>
          <a:p>
            <a:r>
              <a:rPr lang="en-US" dirty="0" smtClean="0"/>
              <a:t>See the listing </a:t>
            </a:r>
            <a:r>
              <a:rPr lang="en-US" dirty="0"/>
              <a:t>of folders in the </a:t>
            </a:r>
            <a:r>
              <a:rPr lang="en-US" dirty="0" err="1">
                <a:latin typeface="Courier New" pitchFamily="49" charset="0"/>
                <a:cs typeface="Courier New" pitchFamily="49" charset="0"/>
              </a:rPr>
              <a:t>xampp</a:t>
            </a:r>
            <a:r>
              <a:rPr lang="en-US" dirty="0"/>
              <a:t> folder:</a:t>
            </a:r>
            <a:endParaRPr lang="en-US" i="1" dirty="0"/>
          </a:p>
          <a:p>
            <a:endParaRPr lang="en-US" dirty="0"/>
          </a:p>
        </p:txBody>
      </p:sp>
      <p:pic>
        <p:nvPicPr>
          <p:cNvPr id="6" name="Content Placeholder 5"/>
          <p:cNvPicPr>
            <a:picLocks noGrp="1"/>
          </p:cNvPicPr>
          <p:nvPr>
            <p:ph sz="half" idx="2"/>
          </p:nvPr>
        </p:nvPicPr>
        <p:blipFill>
          <a:blip r:embed="rId3">
            <a:extLst>
              <a:ext uri="{28A0092B-C50C-407E-A947-70E740481C1C}">
                <a14:useLocalDpi xmlns:a14="http://schemas.microsoft.com/office/drawing/2010/main" val="0"/>
              </a:ext>
            </a:extLst>
          </a:blip>
          <a:stretch>
            <a:fillRect/>
          </a:stretch>
        </p:blipFill>
        <p:spPr>
          <a:xfrm>
            <a:off x="4648200" y="990600"/>
            <a:ext cx="3276600" cy="5181600"/>
          </a:xfrm>
          <a:prstGeom prst="rect">
            <a:avLst/>
          </a:prstGeom>
        </p:spPr>
      </p:pic>
    </p:spTree>
    <p:extLst>
      <p:ext uri="{BB962C8B-B14F-4D97-AF65-F5344CB8AC3E}">
        <p14:creationId xmlns:p14="http://schemas.microsoft.com/office/powerpoint/2010/main" val="26839644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The </a:t>
            </a:r>
            <a:r>
              <a:rPr lang="en-US" dirty="0" err="1" smtClean="0">
                <a:latin typeface="Courier New" pitchFamily="49" charset="0"/>
                <a:cs typeface="Courier New" pitchFamily="49" charset="0"/>
              </a:rPr>
              <a:t>localhost</a:t>
            </a:r>
            <a:endParaRPr lang="en-US" dirty="0">
              <a:latin typeface="Courier New" pitchFamily="49" charset="0"/>
              <a:cs typeface="Courier New" pitchFamily="49" charset="0"/>
            </a:endParaRPr>
          </a:p>
        </p:txBody>
      </p:sp>
      <p:sp>
        <p:nvSpPr>
          <p:cNvPr id="5" name="Content Placeholder 4"/>
          <p:cNvSpPr>
            <a:spLocks noGrp="1"/>
          </p:cNvSpPr>
          <p:nvPr>
            <p:ph idx="1"/>
          </p:nvPr>
        </p:nvSpPr>
        <p:spPr>
          <a:xfrm>
            <a:off x="457200" y="1371600"/>
            <a:ext cx="8229600" cy="4754563"/>
          </a:xfrm>
        </p:spPr>
        <p:txBody>
          <a:bodyPr>
            <a:normAutofit fontScale="77500" lnSpcReduction="20000"/>
          </a:bodyPr>
          <a:lstStyle/>
          <a:p>
            <a:r>
              <a:rPr lang="en-US" dirty="0"/>
              <a:t>To open this page on your computer and allow the server to process the PHP before the browser takes over, </a:t>
            </a:r>
            <a:r>
              <a:rPr lang="en-US" dirty="0" smtClean="0"/>
              <a:t>do </a:t>
            </a:r>
            <a:r>
              <a:rPr lang="en-US" dirty="0"/>
              <a:t>not create a path directly to this file. </a:t>
            </a:r>
            <a:endParaRPr lang="en-US" dirty="0" smtClean="0"/>
          </a:p>
          <a:p>
            <a:r>
              <a:rPr lang="en-US" dirty="0" smtClean="0"/>
              <a:t>Instead</a:t>
            </a:r>
            <a:r>
              <a:rPr lang="en-US" dirty="0"/>
              <a:t>, </a:t>
            </a:r>
            <a:r>
              <a:rPr lang="en-US" dirty="0" smtClean="0"/>
              <a:t>tell </a:t>
            </a:r>
            <a:r>
              <a:rPr lang="en-US" dirty="0"/>
              <a:t>the browser to use the local host—the Apache server that was installed with XAMPP. The path </a:t>
            </a:r>
            <a:r>
              <a:rPr lang="en-US" dirty="0" smtClean="0"/>
              <a:t>is </a:t>
            </a:r>
            <a:r>
              <a:rPr lang="en-US" dirty="0"/>
              <a:t>as follows:</a:t>
            </a:r>
            <a:endParaRPr lang="en-US" i="1" dirty="0"/>
          </a:p>
          <a:p>
            <a:pPr marL="0" indent="0">
              <a:buNone/>
            </a:pPr>
            <a:r>
              <a:rPr lang="en-US" dirty="0"/>
              <a:t>	</a:t>
            </a:r>
            <a:r>
              <a:rPr lang="en-US" dirty="0" err="1">
                <a:latin typeface="Courier New" pitchFamily="49" charset="0"/>
                <a:cs typeface="Courier New" pitchFamily="49" charset="0"/>
              </a:rPr>
              <a:t>localhost</a:t>
            </a:r>
            <a:r>
              <a:rPr lang="en-US" dirty="0">
                <a:latin typeface="Courier New" pitchFamily="49" charset="0"/>
                <a:cs typeface="Courier New" pitchFamily="49" charset="0"/>
              </a:rPr>
              <a:t>/</a:t>
            </a:r>
            <a:r>
              <a:rPr lang="en-US" dirty="0" err="1">
                <a:latin typeface="Courier New" pitchFamily="49" charset="0"/>
                <a:cs typeface="Courier New" pitchFamily="49" charset="0"/>
              </a:rPr>
              <a:t>hello.php</a:t>
            </a:r>
            <a:endParaRPr lang="en-US" i="1" dirty="0">
              <a:latin typeface="Courier New" pitchFamily="49" charset="0"/>
              <a:cs typeface="Courier New" pitchFamily="49" charset="0"/>
            </a:endParaRPr>
          </a:p>
          <a:p>
            <a:r>
              <a:rPr lang="en-US" dirty="0"/>
              <a:t>By using </a:t>
            </a:r>
            <a:r>
              <a:rPr lang="en-US" dirty="0" err="1">
                <a:latin typeface="Courier New" pitchFamily="49" charset="0"/>
                <a:cs typeface="Courier New" pitchFamily="49" charset="0"/>
              </a:rPr>
              <a:t>localhost</a:t>
            </a:r>
            <a:r>
              <a:rPr lang="en-US" dirty="0"/>
              <a:t> in the path, the computer knows the server is on the local machine and knows to look in the </a:t>
            </a:r>
            <a:r>
              <a:rPr lang="en-US" dirty="0" err="1">
                <a:latin typeface="Courier New" pitchFamily="49" charset="0"/>
                <a:cs typeface="Courier New" pitchFamily="49" charset="0"/>
              </a:rPr>
              <a:t>htdocs</a:t>
            </a:r>
            <a:r>
              <a:rPr lang="en-US" dirty="0"/>
              <a:t> folder. </a:t>
            </a:r>
            <a:endParaRPr lang="en-US" dirty="0" smtClean="0"/>
          </a:p>
          <a:p>
            <a:r>
              <a:rPr lang="en-US" dirty="0" smtClean="0"/>
              <a:t>Now </a:t>
            </a:r>
            <a:r>
              <a:rPr lang="en-US" dirty="0"/>
              <a:t>the display </a:t>
            </a:r>
            <a:r>
              <a:rPr lang="en-US" dirty="0" smtClean="0"/>
              <a:t>will </a:t>
            </a:r>
            <a:r>
              <a:rPr lang="en-US" dirty="0"/>
              <a:t>appear as desired:</a:t>
            </a:r>
            <a:endParaRPr lang="en-US" i="1" dirty="0"/>
          </a:p>
          <a:p>
            <a:pPr marL="400050" lvl="1" indent="0">
              <a:buNone/>
            </a:pPr>
            <a:r>
              <a:rPr lang="en-US" sz="2700" dirty="0">
                <a:latin typeface="Courier New" pitchFamily="49" charset="0"/>
                <a:cs typeface="Courier New" pitchFamily="49" charset="0"/>
              </a:rPr>
              <a:t>This is the first time PHP is used! </a:t>
            </a:r>
            <a:br>
              <a:rPr lang="en-US" sz="2700" dirty="0">
                <a:latin typeface="Courier New" pitchFamily="49" charset="0"/>
                <a:cs typeface="Courier New" pitchFamily="49" charset="0"/>
              </a:rPr>
            </a:br>
            <a:r>
              <a:rPr lang="en-US" sz="2700" dirty="0">
                <a:latin typeface="Courier New" pitchFamily="49" charset="0"/>
                <a:cs typeface="Courier New" pitchFamily="49" charset="0"/>
              </a:rPr>
              <a:t>Hello there, Jackie!</a:t>
            </a:r>
          </a:p>
          <a:p>
            <a:pPr marL="0" indent="0">
              <a:buNone/>
            </a:pPr>
            <a:r>
              <a:rPr lang="en-US" dirty="0">
                <a:latin typeface="Courier New" pitchFamily="49" charset="0"/>
                <a:cs typeface="Courier New" pitchFamily="49" charset="0"/>
              </a:rPr>
              <a:t> </a:t>
            </a:r>
            <a:endParaRPr lang="en-US" i="1" dirty="0">
              <a:latin typeface="Courier New" pitchFamily="49" charset="0"/>
              <a:cs typeface="Courier New" pitchFamily="49" charset="0"/>
            </a:endParaRPr>
          </a:p>
        </p:txBody>
      </p:sp>
    </p:spTree>
    <p:extLst>
      <p:ext uri="{BB962C8B-B14F-4D97-AF65-F5344CB8AC3E}">
        <p14:creationId xmlns:p14="http://schemas.microsoft.com/office/powerpoint/2010/main" val="423680104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PHP Data Types</a:t>
            </a:r>
            <a:endParaRPr lang="en-US" dirty="0"/>
          </a:p>
        </p:txBody>
      </p:sp>
      <mc:AlternateContent xmlns:mc="http://schemas.openxmlformats.org/markup-compatibility/2006" xmlns:a14="http://schemas.microsoft.com/office/drawing/2010/main">
        <mc:Choice Requires="a14">
          <p:graphicFrame>
            <p:nvGraphicFramePr>
              <p:cNvPr id="5" name="Content Placeholder 4"/>
              <p:cNvGraphicFramePr>
                <a:graphicFrameLocks noGrp="1"/>
              </p:cNvGraphicFramePr>
              <p:nvPr>
                <p:ph idx="1"/>
                <p:extLst>
                  <p:ext uri="{D42A27DB-BD31-4B8C-83A1-F6EECF244321}">
                    <p14:modId xmlns:p14="http://schemas.microsoft.com/office/powerpoint/2010/main" val="2375005893"/>
                  </p:ext>
                </p:extLst>
              </p:nvPr>
            </p:nvGraphicFramePr>
            <p:xfrm>
              <a:off x="762000" y="1447800"/>
              <a:ext cx="7772400" cy="4419603"/>
            </p:xfrm>
            <a:graphic>
              <a:graphicData uri="http://schemas.openxmlformats.org/drawingml/2006/table">
                <a:tbl>
                  <a:tblPr firstRow="1" firstCol="1" bandRow="1">
                    <a:tableStyleId>{5C22544A-7EE6-4342-B048-85BDC9FD1C3A}</a:tableStyleId>
                  </a:tblPr>
                  <a:tblGrid>
                    <a:gridCol w="2090508"/>
                    <a:gridCol w="5681892"/>
                  </a:tblGrid>
                  <a:tr h="424128">
                    <a:tc>
                      <a:txBody>
                        <a:bodyPr/>
                        <a:lstStyle/>
                        <a:p>
                          <a:pPr marL="0" marR="0" algn="ctr" hangingPunct="0">
                            <a:lnSpc>
                              <a:spcPct val="115000"/>
                            </a:lnSpc>
                            <a:spcBef>
                              <a:spcPts val="300"/>
                            </a:spcBef>
                            <a:spcAft>
                              <a:spcPts val="300"/>
                            </a:spcAft>
                          </a:pPr>
                          <a:r>
                            <a:rPr lang="en-US" sz="1200">
                              <a:effectLst/>
                            </a:rPr>
                            <a:t>PHP Data Type</a:t>
                          </a:r>
                          <a:endParaRPr lang="en-US" sz="1100">
                            <a:effectLst/>
                            <a:latin typeface="Charlotte Book"/>
                            <a:ea typeface="Times New Roman"/>
                            <a:cs typeface="Times New Roman"/>
                          </a:endParaRPr>
                        </a:p>
                      </a:txBody>
                      <a:tcPr marL="68580" marR="68580" marT="0" marB="0" anchor="ctr"/>
                    </a:tc>
                    <a:tc>
                      <a:txBody>
                        <a:bodyPr/>
                        <a:lstStyle/>
                        <a:p>
                          <a:pPr marL="0" marR="0" algn="ctr" hangingPunct="0">
                            <a:lnSpc>
                              <a:spcPct val="115000"/>
                            </a:lnSpc>
                            <a:spcBef>
                              <a:spcPts val="300"/>
                            </a:spcBef>
                            <a:spcAft>
                              <a:spcPts val="300"/>
                            </a:spcAft>
                          </a:pPr>
                          <a:r>
                            <a:rPr lang="en-US" sz="1200">
                              <a:effectLst/>
                            </a:rPr>
                            <a:t>Description</a:t>
                          </a:r>
                          <a:endParaRPr lang="en-US" sz="1100">
                            <a:effectLst/>
                            <a:latin typeface="Charlotte Book"/>
                            <a:ea typeface="Times New Roman"/>
                            <a:cs typeface="Times New Roman"/>
                          </a:endParaRPr>
                        </a:p>
                      </a:txBody>
                      <a:tcPr marL="68580" marR="68580" marT="0" marB="0" anchor="ctr"/>
                    </a:tc>
                  </a:tr>
                  <a:tr h="424128">
                    <a:tc>
                      <a:txBody>
                        <a:bodyPr/>
                        <a:lstStyle/>
                        <a:p>
                          <a:pPr marL="0" marR="0" algn="l" hangingPunct="0">
                            <a:lnSpc>
                              <a:spcPct val="115000"/>
                            </a:lnSpc>
                            <a:spcBef>
                              <a:spcPts val="300"/>
                            </a:spcBef>
                            <a:spcAft>
                              <a:spcPts val="300"/>
                            </a:spcAft>
                          </a:pPr>
                          <a:r>
                            <a:rPr lang="en-US" sz="1200">
                              <a:effectLst/>
                            </a:rPr>
                            <a:t>int, integer</a:t>
                          </a:r>
                          <a:endParaRPr lang="en-US" sz="1100">
                            <a:effectLst/>
                            <a:latin typeface="Charlotte Book"/>
                            <a:ea typeface="Times New Roman"/>
                            <a:cs typeface="Times New Roman"/>
                          </a:endParaRPr>
                        </a:p>
                      </a:txBody>
                      <a:tcPr marL="68580" marR="68580" marT="0" marB="0" anchor="ctr"/>
                    </a:tc>
                    <a:tc>
                      <a:txBody>
                        <a:bodyPr/>
                        <a:lstStyle/>
                        <a:p>
                          <a:pPr marL="0" marR="0" algn="l" hangingPunct="0">
                            <a:lnSpc>
                              <a:spcPct val="115000"/>
                            </a:lnSpc>
                            <a:spcBef>
                              <a:spcPts val="300"/>
                            </a:spcBef>
                            <a:spcAft>
                              <a:spcPts val="300"/>
                            </a:spcAft>
                          </a:pPr>
                          <a:r>
                            <a:rPr lang="en-US" sz="1200">
                              <a:effectLst/>
                            </a:rPr>
                            <a:t>a whole number, positive, negative, or zero</a:t>
                          </a:r>
                          <a:endParaRPr lang="en-US" sz="1100">
                            <a:effectLst/>
                            <a:latin typeface="Charlotte Book"/>
                            <a:ea typeface="Times New Roman"/>
                            <a:cs typeface="Times New Roman"/>
                          </a:endParaRPr>
                        </a:p>
                      </a:txBody>
                      <a:tcPr marL="68580" marR="68580" marT="0" marB="0" anchor="ctr"/>
                    </a:tc>
                  </a:tr>
                  <a:tr h="1023980">
                    <a:tc>
                      <a:txBody>
                        <a:bodyPr/>
                        <a:lstStyle/>
                        <a:p>
                          <a:pPr marL="0" marR="0" algn="l" hangingPunct="0">
                            <a:lnSpc>
                              <a:spcPct val="115000"/>
                            </a:lnSpc>
                            <a:spcBef>
                              <a:spcPts val="300"/>
                            </a:spcBef>
                            <a:spcAft>
                              <a:spcPts val="300"/>
                            </a:spcAft>
                          </a:pPr>
                          <a:r>
                            <a:rPr lang="en-US" sz="1200">
                              <a:effectLst/>
                            </a:rPr>
                            <a:t>float, double, real</a:t>
                          </a:r>
                          <a:endParaRPr lang="en-US" sz="1100">
                            <a:effectLst/>
                            <a:latin typeface="Charlotte Book"/>
                            <a:ea typeface="Times New Roman"/>
                            <a:cs typeface="Times New Roman"/>
                          </a:endParaRPr>
                        </a:p>
                      </a:txBody>
                      <a:tcPr marL="68580" marR="68580" marT="0" marB="0" anchor="ctr"/>
                    </a:tc>
                    <a:tc>
                      <a:txBody>
                        <a:bodyPr/>
                        <a:lstStyle/>
                        <a:p>
                          <a:pPr marL="0" marR="0" algn="l" hangingPunct="0">
                            <a:lnSpc>
                              <a:spcPct val="115000"/>
                            </a:lnSpc>
                            <a:spcBef>
                              <a:spcPts val="300"/>
                            </a:spcBef>
                            <a:spcAft>
                              <a:spcPts val="300"/>
                            </a:spcAft>
                          </a:pPr>
                          <a:r>
                            <a:rPr lang="en-US" sz="1200">
                              <a:effectLst/>
                            </a:rPr>
                            <a:t>all real numbers; i.e., numbers that can be expressed as </a:t>
                          </a:r>
                          <a14:m>
                            <m:oMath xmlns:m="http://schemas.openxmlformats.org/officeDocument/2006/math">
                              <m:f>
                                <m:fPr>
                                  <m:ctrlPr>
                                    <a:rPr lang="en-US" sz="1200" i="1">
                                      <a:effectLst/>
                                      <a:latin typeface="Cambria Math"/>
                                    </a:rPr>
                                  </m:ctrlPr>
                                </m:fPr>
                                <m:num>
                                  <m:r>
                                    <a:rPr lang="en-US" sz="1200">
                                      <a:effectLst/>
                                      <a:latin typeface="Cambria Math"/>
                                    </a:rPr>
                                    <m:t>𝑎</m:t>
                                  </m:r>
                                </m:num>
                                <m:den>
                                  <m:r>
                                    <a:rPr lang="en-US" sz="1200">
                                      <a:effectLst/>
                                      <a:latin typeface="Cambria Math"/>
                                    </a:rPr>
                                    <m:t>𝑏</m:t>
                                  </m:r>
                                </m:den>
                              </m:f>
                            </m:oMath>
                          </a14:m>
                          <a:r>
                            <a:rPr lang="en-US" sz="1200">
                              <a:effectLst/>
                            </a:rPr>
                            <a:t>. Floats must include a decimal part, even if that decimal part is 0</a:t>
                          </a:r>
                          <a:endParaRPr lang="en-US" sz="1100">
                            <a:effectLst/>
                            <a:latin typeface="Charlotte Book"/>
                            <a:ea typeface="Times New Roman"/>
                            <a:cs typeface="Times New Roman"/>
                          </a:endParaRPr>
                        </a:p>
                      </a:txBody>
                      <a:tcPr marL="68580" marR="68580" marT="0" marB="0" anchor="ctr"/>
                    </a:tc>
                  </a:tr>
                  <a:tr h="424128">
                    <a:tc>
                      <a:txBody>
                        <a:bodyPr/>
                        <a:lstStyle/>
                        <a:p>
                          <a:pPr marL="0" marR="0" algn="l" hangingPunct="0">
                            <a:lnSpc>
                              <a:spcPct val="115000"/>
                            </a:lnSpc>
                            <a:spcBef>
                              <a:spcPts val="300"/>
                            </a:spcBef>
                            <a:spcAft>
                              <a:spcPts val="300"/>
                            </a:spcAft>
                          </a:pPr>
                          <a:r>
                            <a:rPr lang="en-US" sz="1200">
                              <a:effectLst/>
                            </a:rPr>
                            <a:t>string</a:t>
                          </a:r>
                          <a:endParaRPr lang="en-US" sz="1100">
                            <a:effectLst/>
                            <a:latin typeface="Charlotte Book"/>
                            <a:ea typeface="Times New Roman"/>
                            <a:cs typeface="Times New Roman"/>
                          </a:endParaRPr>
                        </a:p>
                      </a:txBody>
                      <a:tcPr marL="68580" marR="68580" marT="0" marB="0" anchor="ctr"/>
                    </a:tc>
                    <a:tc>
                      <a:txBody>
                        <a:bodyPr/>
                        <a:lstStyle/>
                        <a:p>
                          <a:pPr marL="0" marR="0" algn="l" hangingPunct="0">
                            <a:lnSpc>
                              <a:spcPct val="115000"/>
                            </a:lnSpc>
                            <a:spcBef>
                              <a:spcPts val="300"/>
                            </a:spcBef>
                            <a:spcAft>
                              <a:spcPts val="300"/>
                            </a:spcAft>
                          </a:pPr>
                          <a:r>
                            <a:rPr lang="en-US" sz="1200">
                              <a:effectLst/>
                            </a:rPr>
                            <a:t>text enclosed in single or double quotes</a:t>
                          </a:r>
                          <a:endParaRPr lang="en-US" sz="1100">
                            <a:effectLst/>
                            <a:latin typeface="Charlotte Book"/>
                            <a:ea typeface="Times New Roman"/>
                            <a:cs typeface="Times New Roman"/>
                          </a:endParaRPr>
                        </a:p>
                      </a:txBody>
                      <a:tcPr marL="68580" marR="68580" marT="0" marB="0" anchor="ctr"/>
                    </a:tc>
                  </a:tr>
                  <a:tr h="424128">
                    <a:tc>
                      <a:txBody>
                        <a:bodyPr/>
                        <a:lstStyle/>
                        <a:p>
                          <a:pPr marL="0" marR="0" algn="l" hangingPunct="0">
                            <a:lnSpc>
                              <a:spcPct val="115000"/>
                            </a:lnSpc>
                            <a:spcBef>
                              <a:spcPts val="300"/>
                            </a:spcBef>
                            <a:spcAft>
                              <a:spcPts val="300"/>
                            </a:spcAft>
                          </a:pPr>
                          <a:r>
                            <a:rPr lang="en-US" sz="1200">
                              <a:effectLst/>
                            </a:rPr>
                            <a:t>bool, boolean</a:t>
                          </a:r>
                          <a:endParaRPr lang="en-US" sz="1100">
                            <a:effectLst/>
                            <a:latin typeface="Charlotte Book"/>
                            <a:ea typeface="Times New Roman"/>
                            <a:cs typeface="Times New Roman"/>
                          </a:endParaRPr>
                        </a:p>
                      </a:txBody>
                      <a:tcPr marL="68580" marR="68580" marT="0" marB="0" anchor="ctr"/>
                    </a:tc>
                    <a:tc>
                      <a:txBody>
                        <a:bodyPr/>
                        <a:lstStyle/>
                        <a:p>
                          <a:pPr marL="0" marR="0" algn="l" hangingPunct="0">
                            <a:lnSpc>
                              <a:spcPct val="115000"/>
                            </a:lnSpc>
                            <a:spcBef>
                              <a:spcPts val="300"/>
                            </a:spcBef>
                            <a:spcAft>
                              <a:spcPts val="300"/>
                            </a:spcAft>
                          </a:pPr>
                          <a:r>
                            <a:rPr lang="en-US" sz="1200">
                              <a:effectLst/>
                            </a:rPr>
                            <a:t>used for values that are either true or false</a:t>
                          </a:r>
                          <a:endParaRPr lang="en-US" sz="1100">
                            <a:effectLst/>
                            <a:latin typeface="Charlotte Book"/>
                            <a:ea typeface="Times New Roman"/>
                            <a:cs typeface="Times New Roman"/>
                          </a:endParaRPr>
                        </a:p>
                      </a:txBody>
                      <a:tcPr marL="68580" marR="68580" marT="0" marB="0" anchor="ctr"/>
                    </a:tc>
                  </a:tr>
                  <a:tr h="424128">
                    <a:tc>
                      <a:txBody>
                        <a:bodyPr/>
                        <a:lstStyle/>
                        <a:p>
                          <a:pPr marL="0" marR="0" algn="l" hangingPunct="0">
                            <a:lnSpc>
                              <a:spcPct val="115000"/>
                            </a:lnSpc>
                            <a:spcBef>
                              <a:spcPts val="300"/>
                            </a:spcBef>
                            <a:spcAft>
                              <a:spcPts val="300"/>
                            </a:spcAft>
                          </a:pPr>
                          <a:r>
                            <a:rPr lang="en-US" sz="1200">
                              <a:effectLst/>
                            </a:rPr>
                            <a:t>array</a:t>
                          </a:r>
                          <a:endParaRPr lang="en-US" sz="1100">
                            <a:effectLst/>
                            <a:latin typeface="Charlotte Book"/>
                            <a:ea typeface="Times New Roman"/>
                            <a:cs typeface="Times New Roman"/>
                          </a:endParaRPr>
                        </a:p>
                      </a:txBody>
                      <a:tcPr marL="68580" marR="68580" marT="0" marB="0" anchor="ctr"/>
                    </a:tc>
                    <a:tc>
                      <a:txBody>
                        <a:bodyPr/>
                        <a:lstStyle/>
                        <a:p>
                          <a:pPr marL="0" marR="0" algn="l" hangingPunct="0">
                            <a:lnSpc>
                              <a:spcPct val="115000"/>
                            </a:lnSpc>
                            <a:spcBef>
                              <a:spcPts val="300"/>
                            </a:spcBef>
                            <a:spcAft>
                              <a:spcPts val="300"/>
                            </a:spcAft>
                          </a:pPr>
                          <a:r>
                            <a:rPr lang="en-US" sz="1200">
                              <a:effectLst/>
                            </a:rPr>
                            <a:t>a group of elements</a:t>
                          </a:r>
                          <a:endParaRPr lang="en-US" sz="1100">
                            <a:effectLst/>
                            <a:latin typeface="Charlotte Book"/>
                            <a:ea typeface="Times New Roman"/>
                            <a:cs typeface="Times New Roman"/>
                          </a:endParaRPr>
                        </a:p>
                      </a:txBody>
                      <a:tcPr marL="68580" marR="68580" marT="0" marB="0" anchor="ctr"/>
                    </a:tc>
                  </a:tr>
                  <a:tr h="424128">
                    <a:tc>
                      <a:txBody>
                        <a:bodyPr/>
                        <a:lstStyle/>
                        <a:p>
                          <a:pPr marL="0" marR="0" algn="l" hangingPunct="0">
                            <a:lnSpc>
                              <a:spcPct val="115000"/>
                            </a:lnSpc>
                            <a:spcBef>
                              <a:spcPts val="300"/>
                            </a:spcBef>
                            <a:spcAft>
                              <a:spcPts val="300"/>
                            </a:spcAft>
                          </a:pPr>
                          <a:r>
                            <a:rPr lang="en-US" sz="1200">
                              <a:effectLst/>
                            </a:rPr>
                            <a:t>resource</a:t>
                          </a:r>
                          <a:endParaRPr lang="en-US" sz="1100">
                            <a:effectLst/>
                            <a:latin typeface="Charlotte Book"/>
                            <a:ea typeface="Times New Roman"/>
                            <a:cs typeface="Times New Roman"/>
                          </a:endParaRPr>
                        </a:p>
                      </a:txBody>
                      <a:tcPr marL="68580" marR="68580" marT="0" marB="0" anchor="ctr"/>
                    </a:tc>
                    <a:tc>
                      <a:txBody>
                        <a:bodyPr/>
                        <a:lstStyle/>
                        <a:p>
                          <a:pPr marL="0" marR="0" algn="l" hangingPunct="0">
                            <a:lnSpc>
                              <a:spcPct val="115000"/>
                            </a:lnSpc>
                            <a:spcBef>
                              <a:spcPts val="300"/>
                            </a:spcBef>
                            <a:spcAft>
                              <a:spcPts val="300"/>
                            </a:spcAft>
                          </a:pPr>
                          <a:r>
                            <a:rPr lang="en-US" sz="1200">
                              <a:effectLst/>
                            </a:rPr>
                            <a:t>used for variables that hold data or reference to an external source</a:t>
                          </a:r>
                          <a:endParaRPr lang="en-US" sz="1100">
                            <a:effectLst/>
                            <a:latin typeface="Charlotte Book"/>
                            <a:ea typeface="Times New Roman"/>
                            <a:cs typeface="Times New Roman"/>
                          </a:endParaRPr>
                        </a:p>
                      </a:txBody>
                      <a:tcPr marL="68580" marR="68580" marT="0" marB="0" anchor="ctr"/>
                    </a:tc>
                  </a:tr>
                  <a:tr h="424128">
                    <a:tc>
                      <a:txBody>
                        <a:bodyPr/>
                        <a:lstStyle/>
                        <a:p>
                          <a:pPr marL="0" marR="0" algn="l" hangingPunct="0">
                            <a:lnSpc>
                              <a:spcPct val="115000"/>
                            </a:lnSpc>
                            <a:spcBef>
                              <a:spcPts val="300"/>
                            </a:spcBef>
                            <a:spcAft>
                              <a:spcPts val="300"/>
                            </a:spcAft>
                          </a:pPr>
                          <a:r>
                            <a:rPr lang="en-US" sz="1200">
                              <a:effectLst/>
                            </a:rPr>
                            <a:t>NULL</a:t>
                          </a:r>
                          <a:endParaRPr lang="en-US" sz="1100">
                            <a:effectLst/>
                            <a:latin typeface="Charlotte Book"/>
                            <a:ea typeface="Times New Roman"/>
                            <a:cs typeface="Times New Roman"/>
                          </a:endParaRPr>
                        </a:p>
                      </a:txBody>
                      <a:tcPr marL="68580" marR="68580" marT="0" marB="0" anchor="ctr"/>
                    </a:tc>
                    <a:tc>
                      <a:txBody>
                        <a:bodyPr/>
                        <a:lstStyle/>
                        <a:p>
                          <a:pPr marL="0" marR="0" algn="l" hangingPunct="0">
                            <a:lnSpc>
                              <a:spcPct val="115000"/>
                            </a:lnSpc>
                            <a:spcBef>
                              <a:spcPts val="300"/>
                            </a:spcBef>
                            <a:spcAft>
                              <a:spcPts val="300"/>
                            </a:spcAft>
                          </a:pPr>
                          <a:r>
                            <a:rPr lang="en-US" sz="1200">
                              <a:effectLst/>
                            </a:rPr>
                            <a:t>means the variable has not been assigned any value</a:t>
                          </a:r>
                          <a:endParaRPr lang="en-US" sz="1100">
                            <a:effectLst/>
                            <a:latin typeface="Charlotte Book"/>
                            <a:ea typeface="Times New Roman"/>
                            <a:cs typeface="Times New Roman"/>
                          </a:endParaRPr>
                        </a:p>
                      </a:txBody>
                      <a:tcPr marL="68580" marR="68580" marT="0" marB="0" anchor="ctr"/>
                    </a:tc>
                  </a:tr>
                  <a:tr h="426727">
                    <a:tc>
                      <a:txBody>
                        <a:bodyPr/>
                        <a:lstStyle/>
                        <a:p>
                          <a:pPr marL="0" marR="0" algn="l" hangingPunct="0">
                            <a:lnSpc>
                              <a:spcPct val="115000"/>
                            </a:lnSpc>
                            <a:spcBef>
                              <a:spcPts val="300"/>
                            </a:spcBef>
                            <a:spcAft>
                              <a:spcPts val="300"/>
                            </a:spcAft>
                          </a:pPr>
                          <a:r>
                            <a:rPr lang="en-US" sz="1200">
                              <a:effectLst/>
                            </a:rPr>
                            <a:t>object</a:t>
                          </a:r>
                          <a:endParaRPr lang="en-US" sz="1100">
                            <a:effectLst/>
                            <a:latin typeface="Charlotte Book"/>
                            <a:ea typeface="Times New Roman"/>
                            <a:cs typeface="Times New Roman"/>
                          </a:endParaRPr>
                        </a:p>
                      </a:txBody>
                      <a:tcPr marL="68580" marR="68580" marT="0" marB="0" anchor="ctr"/>
                    </a:tc>
                    <a:tc>
                      <a:txBody>
                        <a:bodyPr/>
                        <a:lstStyle/>
                        <a:p>
                          <a:pPr marL="0" marR="0" algn="l" hangingPunct="0">
                            <a:lnSpc>
                              <a:spcPct val="115000"/>
                            </a:lnSpc>
                            <a:spcBef>
                              <a:spcPts val="300"/>
                            </a:spcBef>
                            <a:spcAft>
                              <a:spcPts val="300"/>
                            </a:spcAft>
                          </a:pPr>
                          <a:r>
                            <a:rPr lang="en-US" sz="1200" dirty="0">
                              <a:effectLst/>
                            </a:rPr>
                            <a:t>a group of associated data and methods</a:t>
                          </a:r>
                          <a:r>
                            <a:rPr lang="en-US" sz="800" dirty="0">
                              <a:effectLst/>
                            </a:rPr>
                            <a:t> </a:t>
                          </a:r>
                          <a:endParaRPr lang="en-US" sz="1100" dirty="0">
                            <a:effectLst/>
                            <a:latin typeface="Charlotte Book"/>
                            <a:ea typeface="Times New Roman"/>
                            <a:cs typeface="Times New Roman"/>
                          </a:endParaRPr>
                        </a:p>
                      </a:txBody>
                      <a:tcPr marL="68580" marR="68580" marT="0" marB="0" anchor="ctr"/>
                    </a:tc>
                  </a:tr>
                </a:tbl>
              </a:graphicData>
            </a:graphic>
          </p:graphicFrame>
        </mc:Choice>
        <mc:Fallback xmlns="">
          <p:graphicFrame>
            <p:nvGraphicFramePr>
              <p:cNvPr id="5" name="Content Placeholder 4"/>
              <p:cNvGraphicFramePr>
                <a:graphicFrameLocks noGrp="1"/>
              </p:cNvGraphicFramePr>
              <p:nvPr>
                <p:ph idx="1"/>
                <p:extLst>
                  <p:ext uri="{D42A27DB-BD31-4B8C-83A1-F6EECF244321}">
                    <p14:modId xmlns:p14="http://schemas.microsoft.com/office/powerpoint/2010/main" val="2375005893"/>
                  </p:ext>
                </p:extLst>
              </p:nvPr>
            </p:nvGraphicFramePr>
            <p:xfrm>
              <a:off x="762000" y="1447800"/>
              <a:ext cx="7772400" cy="4419603"/>
            </p:xfrm>
            <a:graphic>
              <a:graphicData uri="http://schemas.openxmlformats.org/drawingml/2006/table">
                <a:tbl>
                  <a:tblPr firstRow="1" firstCol="1" bandRow="1">
                    <a:tableStyleId>{5C22544A-7EE6-4342-B048-85BDC9FD1C3A}</a:tableStyleId>
                  </a:tblPr>
                  <a:tblGrid>
                    <a:gridCol w="2090508"/>
                    <a:gridCol w="5681892"/>
                  </a:tblGrid>
                  <a:tr h="424128">
                    <a:tc>
                      <a:txBody>
                        <a:bodyPr/>
                        <a:lstStyle/>
                        <a:p>
                          <a:pPr marL="0" marR="0" algn="ctr" hangingPunct="0">
                            <a:lnSpc>
                              <a:spcPct val="115000"/>
                            </a:lnSpc>
                            <a:spcBef>
                              <a:spcPts val="300"/>
                            </a:spcBef>
                            <a:spcAft>
                              <a:spcPts val="300"/>
                            </a:spcAft>
                          </a:pPr>
                          <a:r>
                            <a:rPr lang="en-US" sz="1200">
                              <a:effectLst/>
                            </a:rPr>
                            <a:t>PHP Data Type</a:t>
                          </a:r>
                          <a:endParaRPr lang="en-US" sz="1100">
                            <a:effectLst/>
                            <a:latin typeface="Charlotte Book"/>
                            <a:ea typeface="Times New Roman"/>
                            <a:cs typeface="Times New Roman"/>
                          </a:endParaRPr>
                        </a:p>
                      </a:txBody>
                      <a:tcPr marL="68580" marR="68580" marT="0" marB="0" anchor="ctr"/>
                    </a:tc>
                    <a:tc>
                      <a:txBody>
                        <a:bodyPr/>
                        <a:lstStyle/>
                        <a:p>
                          <a:pPr marL="0" marR="0" algn="ctr" hangingPunct="0">
                            <a:lnSpc>
                              <a:spcPct val="115000"/>
                            </a:lnSpc>
                            <a:spcBef>
                              <a:spcPts val="300"/>
                            </a:spcBef>
                            <a:spcAft>
                              <a:spcPts val="300"/>
                            </a:spcAft>
                          </a:pPr>
                          <a:r>
                            <a:rPr lang="en-US" sz="1200">
                              <a:effectLst/>
                            </a:rPr>
                            <a:t>Description</a:t>
                          </a:r>
                          <a:endParaRPr lang="en-US" sz="1100">
                            <a:effectLst/>
                            <a:latin typeface="Charlotte Book"/>
                            <a:ea typeface="Times New Roman"/>
                            <a:cs typeface="Times New Roman"/>
                          </a:endParaRPr>
                        </a:p>
                      </a:txBody>
                      <a:tcPr marL="68580" marR="68580" marT="0" marB="0" anchor="ctr"/>
                    </a:tc>
                  </a:tr>
                  <a:tr h="424128">
                    <a:tc>
                      <a:txBody>
                        <a:bodyPr/>
                        <a:lstStyle/>
                        <a:p>
                          <a:pPr marL="0" marR="0" algn="l" hangingPunct="0">
                            <a:lnSpc>
                              <a:spcPct val="115000"/>
                            </a:lnSpc>
                            <a:spcBef>
                              <a:spcPts val="300"/>
                            </a:spcBef>
                            <a:spcAft>
                              <a:spcPts val="300"/>
                            </a:spcAft>
                          </a:pPr>
                          <a:r>
                            <a:rPr lang="en-US" sz="1200">
                              <a:effectLst/>
                            </a:rPr>
                            <a:t>int, integer</a:t>
                          </a:r>
                          <a:endParaRPr lang="en-US" sz="1100">
                            <a:effectLst/>
                            <a:latin typeface="Charlotte Book"/>
                            <a:ea typeface="Times New Roman"/>
                            <a:cs typeface="Times New Roman"/>
                          </a:endParaRPr>
                        </a:p>
                      </a:txBody>
                      <a:tcPr marL="68580" marR="68580" marT="0" marB="0" anchor="ctr"/>
                    </a:tc>
                    <a:tc>
                      <a:txBody>
                        <a:bodyPr/>
                        <a:lstStyle/>
                        <a:p>
                          <a:pPr marL="0" marR="0" algn="l" hangingPunct="0">
                            <a:lnSpc>
                              <a:spcPct val="115000"/>
                            </a:lnSpc>
                            <a:spcBef>
                              <a:spcPts val="300"/>
                            </a:spcBef>
                            <a:spcAft>
                              <a:spcPts val="300"/>
                            </a:spcAft>
                          </a:pPr>
                          <a:r>
                            <a:rPr lang="en-US" sz="1200">
                              <a:effectLst/>
                            </a:rPr>
                            <a:t>a whole number, positive, negative, or zero</a:t>
                          </a:r>
                          <a:endParaRPr lang="en-US" sz="1100">
                            <a:effectLst/>
                            <a:latin typeface="Charlotte Book"/>
                            <a:ea typeface="Times New Roman"/>
                            <a:cs typeface="Times New Roman"/>
                          </a:endParaRPr>
                        </a:p>
                      </a:txBody>
                      <a:tcPr marL="68580" marR="68580" marT="0" marB="0" anchor="ctr"/>
                    </a:tc>
                  </a:tr>
                  <a:tr h="1023980">
                    <a:tc>
                      <a:txBody>
                        <a:bodyPr/>
                        <a:lstStyle/>
                        <a:p>
                          <a:pPr marL="0" marR="0" algn="l" hangingPunct="0">
                            <a:lnSpc>
                              <a:spcPct val="115000"/>
                            </a:lnSpc>
                            <a:spcBef>
                              <a:spcPts val="300"/>
                            </a:spcBef>
                            <a:spcAft>
                              <a:spcPts val="300"/>
                            </a:spcAft>
                          </a:pPr>
                          <a:r>
                            <a:rPr lang="en-US" sz="1200">
                              <a:effectLst/>
                            </a:rPr>
                            <a:t>float, double, real</a:t>
                          </a:r>
                          <a:endParaRPr lang="en-US" sz="1100">
                            <a:effectLst/>
                            <a:latin typeface="Charlotte Book"/>
                            <a:ea typeface="Times New Roman"/>
                            <a:cs typeface="Times New Roman"/>
                          </a:endParaRPr>
                        </a:p>
                      </a:txBody>
                      <a:tcPr marL="68580" marR="68580" marT="0" marB="0" anchor="ctr"/>
                    </a:tc>
                    <a:tc>
                      <a:txBody>
                        <a:bodyPr/>
                        <a:lstStyle/>
                        <a:p>
                          <a:endParaRPr lang="en-US"/>
                        </a:p>
                      </a:txBody>
                      <a:tcPr marL="68580" marR="68580" marT="0" marB="0" anchor="ctr">
                        <a:blipFill rotWithShape="1">
                          <a:blip r:embed="rId3"/>
                          <a:stretch>
                            <a:fillRect l="-36803" t="-83333" b="-248810"/>
                          </a:stretch>
                        </a:blipFill>
                      </a:tcPr>
                    </a:tc>
                  </a:tr>
                  <a:tr h="424128">
                    <a:tc>
                      <a:txBody>
                        <a:bodyPr/>
                        <a:lstStyle/>
                        <a:p>
                          <a:pPr marL="0" marR="0" algn="l" hangingPunct="0">
                            <a:lnSpc>
                              <a:spcPct val="115000"/>
                            </a:lnSpc>
                            <a:spcBef>
                              <a:spcPts val="300"/>
                            </a:spcBef>
                            <a:spcAft>
                              <a:spcPts val="300"/>
                            </a:spcAft>
                          </a:pPr>
                          <a:r>
                            <a:rPr lang="en-US" sz="1200">
                              <a:effectLst/>
                            </a:rPr>
                            <a:t>string</a:t>
                          </a:r>
                          <a:endParaRPr lang="en-US" sz="1100">
                            <a:effectLst/>
                            <a:latin typeface="Charlotte Book"/>
                            <a:ea typeface="Times New Roman"/>
                            <a:cs typeface="Times New Roman"/>
                          </a:endParaRPr>
                        </a:p>
                      </a:txBody>
                      <a:tcPr marL="68580" marR="68580" marT="0" marB="0" anchor="ctr"/>
                    </a:tc>
                    <a:tc>
                      <a:txBody>
                        <a:bodyPr/>
                        <a:lstStyle/>
                        <a:p>
                          <a:pPr marL="0" marR="0" algn="l" hangingPunct="0">
                            <a:lnSpc>
                              <a:spcPct val="115000"/>
                            </a:lnSpc>
                            <a:spcBef>
                              <a:spcPts val="300"/>
                            </a:spcBef>
                            <a:spcAft>
                              <a:spcPts val="300"/>
                            </a:spcAft>
                          </a:pPr>
                          <a:r>
                            <a:rPr lang="en-US" sz="1200">
                              <a:effectLst/>
                            </a:rPr>
                            <a:t>text enclosed in single or double quotes</a:t>
                          </a:r>
                          <a:endParaRPr lang="en-US" sz="1100">
                            <a:effectLst/>
                            <a:latin typeface="Charlotte Book"/>
                            <a:ea typeface="Times New Roman"/>
                            <a:cs typeface="Times New Roman"/>
                          </a:endParaRPr>
                        </a:p>
                      </a:txBody>
                      <a:tcPr marL="68580" marR="68580" marT="0" marB="0" anchor="ctr"/>
                    </a:tc>
                  </a:tr>
                  <a:tr h="424128">
                    <a:tc>
                      <a:txBody>
                        <a:bodyPr/>
                        <a:lstStyle/>
                        <a:p>
                          <a:pPr marL="0" marR="0" algn="l" hangingPunct="0">
                            <a:lnSpc>
                              <a:spcPct val="115000"/>
                            </a:lnSpc>
                            <a:spcBef>
                              <a:spcPts val="300"/>
                            </a:spcBef>
                            <a:spcAft>
                              <a:spcPts val="300"/>
                            </a:spcAft>
                          </a:pPr>
                          <a:r>
                            <a:rPr lang="en-US" sz="1200">
                              <a:effectLst/>
                            </a:rPr>
                            <a:t>bool, boolean</a:t>
                          </a:r>
                          <a:endParaRPr lang="en-US" sz="1100">
                            <a:effectLst/>
                            <a:latin typeface="Charlotte Book"/>
                            <a:ea typeface="Times New Roman"/>
                            <a:cs typeface="Times New Roman"/>
                          </a:endParaRPr>
                        </a:p>
                      </a:txBody>
                      <a:tcPr marL="68580" marR="68580" marT="0" marB="0" anchor="ctr"/>
                    </a:tc>
                    <a:tc>
                      <a:txBody>
                        <a:bodyPr/>
                        <a:lstStyle/>
                        <a:p>
                          <a:pPr marL="0" marR="0" algn="l" hangingPunct="0">
                            <a:lnSpc>
                              <a:spcPct val="115000"/>
                            </a:lnSpc>
                            <a:spcBef>
                              <a:spcPts val="300"/>
                            </a:spcBef>
                            <a:spcAft>
                              <a:spcPts val="300"/>
                            </a:spcAft>
                          </a:pPr>
                          <a:r>
                            <a:rPr lang="en-US" sz="1200">
                              <a:effectLst/>
                            </a:rPr>
                            <a:t>used for values that are either true or false</a:t>
                          </a:r>
                          <a:endParaRPr lang="en-US" sz="1100">
                            <a:effectLst/>
                            <a:latin typeface="Charlotte Book"/>
                            <a:ea typeface="Times New Roman"/>
                            <a:cs typeface="Times New Roman"/>
                          </a:endParaRPr>
                        </a:p>
                      </a:txBody>
                      <a:tcPr marL="68580" marR="68580" marT="0" marB="0" anchor="ctr"/>
                    </a:tc>
                  </a:tr>
                  <a:tr h="424128">
                    <a:tc>
                      <a:txBody>
                        <a:bodyPr/>
                        <a:lstStyle/>
                        <a:p>
                          <a:pPr marL="0" marR="0" algn="l" hangingPunct="0">
                            <a:lnSpc>
                              <a:spcPct val="115000"/>
                            </a:lnSpc>
                            <a:spcBef>
                              <a:spcPts val="300"/>
                            </a:spcBef>
                            <a:spcAft>
                              <a:spcPts val="300"/>
                            </a:spcAft>
                          </a:pPr>
                          <a:r>
                            <a:rPr lang="en-US" sz="1200">
                              <a:effectLst/>
                            </a:rPr>
                            <a:t>array</a:t>
                          </a:r>
                          <a:endParaRPr lang="en-US" sz="1100">
                            <a:effectLst/>
                            <a:latin typeface="Charlotte Book"/>
                            <a:ea typeface="Times New Roman"/>
                            <a:cs typeface="Times New Roman"/>
                          </a:endParaRPr>
                        </a:p>
                      </a:txBody>
                      <a:tcPr marL="68580" marR="68580" marT="0" marB="0" anchor="ctr"/>
                    </a:tc>
                    <a:tc>
                      <a:txBody>
                        <a:bodyPr/>
                        <a:lstStyle/>
                        <a:p>
                          <a:pPr marL="0" marR="0" algn="l" hangingPunct="0">
                            <a:lnSpc>
                              <a:spcPct val="115000"/>
                            </a:lnSpc>
                            <a:spcBef>
                              <a:spcPts val="300"/>
                            </a:spcBef>
                            <a:spcAft>
                              <a:spcPts val="300"/>
                            </a:spcAft>
                          </a:pPr>
                          <a:r>
                            <a:rPr lang="en-US" sz="1200">
                              <a:effectLst/>
                            </a:rPr>
                            <a:t>a group of elements</a:t>
                          </a:r>
                          <a:endParaRPr lang="en-US" sz="1100">
                            <a:effectLst/>
                            <a:latin typeface="Charlotte Book"/>
                            <a:ea typeface="Times New Roman"/>
                            <a:cs typeface="Times New Roman"/>
                          </a:endParaRPr>
                        </a:p>
                      </a:txBody>
                      <a:tcPr marL="68580" marR="68580" marT="0" marB="0" anchor="ctr"/>
                    </a:tc>
                  </a:tr>
                  <a:tr h="424128">
                    <a:tc>
                      <a:txBody>
                        <a:bodyPr/>
                        <a:lstStyle/>
                        <a:p>
                          <a:pPr marL="0" marR="0" algn="l" hangingPunct="0">
                            <a:lnSpc>
                              <a:spcPct val="115000"/>
                            </a:lnSpc>
                            <a:spcBef>
                              <a:spcPts val="300"/>
                            </a:spcBef>
                            <a:spcAft>
                              <a:spcPts val="300"/>
                            </a:spcAft>
                          </a:pPr>
                          <a:r>
                            <a:rPr lang="en-US" sz="1200">
                              <a:effectLst/>
                            </a:rPr>
                            <a:t>resource</a:t>
                          </a:r>
                          <a:endParaRPr lang="en-US" sz="1100">
                            <a:effectLst/>
                            <a:latin typeface="Charlotte Book"/>
                            <a:ea typeface="Times New Roman"/>
                            <a:cs typeface="Times New Roman"/>
                          </a:endParaRPr>
                        </a:p>
                      </a:txBody>
                      <a:tcPr marL="68580" marR="68580" marT="0" marB="0" anchor="ctr"/>
                    </a:tc>
                    <a:tc>
                      <a:txBody>
                        <a:bodyPr/>
                        <a:lstStyle/>
                        <a:p>
                          <a:pPr marL="0" marR="0" algn="l" hangingPunct="0">
                            <a:lnSpc>
                              <a:spcPct val="115000"/>
                            </a:lnSpc>
                            <a:spcBef>
                              <a:spcPts val="300"/>
                            </a:spcBef>
                            <a:spcAft>
                              <a:spcPts val="300"/>
                            </a:spcAft>
                          </a:pPr>
                          <a:r>
                            <a:rPr lang="en-US" sz="1200">
                              <a:effectLst/>
                            </a:rPr>
                            <a:t>used for variables that hold data or reference to an external source</a:t>
                          </a:r>
                          <a:endParaRPr lang="en-US" sz="1100">
                            <a:effectLst/>
                            <a:latin typeface="Charlotte Book"/>
                            <a:ea typeface="Times New Roman"/>
                            <a:cs typeface="Times New Roman"/>
                          </a:endParaRPr>
                        </a:p>
                      </a:txBody>
                      <a:tcPr marL="68580" marR="68580" marT="0" marB="0" anchor="ctr"/>
                    </a:tc>
                  </a:tr>
                  <a:tr h="424128">
                    <a:tc>
                      <a:txBody>
                        <a:bodyPr/>
                        <a:lstStyle/>
                        <a:p>
                          <a:pPr marL="0" marR="0" algn="l" hangingPunct="0">
                            <a:lnSpc>
                              <a:spcPct val="115000"/>
                            </a:lnSpc>
                            <a:spcBef>
                              <a:spcPts val="300"/>
                            </a:spcBef>
                            <a:spcAft>
                              <a:spcPts val="300"/>
                            </a:spcAft>
                          </a:pPr>
                          <a:r>
                            <a:rPr lang="en-US" sz="1200">
                              <a:effectLst/>
                            </a:rPr>
                            <a:t>NULL</a:t>
                          </a:r>
                          <a:endParaRPr lang="en-US" sz="1100">
                            <a:effectLst/>
                            <a:latin typeface="Charlotte Book"/>
                            <a:ea typeface="Times New Roman"/>
                            <a:cs typeface="Times New Roman"/>
                          </a:endParaRPr>
                        </a:p>
                      </a:txBody>
                      <a:tcPr marL="68580" marR="68580" marT="0" marB="0" anchor="ctr"/>
                    </a:tc>
                    <a:tc>
                      <a:txBody>
                        <a:bodyPr/>
                        <a:lstStyle/>
                        <a:p>
                          <a:pPr marL="0" marR="0" algn="l" hangingPunct="0">
                            <a:lnSpc>
                              <a:spcPct val="115000"/>
                            </a:lnSpc>
                            <a:spcBef>
                              <a:spcPts val="300"/>
                            </a:spcBef>
                            <a:spcAft>
                              <a:spcPts val="300"/>
                            </a:spcAft>
                          </a:pPr>
                          <a:r>
                            <a:rPr lang="en-US" sz="1200">
                              <a:effectLst/>
                            </a:rPr>
                            <a:t>means the variable has not been assigned any value</a:t>
                          </a:r>
                          <a:endParaRPr lang="en-US" sz="1100">
                            <a:effectLst/>
                            <a:latin typeface="Charlotte Book"/>
                            <a:ea typeface="Times New Roman"/>
                            <a:cs typeface="Times New Roman"/>
                          </a:endParaRPr>
                        </a:p>
                      </a:txBody>
                      <a:tcPr marL="68580" marR="68580" marT="0" marB="0" anchor="ctr"/>
                    </a:tc>
                  </a:tr>
                  <a:tr h="426727">
                    <a:tc>
                      <a:txBody>
                        <a:bodyPr/>
                        <a:lstStyle/>
                        <a:p>
                          <a:pPr marL="0" marR="0" algn="l" hangingPunct="0">
                            <a:lnSpc>
                              <a:spcPct val="115000"/>
                            </a:lnSpc>
                            <a:spcBef>
                              <a:spcPts val="300"/>
                            </a:spcBef>
                            <a:spcAft>
                              <a:spcPts val="300"/>
                            </a:spcAft>
                          </a:pPr>
                          <a:r>
                            <a:rPr lang="en-US" sz="1200">
                              <a:effectLst/>
                            </a:rPr>
                            <a:t>object</a:t>
                          </a:r>
                          <a:endParaRPr lang="en-US" sz="1100">
                            <a:effectLst/>
                            <a:latin typeface="Charlotte Book"/>
                            <a:ea typeface="Times New Roman"/>
                            <a:cs typeface="Times New Roman"/>
                          </a:endParaRPr>
                        </a:p>
                      </a:txBody>
                      <a:tcPr marL="68580" marR="68580" marT="0" marB="0" anchor="ctr"/>
                    </a:tc>
                    <a:tc>
                      <a:txBody>
                        <a:bodyPr/>
                        <a:lstStyle/>
                        <a:p>
                          <a:pPr marL="0" marR="0" algn="l" hangingPunct="0">
                            <a:lnSpc>
                              <a:spcPct val="115000"/>
                            </a:lnSpc>
                            <a:spcBef>
                              <a:spcPts val="300"/>
                            </a:spcBef>
                            <a:spcAft>
                              <a:spcPts val="300"/>
                            </a:spcAft>
                          </a:pPr>
                          <a:r>
                            <a:rPr lang="en-US" sz="1200" dirty="0">
                              <a:effectLst/>
                            </a:rPr>
                            <a:t>a group of associated data and methods</a:t>
                          </a:r>
                          <a:r>
                            <a:rPr lang="en-US" sz="800" dirty="0">
                              <a:effectLst/>
                            </a:rPr>
                            <a:t> </a:t>
                          </a:r>
                          <a:endParaRPr lang="en-US" sz="1100" dirty="0">
                            <a:effectLst/>
                            <a:latin typeface="Charlotte Book"/>
                            <a:ea typeface="Times New Roman"/>
                            <a:cs typeface="Times New Roman"/>
                          </a:endParaRPr>
                        </a:p>
                      </a:txBody>
                      <a:tcPr marL="68580" marR="68580" marT="0" marB="0" anchor="ctr"/>
                    </a:tc>
                  </a:tr>
                </a:tbl>
              </a:graphicData>
            </a:graphic>
          </p:graphicFrame>
        </mc:Fallback>
      </mc:AlternateContent>
    </p:spTree>
    <p:extLst>
      <p:ext uri="{BB962C8B-B14F-4D97-AF65-F5344CB8AC3E}">
        <p14:creationId xmlns:p14="http://schemas.microsoft.com/office/powerpoint/2010/main" val="46141287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PHP Variables</a:t>
            </a:r>
            <a:endParaRPr lang="en-US" dirty="0"/>
          </a:p>
        </p:txBody>
      </p:sp>
      <p:sp>
        <p:nvSpPr>
          <p:cNvPr id="3" name="Content Placeholder 2"/>
          <p:cNvSpPr>
            <a:spLocks noGrp="1"/>
          </p:cNvSpPr>
          <p:nvPr>
            <p:ph idx="1"/>
          </p:nvPr>
        </p:nvSpPr>
        <p:spPr>
          <a:xfrm>
            <a:off x="457200" y="1295400"/>
            <a:ext cx="8229600" cy="4830763"/>
          </a:xfrm>
        </p:spPr>
        <p:txBody>
          <a:bodyPr>
            <a:normAutofit/>
          </a:bodyPr>
          <a:lstStyle/>
          <a:p>
            <a:pPr hangingPunct="0"/>
            <a:r>
              <a:rPr lang="en-US" sz="2000" dirty="0"/>
              <a:t>PHP variable names begin with </a:t>
            </a:r>
            <a:r>
              <a:rPr lang="en-US" sz="2000" b="1" dirty="0" smtClean="0">
                <a:solidFill>
                  <a:srgbClr val="0070C0"/>
                </a:solidFill>
                <a:latin typeface="Courier New" pitchFamily="49" charset="0"/>
                <a:cs typeface="Courier New" pitchFamily="49" charset="0"/>
              </a:rPr>
              <a:t>$</a:t>
            </a:r>
          </a:p>
          <a:p>
            <a:pPr hangingPunct="0"/>
            <a:r>
              <a:rPr lang="en-US" sz="2000" dirty="0" smtClean="0"/>
              <a:t>PHP </a:t>
            </a:r>
            <a:r>
              <a:rPr lang="en-US" sz="2000" dirty="0"/>
              <a:t>variables, like JavaScript variables, are loosely </a:t>
            </a:r>
            <a:r>
              <a:rPr lang="en-US" sz="2000" dirty="0" smtClean="0"/>
              <a:t>typed</a:t>
            </a:r>
            <a:endParaRPr lang="en-US" sz="2000" dirty="0" smtClean="0"/>
          </a:p>
          <a:p>
            <a:pPr marL="0" indent="0" hangingPunct="0">
              <a:buNone/>
            </a:pPr>
            <a:r>
              <a:rPr lang="en-US" sz="2000" dirty="0" smtClean="0"/>
              <a:t>Examples:</a:t>
            </a:r>
          </a:p>
          <a:p>
            <a:pPr lvl="1" hangingPunct="0"/>
            <a:r>
              <a:rPr lang="en-US" sz="2000" b="1" dirty="0">
                <a:solidFill>
                  <a:srgbClr val="0070C0"/>
                </a:solidFill>
                <a:latin typeface="Courier New" pitchFamily="49" charset="0"/>
                <a:cs typeface="Courier New" pitchFamily="49" charset="0"/>
              </a:rPr>
              <a:t>$username </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puppypal</a:t>
            </a:r>
            <a:r>
              <a:rPr lang="en-US" sz="1600" dirty="0">
                <a:latin typeface="Courier New" pitchFamily="49" charset="0"/>
                <a:cs typeface="Courier New" pitchFamily="49" charset="0"/>
              </a:rPr>
              <a:t>'; // declares a string variable with the value </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puppypal</a:t>
            </a:r>
            <a:r>
              <a:rPr lang="en-US" sz="1600" dirty="0" smtClean="0">
                <a:latin typeface="Courier New" pitchFamily="49" charset="0"/>
                <a:cs typeface="Courier New" pitchFamily="49" charset="0"/>
              </a:rPr>
              <a:t> </a:t>
            </a:r>
            <a:endParaRPr lang="en-US" sz="1600" dirty="0">
              <a:latin typeface="Courier New" pitchFamily="49" charset="0"/>
              <a:cs typeface="Courier New" pitchFamily="49" charset="0"/>
            </a:endParaRPr>
          </a:p>
          <a:p>
            <a:pPr lvl="1" hangingPunct="0"/>
            <a:r>
              <a:rPr lang="en-US" sz="2000" b="1" dirty="0">
                <a:solidFill>
                  <a:srgbClr val="0070C0"/>
                </a:solidFill>
                <a:latin typeface="Courier New" pitchFamily="49" charset="0"/>
                <a:cs typeface="Courier New" pitchFamily="49" charset="0"/>
              </a:rPr>
              <a:t>$points </a:t>
            </a:r>
            <a:r>
              <a:rPr lang="en-US" sz="1600" dirty="0">
                <a:latin typeface="Courier New" pitchFamily="49" charset="0"/>
                <a:cs typeface="Courier New" pitchFamily="49" charset="0"/>
              </a:rPr>
              <a:t>= 234; // declares an integer variable with the value 234</a:t>
            </a:r>
          </a:p>
          <a:p>
            <a:pPr lvl="1" hangingPunct="0"/>
            <a:r>
              <a:rPr lang="en-US" sz="2000" b="1" dirty="0">
                <a:solidFill>
                  <a:srgbClr val="0070C0"/>
                </a:solidFill>
                <a:latin typeface="Courier New" pitchFamily="49" charset="0"/>
                <a:cs typeface="Courier New" pitchFamily="49" charset="0"/>
              </a:rPr>
              <a:t>$cost </a:t>
            </a:r>
            <a:r>
              <a:rPr lang="en-US" sz="1600" dirty="0">
                <a:latin typeface="Courier New" pitchFamily="49" charset="0"/>
                <a:cs typeface="Courier New" pitchFamily="49" charset="0"/>
              </a:rPr>
              <a:t>= 45.87; // declares a float variable with the value 45.87</a:t>
            </a:r>
          </a:p>
          <a:p>
            <a:pPr lvl="1" hangingPunct="0"/>
            <a:r>
              <a:rPr lang="en-US" sz="2000" b="1" dirty="0">
                <a:solidFill>
                  <a:srgbClr val="0070C0"/>
                </a:solidFill>
                <a:latin typeface="Courier New" pitchFamily="49" charset="0"/>
                <a:cs typeface="Courier New" pitchFamily="49" charset="0"/>
              </a:rPr>
              <a:t>$response </a:t>
            </a:r>
            <a:r>
              <a:rPr lang="en-US" sz="1600" dirty="0">
                <a:latin typeface="Courier New" pitchFamily="49" charset="0"/>
                <a:cs typeface="Courier New" pitchFamily="49" charset="0"/>
              </a:rPr>
              <a:t>= true; // declares a Boolean variable with the value true</a:t>
            </a:r>
          </a:p>
          <a:p>
            <a:pPr hangingPunct="0"/>
            <a:r>
              <a:rPr lang="en-US" sz="2000" dirty="0"/>
              <a:t>Note the double slashes (</a:t>
            </a:r>
            <a:r>
              <a:rPr lang="en-US" sz="2000" dirty="0">
                <a:latin typeface="Courier New" pitchFamily="49" charset="0"/>
                <a:cs typeface="Courier New" pitchFamily="49" charset="0"/>
              </a:rPr>
              <a:t>//</a:t>
            </a:r>
            <a:r>
              <a:rPr lang="en-US" sz="2000" dirty="0"/>
              <a:t>) make the text following into a single-line </a:t>
            </a:r>
            <a:r>
              <a:rPr lang="en-US" sz="2000" dirty="0" smtClean="0"/>
              <a:t>comment</a:t>
            </a:r>
            <a:endParaRPr lang="en-US" sz="2000" dirty="0"/>
          </a:p>
          <a:p>
            <a:pPr lvl="1" hangingPunct="0"/>
            <a:endParaRPr lang="en-US" sz="1600" dirty="0"/>
          </a:p>
        </p:txBody>
      </p:sp>
    </p:spTree>
    <p:extLst>
      <p:ext uri="{BB962C8B-B14F-4D97-AF65-F5344CB8AC3E}">
        <p14:creationId xmlns:p14="http://schemas.microsoft.com/office/powerpoint/2010/main" val="25199022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pic>
        <p:nvPicPr>
          <p:cNvPr id="2" name="Content Placeholder 1"/>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495800" y="2895600"/>
            <a:ext cx="3810000" cy="3419665"/>
          </a:xfrm>
        </p:spPr>
      </p:pic>
      <p:sp>
        <p:nvSpPr>
          <p:cNvPr id="6" name="Text Placeholder 5"/>
          <p:cNvSpPr>
            <a:spLocks noGrp="1"/>
          </p:cNvSpPr>
          <p:nvPr>
            <p:ph type="body" sz="half" idx="2"/>
          </p:nvPr>
        </p:nvSpPr>
        <p:spPr>
          <a:xfrm>
            <a:off x="457200" y="1435100"/>
            <a:ext cx="3962400" cy="4691063"/>
          </a:xfrm>
        </p:spPr>
        <p:txBody>
          <a:bodyPr>
            <a:normAutofit/>
          </a:bodyPr>
          <a:lstStyle/>
          <a:p>
            <a:pPr algn="ctr"/>
            <a:r>
              <a:rPr lang="en-US" sz="4000" dirty="0" smtClean="0">
                <a:solidFill>
                  <a:srgbClr val="0070C0"/>
                </a:solidFill>
                <a:latin typeface="Arial Rounded MT Bold" pitchFamily="34" charset="0"/>
              </a:rPr>
              <a:t>11.1</a:t>
            </a:r>
            <a:endParaRPr lang="en-US" sz="4000" dirty="0" smtClean="0">
              <a:solidFill>
                <a:srgbClr val="0070C0"/>
              </a:solidFill>
              <a:latin typeface="Arial Rounded MT Bold" pitchFamily="34" charset="0"/>
            </a:endParaRPr>
          </a:p>
          <a:p>
            <a:r>
              <a:rPr lang="en-US" sz="4000" dirty="0" smtClean="0">
                <a:solidFill>
                  <a:srgbClr val="0070C0"/>
                </a:solidFill>
                <a:latin typeface="Arial Rounded MT Bold" pitchFamily="34" charset="0"/>
              </a:rPr>
              <a:t>A Brief History of PHP</a:t>
            </a:r>
            <a:endParaRPr lang="en-US" sz="4000" dirty="0">
              <a:solidFill>
                <a:srgbClr val="0070C0"/>
              </a:solidFill>
              <a:latin typeface="Arial Rounded MT Bold" pitchFamily="34" charset="0"/>
            </a:endParaRPr>
          </a:p>
        </p:txBody>
      </p:sp>
    </p:spTree>
    <p:extLst>
      <p:ext uri="{BB962C8B-B14F-4D97-AF65-F5344CB8AC3E}">
        <p14:creationId xmlns:p14="http://schemas.microsoft.com/office/powerpoint/2010/main" val="30312513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229600" cy="1143000"/>
          </a:xfrm>
        </p:spPr>
        <p:txBody>
          <a:bodyPr>
            <a:noAutofit/>
          </a:bodyPr>
          <a:lstStyle/>
          <a:p>
            <a:r>
              <a:rPr lang="en-US" sz="2800" dirty="0" smtClean="0"/>
              <a:t>Converting Data Types with the </a:t>
            </a:r>
            <a:r>
              <a:rPr lang="en-US" sz="2800" dirty="0" err="1" smtClean="0">
                <a:latin typeface="Courier New" pitchFamily="49" charset="0"/>
                <a:cs typeface="Courier New" pitchFamily="49" charset="0"/>
              </a:rPr>
              <a:t>settype</a:t>
            </a:r>
            <a:r>
              <a:rPr lang="en-US" sz="2800" dirty="0" smtClean="0">
                <a:latin typeface="Courier New" pitchFamily="49" charset="0"/>
                <a:cs typeface="Courier New" pitchFamily="49" charset="0"/>
              </a:rPr>
              <a:t>()</a:t>
            </a:r>
            <a:r>
              <a:rPr lang="en-US" sz="2800" dirty="0" smtClean="0"/>
              <a:t> and </a:t>
            </a:r>
            <a:r>
              <a:rPr lang="en-US" sz="2800" dirty="0" err="1" smtClean="0">
                <a:latin typeface="Courier New" pitchFamily="49" charset="0"/>
                <a:cs typeface="Courier New" pitchFamily="49" charset="0"/>
              </a:rPr>
              <a:t>gettype</a:t>
            </a:r>
            <a:r>
              <a:rPr lang="en-US" sz="2800" dirty="0" smtClean="0">
                <a:latin typeface="Courier New" pitchFamily="49" charset="0"/>
                <a:cs typeface="Courier New" pitchFamily="49" charset="0"/>
              </a:rPr>
              <a:t>()</a:t>
            </a:r>
            <a:r>
              <a:rPr lang="en-US" sz="2800" dirty="0" smtClean="0"/>
              <a:t> Methods and type casting</a:t>
            </a:r>
            <a:endParaRPr lang="en-US" sz="2800" dirty="0"/>
          </a:p>
        </p:txBody>
      </p:sp>
      <p:sp>
        <p:nvSpPr>
          <p:cNvPr id="3" name="Content Placeholder 2"/>
          <p:cNvSpPr>
            <a:spLocks noGrp="1"/>
          </p:cNvSpPr>
          <p:nvPr>
            <p:ph idx="1"/>
          </p:nvPr>
        </p:nvSpPr>
        <p:spPr>
          <a:xfrm>
            <a:off x="457200" y="1676400"/>
            <a:ext cx="8229600" cy="4449763"/>
          </a:xfrm>
        </p:spPr>
        <p:txBody>
          <a:bodyPr>
            <a:normAutofit lnSpcReduction="10000"/>
          </a:bodyPr>
          <a:lstStyle/>
          <a:p>
            <a:pPr hangingPunct="0"/>
            <a:r>
              <a:rPr lang="en-US" sz="2000" dirty="0"/>
              <a:t>The </a:t>
            </a:r>
            <a:r>
              <a:rPr lang="en-US" sz="2000" dirty="0" err="1">
                <a:latin typeface="Courier New" pitchFamily="49" charset="0"/>
                <a:cs typeface="Courier New" pitchFamily="49" charset="0"/>
              </a:rPr>
              <a:t>settype</a:t>
            </a:r>
            <a:r>
              <a:rPr lang="en-US" sz="2000" dirty="0">
                <a:latin typeface="Courier New" pitchFamily="49" charset="0"/>
                <a:cs typeface="Courier New" pitchFamily="49" charset="0"/>
              </a:rPr>
              <a:t>() </a:t>
            </a:r>
            <a:r>
              <a:rPr lang="en-US" sz="2000" dirty="0"/>
              <a:t>method takes two </a:t>
            </a:r>
            <a:r>
              <a:rPr lang="en-US" sz="2000" dirty="0" smtClean="0"/>
              <a:t>arguments</a:t>
            </a:r>
          </a:p>
          <a:p>
            <a:pPr lvl="1" hangingPunct="0"/>
            <a:r>
              <a:rPr lang="en-US" sz="1600" dirty="0" smtClean="0"/>
              <a:t>first </a:t>
            </a:r>
            <a:r>
              <a:rPr lang="en-US" sz="1600" dirty="0"/>
              <a:t>argument is the variable whose type will be changed </a:t>
            </a:r>
            <a:endParaRPr lang="en-US" sz="1600" dirty="0" smtClean="0"/>
          </a:p>
          <a:p>
            <a:pPr lvl="1" hangingPunct="0"/>
            <a:r>
              <a:rPr lang="en-US" sz="1600" dirty="0" smtClean="0"/>
              <a:t>second </a:t>
            </a:r>
            <a:r>
              <a:rPr lang="en-US" sz="1600" dirty="0"/>
              <a:t>argument is the variable's new </a:t>
            </a:r>
            <a:r>
              <a:rPr lang="en-US" sz="1600" dirty="0" smtClean="0"/>
              <a:t>type</a:t>
            </a:r>
          </a:p>
          <a:p>
            <a:pPr marL="0" indent="0" hangingPunct="0">
              <a:buNone/>
            </a:pPr>
            <a:r>
              <a:rPr lang="en-US" sz="2000" dirty="0" smtClean="0"/>
              <a:t>syntax </a:t>
            </a:r>
            <a:r>
              <a:rPr lang="en-US" sz="2000" dirty="0"/>
              <a:t>for </a:t>
            </a:r>
            <a:r>
              <a:rPr lang="en-US" sz="2000" dirty="0" err="1">
                <a:latin typeface="Courier New" pitchFamily="49" charset="0"/>
                <a:cs typeface="Courier New" pitchFamily="49" charset="0"/>
              </a:rPr>
              <a:t>settype</a:t>
            </a:r>
            <a:r>
              <a:rPr lang="en-US" sz="2000" dirty="0">
                <a:latin typeface="Courier New" pitchFamily="49" charset="0"/>
                <a:cs typeface="Courier New" pitchFamily="49" charset="0"/>
              </a:rPr>
              <a:t>() </a:t>
            </a:r>
            <a:r>
              <a:rPr lang="en-US" sz="2000" dirty="0"/>
              <a:t>is as follows:</a:t>
            </a:r>
          </a:p>
          <a:p>
            <a:pPr marL="0" indent="0" hangingPunct="0">
              <a:buNone/>
            </a:pPr>
            <a:r>
              <a:rPr lang="en-US" sz="2000" dirty="0"/>
              <a:t>	</a:t>
            </a:r>
            <a:r>
              <a:rPr lang="en-US" sz="2000" dirty="0" err="1">
                <a:latin typeface="Courier New" pitchFamily="49" charset="0"/>
                <a:cs typeface="Courier New" pitchFamily="49" charset="0"/>
              </a:rPr>
              <a:t>settype</a:t>
            </a:r>
            <a:r>
              <a:rPr lang="en-US" sz="2000" dirty="0">
                <a:latin typeface="Courier New" pitchFamily="49" charset="0"/>
                <a:cs typeface="Courier New" pitchFamily="49" charset="0"/>
              </a:rPr>
              <a:t>(</a:t>
            </a:r>
            <a:r>
              <a:rPr lang="en-US" sz="2000" b="1" dirty="0">
                <a:solidFill>
                  <a:srgbClr val="0070C0"/>
                </a:solidFill>
                <a:latin typeface="Courier New" pitchFamily="49" charset="0"/>
                <a:cs typeface="Courier New" pitchFamily="49" charset="0"/>
              </a:rPr>
              <a:t>$</a:t>
            </a:r>
            <a:r>
              <a:rPr lang="en-US" sz="2000" b="1" dirty="0" err="1">
                <a:solidFill>
                  <a:srgbClr val="0070C0"/>
                </a:solidFill>
                <a:latin typeface="Courier New" pitchFamily="49" charset="0"/>
                <a:cs typeface="Courier New" pitchFamily="49" charset="0"/>
              </a:rPr>
              <a:t>variableName</a:t>
            </a:r>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new_datatype</a:t>
            </a:r>
            <a:r>
              <a:rPr lang="en-US" sz="2000" dirty="0">
                <a:latin typeface="Courier New" pitchFamily="49" charset="0"/>
                <a:cs typeface="Courier New" pitchFamily="49" charset="0"/>
              </a:rPr>
              <a:t>");</a:t>
            </a:r>
          </a:p>
          <a:p>
            <a:pPr hangingPunct="0"/>
            <a:r>
              <a:rPr lang="en-US" sz="2000" dirty="0"/>
              <a:t>The </a:t>
            </a:r>
            <a:r>
              <a:rPr lang="en-US" sz="2000" dirty="0" err="1">
                <a:latin typeface="Courier New" pitchFamily="49" charset="0"/>
                <a:cs typeface="Courier New" pitchFamily="49" charset="0"/>
              </a:rPr>
              <a:t>gettype</a:t>
            </a:r>
            <a:r>
              <a:rPr lang="en-US" sz="2000" dirty="0">
                <a:latin typeface="Courier New" pitchFamily="49" charset="0"/>
                <a:cs typeface="Courier New" pitchFamily="49" charset="0"/>
              </a:rPr>
              <a:t>() </a:t>
            </a:r>
            <a:r>
              <a:rPr lang="en-US" sz="2000" dirty="0"/>
              <a:t>method takes only one </a:t>
            </a:r>
            <a:r>
              <a:rPr lang="en-US" sz="2000" dirty="0" smtClean="0"/>
              <a:t>argument</a:t>
            </a:r>
          </a:p>
          <a:p>
            <a:pPr lvl="1" hangingPunct="0"/>
            <a:r>
              <a:rPr lang="en-US" sz="1600" dirty="0" smtClean="0"/>
              <a:t>the </a:t>
            </a:r>
            <a:r>
              <a:rPr lang="en-US" sz="1600" dirty="0"/>
              <a:t>name of the variable whose type will be </a:t>
            </a:r>
            <a:r>
              <a:rPr lang="en-US" sz="1600" dirty="0" smtClean="0"/>
              <a:t>returned</a:t>
            </a:r>
          </a:p>
          <a:p>
            <a:pPr marL="0" indent="0" hangingPunct="0">
              <a:buNone/>
            </a:pPr>
            <a:r>
              <a:rPr lang="en-US" sz="2000" dirty="0" smtClean="0"/>
              <a:t>syntax </a:t>
            </a:r>
            <a:r>
              <a:rPr lang="en-US" sz="2000" dirty="0"/>
              <a:t>for </a:t>
            </a:r>
            <a:r>
              <a:rPr lang="en-US" sz="2000" dirty="0" err="1">
                <a:latin typeface="Courier New" pitchFamily="49" charset="0"/>
                <a:cs typeface="Courier New" pitchFamily="49" charset="0"/>
              </a:rPr>
              <a:t>gettype</a:t>
            </a:r>
            <a:r>
              <a:rPr lang="en-US" sz="2000" dirty="0">
                <a:latin typeface="Courier New" pitchFamily="49" charset="0"/>
                <a:cs typeface="Courier New" pitchFamily="49" charset="0"/>
              </a:rPr>
              <a:t>()</a:t>
            </a:r>
            <a:r>
              <a:rPr lang="en-US" sz="2000" dirty="0"/>
              <a:t> is as follows:</a:t>
            </a:r>
          </a:p>
          <a:p>
            <a:pPr marL="0" indent="0" hangingPunct="0">
              <a:buNone/>
            </a:pPr>
            <a:r>
              <a:rPr lang="en-US" sz="2000" dirty="0"/>
              <a:t>	</a:t>
            </a:r>
            <a:r>
              <a:rPr lang="en-US" sz="2000" dirty="0" err="1">
                <a:latin typeface="Courier New" pitchFamily="49" charset="0"/>
                <a:cs typeface="Courier New" pitchFamily="49" charset="0"/>
              </a:rPr>
              <a:t>gettype</a:t>
            </a:r>
            <a:r>
              <a:rPr lang="en-US" sz="2000" dirty="0">
                <a:latin typeface="Courier New" pitchFamily="49" charset="0"/>
                <a:cs typeface="Courier New" pitchFamily="49" charset="0"/>
              </a:rPr>
              <a:t>(</a:t>
            </a:r>
            <a:r>
              <a:rPr lang="en-US" sz="2000" b="1" dirty="0">
                <a:solidFill>
                  <a:srgbClr val="0070C0"/>
                </a:solidFill>
                <a:latin typeface="Courier New" pitchFamily="49" charset="0"/>
                <a:cs typeface="Courier New" pitchFamily="49" charset="0"/>
              </a:rPr>
              <a:t>$</a:t>
            </a:r>
            <a:r>
              <a:rPr lang="en-US" sz="2000" b="1" dirty="0" err="1">
                <a:solidFill>
                  <a:srgbClr val="0070C0"/>
                </a:solidFill>
                <a:latin typeface="Courier New" pitchFamily="49" charset="0"/>
                <a:cs typeface="Courier New" pitchFamily="49" charset="0"/>
              </a:rPr>
              <a:t>variableName</a:t>
            </a:r>
            <a:r>
              <a:rPr lang="en-US" sz="2000" dirty="0" smtClean="0">
                <a:latin typeface="Courier New" pitchFamily="49" charset="0"/>
                <a:cs typeface="Courier New" pitchFamily="49" charset="0"/>
              </a:rPr>
              <a:t>);</a:t>
            </a:r>
          </a:p>
          <a:p>
            <a:pPr hangingPunct="0"/>
            <a:r>
              <a:rPr lang="en-US" sz="2000" dirty="0" smtClean="0"/>
              <a:t>type casting changes a variables type but</a:t>
            </a:r>
          </a:p>
          <a:p>
            <a:pPr lvl="1" hangingPunct="0"/>
            <a:r>
              <a:rPr lang="en-US" sz="1600" dirty="0"/>
              <a:t>r</a:t>
            </a:r>
            <a:r>
              <a:rPr lang="en-US" sz="1600" dirty="0" smtClean="0"/>
              <a:t>ather </a:t>
            </a:r>
            <a:r>
              <a:rPr lang="en-US" sz="1600" dirty="0"/>
              <a:t>than changing the value of the variable, when casting is used, a temporary copy of the variable's value is created in </a:t>
            </a:r>
            <a:r>
              <a:rPr lang="en-US" sz="1600" dirty="0" smtClean="0"/>
              <a:t>memory</a:t>
            </a:r>
          </a:p>
          <a:p>
            <a:pPr marL="0" indent="0" hangingPunct="0">
              <a:buNone/>
            </a:pPr>
            <a:r>
              <a:rPr lang="en-US" sz="2000" dirty="0" smtClean="0"/>
              <a:t>syntax </a:t>
            </a:r>
            <a:r>
              <a:rPr lang="en-US" sz="2000" dirty="0"/>
              <a:t>to cast one variable to another type is as follows:</a:t>
            </a:r>
          </a:p>
          <a:p>
            <a:pPr marL="0" indent="0" hangingPunct="0">
              <a:buNone/>
            </a:pPr>
            <a:r>
              <a:rPr lang="en-US" sz="2000" dirty="0" smtClean="0"/>
              <a:t>	</a:t>
            </a:r>
            <a:r>
              <a:rPr lang="en-US" sz="2000" dirty="0" smtClean="0">
                <a:latin typeface="Courier New" pitchFamily="49" charset="0"/>
                <a:cs typeface="Courier New" pitchFamily="49" charset="0"/>
              </a:rPr>
              <a:t>(</a:t>
            </a:r>
            <a:r>
              <a:rPr lang="en-US" sz="2000" dirty="0" err="1">
                <a:latin typeface="Courier New" pitchFamily="49" charset="0"/>
                <a:cs typeface="Courier New" pitchFamily="49" charset="0"/>
              </a:rPr>
              <a:t>datatype_desired</a:t>
            </a:r>
            <a:r>
              <a:rPr lang="en-US" sz="2000" dirty="0">
                <a:latin typeface="Courier New" pitchFamily="49" charset="0"/>
                <a:cs typeface="Courier New" pitchFamily="49" charset="0"/>
              </a:rPr>
              <a:t>) </a:t>
            </a:r>
            <a:r>
              <a:rPr lang="en-US" sz="2000" b="1" dirty="0">
                <a:solidFill>
                  <a:srgbClr val="0070C0"/>
                </a:solidFill>
                <a:latin typeface="Courier New" pitchFamily="49" charset="0"/>
                <a:cs typeface="Courier New" pitchFamily="49" charset="0"/>
              </a:rPr>
              <a:t>$</a:t>
            </a:r>
            <a:r>
              <a:rPr lang="en-US" sz="2000" b="1" dirty="0" err="1">
                <a:solidFill>
                  <a:srgbClr val="0070C0"/>
                </a:solidFill>
                <a:latin typeface="Courier New" pitchFamily="49" charset="0"/>
                <a:cs typeface="Courier New" pitchFamily="49" charset="0"/>
              </a:rPr>
              <a:t>variableName</a:t>
            </a:r>
            <a:r>
              <a:rPr lang="en-US" sz="2000" dirty="0">
                <a:latin typeface="Courier New" pitchFamily="49" charset="0"/>
                <a:cs typeface="Courier New" pitchFamily="49" charset="0"/>
              </a:rPr>
              <a:t>;</a:t>
            </a:r>
          </a:p>
          <a:p>
            <a:pPr marL="0" indent="0" hangingPunct="0">
              <a:buNone/>
            </a:pPr>
            <a:endParaRPr lang="en-US" sz="2000" dirty="0">
              <a:latin typeface="Courier New" pitchFamily="49" charset="0"/>
              <a:cs typeface="Courier New" pitchFamily="49" charset="0"/>
            </a:endParaRPr>
          </a:p>
        </p:txBody>
      </p:sp>
    </p:spTree>
    <p:extLst>
      <p:ext uri="{BB962C8B-B14F-4D97-AF65-F5344CB8AC3E}">
        <p14:creationId xmlns:p14="http://schemas.microsoft.com/office/powerpoint/2010/main" val="24381508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PHP Keywords</a:t>
            </a:r>
            <a:endParaRPr lang="en-US" dirty="0"/>
          </a:p>
        </p:txBody>
      </p:sp>
      <p:sp>
        <p:nvSpPr>
          <p:cNvPr id="3" name="Content Placeholder 2"/>
          <p:cNvSpPr>
            <a:spLocks noGrp="1"/>
          </p:cNvSpPr>
          <p:nvPr>
            <p:ph idx="1"/>
          </p:nvPr>
        </p:nvSpPr>
        <p:spPr>
          <a:xfrm>
            <a:off x="457200" y="1524000"/>
            <a:ext cx="8229600" cy="4602163"/>
          </a:xfrm>
        </p:spPr>
        <p:txBody>
          <a:bodyPr>
            <a:normAutofit/>
          </a:bodyPr>
          <a:lstStyle/>
          <a:p>
            <a:pPr hangingPunct="0"/>
            <a:endParaRPr lang="en-US" sz="2000" dirty="0"/>
          </a:p>
        </p:txBody>
      </p:sp>
      <p:graphicFrame>
        <p:nvGraphicFramePr>
          <p:cNvPr id="4" name="Table 3"/>
          <p:cNvGraphicFramePr>
            <a:graphicFrameLocks noGrp="1"/>
          </p:cNvGraphicFramePr>
          <p:nvPr>
            <p:extLst>
              <p:ext uri="{D42A27DB-BD31-4B8C-83A1-F6EECF244321}">
                <p14:modId xmlns:p14="http://schemas.microsoft.com/office/powerpoint/2010/main" val="2727818192"/>
              </p:ext>
            </p:extLst>
          </p:nvPr>
        </p:nvGraphicFramePr>
        <p:xfrm>
          <a:off x="1143001" y="1600197"/>
          <a:ext cx="7238998" cy="4343404"/>
        </p:xfrm>
        <a:graphic>
          <a:graphicData uri="http://schemas.openxmlformats.org/drawingml/2006/table">
            <a:tbl>
              <a:tblPr firstRow="1" firstCol="1" bandRow="1">
                <a:tableStyleId>{5C22544A-7EE6-4342-B048-85BDC9FD1C3A}</a:tableStyleId>
              </a:tblPr>
              <a:tblGrid>
                <a:gridCol w="1362853"/>
                <a:gridCol w="1335451"/>
                <a:gridCol w="1335451"/>
                <a:gridCol w="1567563"/>
                <a:gridCol w="1637680"/>
              </a:tblGrid>
              <a:tr h="334108">
                <a:tc gridSpan="5">
                  <a:txBody>
                    <a:bodyPr/>
                    <a:lstStyle/>
                    <a:p>
                      <a:pPr marL="0" marR="0" algn="ctr" hangingPunct="0">
                        <a:lnSpc>
                          <a:spcPct val="115000"/>
                        </a:lnSpc>
                        <a:spcBef>
                          <a:spcPts val="300"/>
                        </a:spcBef>
                        <a:spcAft>
                          <a:spcPts val="300"/>
                        </a:spcAft>
                        <a:tabLst>
                          <a:tab pos="419100" algn="l"/>
                        </a:tabLst>
                      </a:pPr>
                      <a:r>
                        <a:rPr lang="en-US" sz="1200">
                          <a:effectLst/>
                        </a:rPr>
                        <a:t>PHP Keywords</a:t>
                      </a:r>
                      <a:endParaRPr lang="en-US" sz="1200">
                        <a:effectLst/>
                        <a:latin typeface="Caecilia LT Std Bold"/>
                        <a:ea typeface="Times New Roman"/>
                        <a:cs typeface="Times New Roman"/>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34108">
                <a:tc>
                  <a:txBody>
                    <a:bodyPr/>
                    <a:lstStyle/>
                    <a:p>
                      <a:pPr marL="0" marR="0" hangingPunct="0">
                        <a:lnSpc>
                          <a:spcPct val="115000"/>
                        </a:lnSpc>
                        <a:spcBef>
                          <a:spcPts val="300"/>
                        </a:spcBef>
                        <a:spcAft>
                          <a:spcPts val="300"/>
                        </a:spcAft>
                        <a:tabLst>
                          <a:tab pos="419100" algn="l"/>
                        </a:tabLst>
                      </a:pPr>
                      <a:r>
                        <a:rPr lang="en-US" sz="1200">
                          <a:effectLst/>
                        </a:rPr>
                        <a:t>abstract</a:t>
                      </a:r>
                      <a:endParaRPr lang="en-US" sz="1200">
                        <a:effectLst/>
                        <a:latin typeface="Caecilia LT Std Bold"/>
                        <a:ea typeface="Times New Roman"/>
                        <a:cs typeface="Times New Roman"/>
                      </a:endParaRPr>
                    </a:p>
                  </a:txBody>
                  <a:tcPr marL="68580" marR="68580" marT="0" marB="0"/>
                </a:tc>
                <a:tc>
                  <a:txBody>
                    <a:bodyPr/>
                    <a:lstStyle/>
                    <a:p>
                      <a:pPr marL="0" marR="0" hangingPunct="0">
                        <a:lnSpc>
                          <a:spcPct val="115000"/>
                        </a:lnSpc>
                        <a:spcBef>
                          <a:spcPts val="300"/>
                        </a:spcBef>
                        <a:spcAft>
                          <a:spcPts val="300"/>
                        </a:spcAft>
                        <a:tabLst>
                          <a:tab pos="419100" algn="l"/>
                        </a:tabLst>
                      </a:pPr>
                      <a:r>
                        <a:rPr lang="en-US" sz="1200">
                          <a:effectLst/>
                        </a:rPr>
                        <a:t>declare</a:t>
                      </a:r>
                      <a:endParaRPr lang="en-US" sz="1200">
                        <a:effectLst/>
                        <a:latin typeface="Caecilia LT Std Bold"/>
                        <a:ea typeface="Times New Roman"/>
                        <a:cs typeface="Times New Roman"/>
                      </a:endParaRPr>
                    </a:p>
                  </a:txBody>
                  <a:tcPr marL="68580" marR="68580" marT="0" marB="0"/>
                </a:tc>
                <a:tc>
                  <a:txBody>
                    <a:bodyPr/>
                    <a:lstStyle/>
                    <a:p>
                      <a:pPr marL="0" marR="0" hangingPunct="0">
                        <a:lnSpc>
                          <a:spcPct val="115000"/>
                        </a:lnSpc>
                        <a:spcBef>
                          <a:spcPts val="300"/>
                        </a:spcBef>
                        <a:spcAft>
                          <a:spcPts val="300"/>
                        </a:spcAft>
                        <a:tabLst>
                          <a:tab pos="419100" algn="l"/>
                        </a:tabLst>
                      </a:pPr>
                      <a:r>
                        <a:rPr lang="en-US" sz="1200">
                          <a:effectLst/>
                        </a:rPr>
                        <a:t>endswitch</a:t>
                      </a:r>
                      <a:endParaRPr lang="en-US" sz="1200">
                        <a:effectLst/>
                        <a:latin typeface="Caecilia LT Std Bold"/>
                        <a:ea typeface="Times New Roman"/>
                        <a:cs typeface="Times New Roman"/>
                      </a:endParaRPr>
                    </a:p>
                  </a:txBody>
                  <a:tcPr marL="68580" marR="68580" marT="0" marB="0"/>
                </a:tc>
                <a:tc>
                  <a:txBody>
                    <a:bodyPr/>
                    <a:lstStyle/>
                    <a:p>
                      <a:pPr marL="0" marR="0" hangingPunct="0">
                        <a:lnSpc>
                          <a:spcPct val="115000"/>
                        </a:lnSpc>
                        <a:spcBef>
                          <a:spcPts val="300"/>
                        </a:spcBef>
                        <a:spcAft>
                          <a:spcPts val="300"/>
                        </a:spcAft>
                        <a:tabLst>
                          <a:tab pos="419100" algn="l"/>
                        </a:tabLst>
                      </a:pPr>
                      <a:r>
                        <a:rPr lang="en-US" sz="1200">
                          <a:effectLst/>
                        </a:rPr>
                        <a:t>include</a:t>
                      </a:r>
                      <a:endParaRPr lang="en-US" sz="1200">
                        <a:effectLst/>
                        <a:latin typeface="Caecilia LT Std Bold"/>
                        <a:ea typeface="Times New Roman"/>
                        <a:cs typeface="Times New Roman"/>
                      </a:endParaRPr>
                    </a:p>
                  </a:txBody>
                  <a:tcPr marL="68580" marR="68580" marT="0" marB="0"/>
                </a:tc>
                <a:tc>
                  <a:txBody>
                    <a:bodyPr/>
                    <a:lstStyle/>
                    <a:p>
                      <a:pPr marL="0" marR="0" hangingPunct="0">
                        <a:lnSpc>
                          <a:spcPct val="115000"/>
                        </a:lnSpc>
                        <a:spcBef>
                          <a:spcPts val="300"/>
                        </a:spcBef>
                        <a:spcAft>
                          <a:spcPts val="300"/>
                        </a:spcAft>
                        <a:tabLst>
                          <a:tab pos="419100" algn="l"/>
                        </a:tabLst>
                      </a:pPr>
                      <a:r>
                        <a:rPr lang="en-US" sz="1200">
                          <a:effectLst/>
                        </a:rPr>
                        <a:t>require</a:t>
                      </a:r>
                      <a:endParaRPr lang="en-US" sz="1200">
                        <a:effectLst/>
                        <a:latin typeface="Caecilia LT Std Bold"/>
                        <a:ea typeface="Times New Roman"/>
                        <a:cs typeface="Times New Roman"/>
                      </a:endParaRPr>
                    </a:p>
                  </a:txBody>
                  <a:tcPr marL="68580" marR="68580" marT="0" marB="0"/>
                </a:tc>
              </a:tr>
              <a:tr h="334108">
                <a:tc>
                  <a:txBody>
                    <a:bodyPr/>
                    <a:lstStyle/>
                    <a:p>
                      <a:pPr marL="0" marR="0" hangingPunct="0">
                        <a:lnSpc>
                          <a:spcPct val="115000"/>
                        </a:lnSpc>
                        <a:spcBef>
                          <a:spcPts val="300"/>
                        </a:spcBef>
                        <a:spcAft>
                          <a:spcPts val="300"/>
                        </a:spcAft>
                        <a:tabLst>
                          <a:tab pos="419100" algn="l"/>
                        </a:tabLst>
                      </a:pPr>
                      <a:r>
                        <a:rPr lang="en-US" sz="1200">
                          <a:effectLst/>
                        </a:rPr>
                        <a:t>and</a:t>
                      </a:r>
                      <a:endParaRPr lang="en-US" sz="1200">
                        <a:effectLst/>
                        <a:latin typeface="Caecilia LT Std Bold"/>
                        <a:ea typeface="Times New Roman"/>
                        <a:cs typeface="Times New Roman"/>
                      </a:endParaRPr>
                    </a:p>
                  </a:txBody>
                  <a:tcPr marL="68580" marR="68580" marT="0" marB="0"/>
                </a:tc>
                <a:tc>
                  <a:txBody>
                    <a:bodyPr/>
                    <a:lstStyle/>
                    <a:p>
                      <a:pPr marL="0" marR="0" hangingPunct="0">
                        <a:lnSpc>
                          <a:spcPct val="115000"/>
                        </a:lnSpc>
                        <a:spcBef>
                          <a:spcPts val="300"/>
                        </a:spcBef>
                        <a:spcAft>
                          <a:spcPts val="300"/>
                        </a:spcAft>
                        <a:tabLst>
                          <a:tab pos="419100" algn="l"/>
                        </a:tabLst>
                      </a:pPr>
                      <a:r>
                        <a:rPr lang="en-US" sz="1200">
                          <a:effectLst/>
                        </a:rPr>
                        <a:t>default</a:t>
                      </a:r>
                      <a:endParaRPr lang="en-US" sz="1200">
                        <a:effectLst/>
                        <a:latin typeface="Caecilia LT Std Bold"/>
                        <a:ea typeface="Times New Roman"/>
                        <a:cs typeface="Times New Roman"/>
                      </a:endParaRPr>
                    </a:p>
                  </a:txBody>
                  <a:tcPr marL="68580" marR="68580" marT="0" marB="0"/>
                </a:tc>
                <a:tc>
                  <a:txBody>
                    <a:bodyPr/>
                    <a:lstStyle/>
                    <a:p>
                      <a:pPr marL="0" marR="0" hangingPunct="0">
                        <a:lnSpc>
                          <a:spcPct val="115000"/>
                        </a:lnSpc>
                        <a:spcBef>
                          <a:spcPts val="300"/>
                        </a:spcBef>
                        <a:spcAft>
                          <a:spcPts val="300"/>
                        </a:spcAft>
                        <a:tabLst>
                          <a:tab pos="419100" algn="l"/>
                        </a:tabLst>
                      </a:pPr>
                      <a:r>
                        <a:rPr lang="en-US" sz="1200">
                          <a:effectLst/>
                        </a:rPr>
                        <a:t>endwhile</a:t>
                      </a:r>
                      <a:endParaRPr lang="en-US" sz="1200">
                        <a:effectLst/>
                        <a:latin typeface="Caecilia LT Std Bold"/>
                        <a:ea typeface="Times New Roman"/>
                        <a:cs typeface="Times New Roman"/>
                      </a:endParaRPr>
                    </a:p>
                  </a:txBody>
                  <a:tcPr marL="68580" marR="68580" marT="0" marB="0"/>
                </a:tc>
                <a:tc>
                  <a:txBody>
                    <a:bodyPr/>
                    <a:lstStyle/>
                    <a:p>
                      <a:pPr marL="0" marR="0" hangingPunct="0">
                        <a:lnSpc>
                          <a:spcPct val="115000"/>
                        </a:lnSpc>
                        <a:spcBef>
                          <a:spcPts val="300"/>
                        </a:spcBef>
                        <a:spcAft>
                          <a:spcPts val="300"/>
                        </a:spcAft>
                        <a:tabLst>
                          <a:tab pos="419100" algn="l"/>
                        </a:tabLst>
                      </a:pPr>
                      <a:r>
                        <a:rPr lang="en-US" sz="1200">
                          <a:effectLst/>
                        </a:rPr>
                        <a:t>include_once</a:t>
                      </a:r>
                      <a:endParaRPr lang="en-US" sz="1200">
                        <a:effectLst/>
                        <a:latin typeface="Caecilia LT Std Bold"/>
                        <a:ea typeface="Times New Roman"/>
                        <a:cs typeface="Times New Roman"/>
                      </a:endParaRPr>
                    </a:p>
                  </a:txBody>
                  <a:tcPr marL="68580" marR="68580" marT="0" marB="0"/>
                </a:tc>
                <a:tc>
                  <a:txBody>
                    <a:bodyPr/>
                    <a:lstStyle/>
                    <a:p>
                      <a:pPr marL="0" marR="0" hangingPunct="0">
                        <a:lnSpc>
                          <a:spcPct val="115000"/>
                        </a:lnSpc>
                        <a:spcBef>
                          <a:spcPts val="300"/>
                        </a:spcBef>
                        <a:spcAft>
                          <a:spcPts val="300"/>
                        </a:spcAft>
                        <a:tabLst>
                          <a:tab pos="419100" algn="l"/>
                        </a:tabLst>
                      </a:pPr>
                      <a:r>
                        <a:rPr lang="en-US" sz="1200">
                          <a:effectLst/>
                        </a:rPr>
                        <a:t>require_once</a:t>
                      </a:r>
                      <a:endParaRPr lang="en-US" sz="1200">
                        <a:effectLst/>
                        <a:latin typeface="Caecilia LT Std Bold"/>
                        <a:ea typeface="Times New Roman"/>
                        <a:cs typeface="Times New Roman"/>
                      </a:endParaRPr>
                    </a:p>
                  </a:txBody>
                  <a:tcPr marL="68580" marR="68580" marT="0" marB="0"/>
                </a:tc>
              </a:tr>
              <a:tr h="334108">
                <a:tc>
                  <a:txBody>
                    <a:bodyPr/>
                    <a:lstStyle/>
                    <a:p>
                      <a:pPr marL="0" marR="0" hangingPunct="0">
                        <a:lnSpc>
                          <a:spcPct val="115000"/>
                        </a:lnSpc>
                        <a:spcBef>
                          <a:spcPts val="300"/>
                        </a:spcBef>
                        <a:spcAft>
                          <a:spcPts val="300"/>
                        </a:spcAft>
                        <a:tabLst>
                          <a:tab pos="419100" algn="l"/>
                        </a:tabLst>
                      </a:pPr>
                      <a:r>
                        <a:rPr lang="en-US" sz="1200">
                          <a:effectLst/>
                        </a:rPr>
                        <a:t>array()</a:t>
                      </a:r>
                      <a:endParaRPr lang="en-US" sz="1200">
                        <a:effectLst/>
                        <a:latin typeface="Caecilia LT Std Bold"/>
                        <a:ea typeface="Times New Roman"/>
                        <a:cs typeface="Times New Roman"/>
                      </a:endParaRPr>
                    </a:p>
                  </a:txBody>
                  <a:tcPr marL="68580" marR="68580" marT="0" marB="0"/>
                </a:tc>
                <a:tc>
                  <a:txBody>
                    <a:bodyPr/>
                    <a:lstStyle/>
                    <a:p>
                      <a:pPr marL="0" marR="0" hangingPunct="0">
                        <a:lnSpc>
                          <a:spcPct val="115000"/>
                        </a:lnSpc>
                        <a:spcBef>
                          <a:spcPts val="300"/>
                        </a:spcBef>
                        <a:spcAft>
                          <a:spcPts val="300"/>
                        </a:spcAft>
                        <a:tabLst>
                          <a:tab pos="419100" algn="l"/>
                        </a:tabLst>
                      </a:pPr>
                      <a:r>
                        <a:rPr lang="en-US" sz="1200">
                          <a:effectLst/>
                        </a:rPr>
                        <a:t>die()</a:t>
                      </a:r>
                      <a:endParaRPr lang="en-US" sz="1200">
                        <a:effectLst/>
                        <a:latin typeface="Caecilia LT Std Bold"/>
                        <a:ea typeface="Times New Roman"/>
                        <a:cs typeface="Times New Roman"/>
                      </a:endParaRPr>
                    </a:p>
                  </a:txBody>
                  <a:tcPr marL="68580" marR="68580" marT="0" marB="0"/>
                </a:tc>
                <a:tc>
                  <a:txBody>
                    <a:bodyPr/>
                    <a:lstStyle/>
                    <a:p>
                      <a:pPr marL="0" marR="0" hangingPunct="0">
                        <a:lnSpc>
                          <a:spcPct val="115000"/>
                        </a:lnSpc>
                        <a:spcBef>
                          <a:spcPts val="300"/>
                        </a:spcBef>
                        <a:spcAft>
                          <a:spcPts val="300"/>
                        </a:spcAft>
                        <a:tabLst>
                          <a:tab pos="419100" algn="l"/>
                        </a:tabLst>
                      </a:pPr>
                      <a:r>
                        <a:rPr lang="en-US" sz="1200">
                          <a:effectLst/>
                        </a:rPr>
                        <a:t>eval()</a:t>
                      </a:r>
                      <a:endParaRPr lang="en-US" sz="1200">
                        <a:effectLst/>
                        <a:latin typeface="Caecilia LT Std Bold"/>
                        <a:ea typeface="Times New Roman"/>
                        <a:cs typeface="Times New Roman"/>
                      </a:endParaRPr>
                    </a:p>
                  </a:txBody>
                  <a:tcPr marL="68580" marR="68580" marT="0" marB="0"/>
                </a:tc>
                <a:tc>
                  <a:txBody>
                    <a:bodyPr/>
                    <a:lstStyle/>
                    <a:p>
                      <a:pPr marL="0" marR="0" hangingPunct="0">
                        <a:lnSpc>
                          <a:spcPct val="115000"/>
                        </a:lnSpc>
                        <a:spcBef>
                          <a:spcPts val="300"/>
                        </a:spcBef>
                        <a:spcAft>
                          <a:spcPts val="300"/>
                        </a:spcAft>
                        <a:tabLst>
                          <a:tab pos="419100" algn="l"/>
                        </a:tabLst>
                      </a:pPr>
                      <a:r>
                        <a:rPr lang="en-US" sz="1200">
                          <a:effectLst/>
                        </a:rPr>
                        <a:t>instanceof</a:t>
                      </a:r>
                      <a:endParaRPr lang="en-US" sz="1200">
                        <a:effectLst/>
                        <a:latin typeface="Caecilia LT Std Bold"/>
                        <a:ea typeface="Times New Roman"/>
                        <a:cs typeface="Times New Roman"/>
                      </a:endParaRPr>
                    </a:p>
                  </a:txBody>
                  <a:tcPr marL="68580" marR="68580" marT="0" marB="0"/>
                </a:tc>
                <a:tc>
                  <a:txBody>
                    <a:bodyPr/>
                    <a:lstStyle/>
                    <a:p>
                      <a:pPr marL="0" marR="0" hangingPunct="0">
                        <a:lnSpc>
                          <a:spcPct val="115000"/>
                        </a:lnSpc>
                        <a:spcBef>
                          <a:spcPts val="300"/>
                        </a:spcBef>
                        <a:spcAft>
                          <a:spcPts val="300"/>
                        </a:spcAft>
                        <a:tabLst>
                          <a:tab pos="419100" algn="l"/>
                        </a:tabLst>
                      </a:pPr>
                      <a:r>
                        <a:rPr lang="en-US" sz="1200">
                          <a:effectLst/>
                        </a:rPr>
                        <a:t>return</a:t>
                      </a:r>
                      <a:endParaRPr lang="en-US" sz="1200">
                        <a:effectLst/>
                        <a:latin typeface="Caecilia LT Std Bold"/>
                        <a:ea typeface="Times New Roman"/>
                        <a:cs typeface="Times New Roman"/>
                      </a:endParaRPr>
                    </a:p>
                  </a:txBody>
                  <a:tcPr marL="68580" marR="68580" marT="0" marB="0"/>
                </a:tc>
              </a:tr>
              <a:tr h="334108">
                <a:tc>
                  <a:txBody>
                    <a:bodyPr/>
                    <a:lstStyle/>
                    <a:p>
                      <a:pPr marL="0" marR="0" hangingPunct="0">
                        <a:lnSpc>
                          <a:spcPct val="115000"/>
                        </a:lnSpc>
                        <a:spcBef>
                          <a:spcPts val="300"/>
                        </a:spcBef>
                        <a:spcAft>
                          <a:spcPts val="300"/>
                        </a:spcAft>
                        <a:tabLst>
                          <a:tab pos="419100" algn="l"/>
                        </a:tabLst>
                      </a:pPr>
                      <a:r>
                        <a:rPr lang="en-US" sz="1200">
                          <a:effectLst/>
                        </a:rPr>
                        <a:t>as</a:t>
                      </a:r>
                      <a:endParaRPr lang="en-US" sz="1200">
                        <a:effectLst/>
                        <a:latin typeface="Caecilia LT Std Bold"/>
                        <a:ea typeface="Times New Roman"/>
                        <a:cs typeface="Times New Roman"/>
                      </a:endParaRPr>
                    </a:p>
                  </a:txBody>
                  <a:tcPr marL="68580" marR="68580" marT="0" marB="0"/>
                </a:tc>
                <a:tc>
                  <a:txBody>
                    <a:bodyPr/>
                    <a:lstStyle/>
                    <a:p>
                      <a:pPr marL="0" marR="0" hangingPunct="0">
                        <a:lnSpc>
                          <a:spcPct val="115000"/>
                        </a:lnSpc>
                        <a:spcBef>
                          <a:spcPts val="300"/>
                        </a:spcBef>
                        <a:spcAft>
                          <a:spcPts val="300"/>
                        </a:spcAft>
                        <a:tabLst>
                          <a:tab pos="419100" algn="l"/>
                        </a:tabLst>
                      </a:pPr>
                      <a:r>
                        <a:rPr lang="en-US" sz="1200">
                          <a:effectLst/>
                        </a:rPr>
                        <a:t>do</a:t>
                      </a:r>
                      <a:endParaRPr lang="en-US" sz="1200">
                        <a:effectLst/>
                        <a:latin typeface="Caecilia LT Std Bold"/>
                        <a:ea typeface="Times New Roman"/>
                        <a:cs typeface="Times New Roman"/>
                      </a:endParaRPr>
                    </a:p>
                  </a:txBody>
                  <a:tcPr marL="68580" marR="68580" marT="0" marB="0"/>
                </a:tc>
                <a:tc>
                  <a:txBody>
                    <a:bodyPr/>
                    <a:lstStyle/>
                    <a:p>
                      <a:pPr marL="0" marR="0" hangingPunct="0">
                        <a:lnSpc>
                          <a:spcPct val="115000"/>
                        </a:lnSpc>
                        <a:spcBef>
                          <a:spcPts val="300"/>
                        </a:spcBef>
                        <a:spcAft>
                          <a:spcPts val="300"/>
                        </a:spcAft>
                        <a:tabLst>
                          <a:tab pos="419100" algn="l"/>
                        </a:tabLst>
                      </a:pPr>
                      <a:r>
                        <a:rPr lang="en-US" sz="1200">
                          <a:effectLst/>
                        </a:rPr>
                        <a:t>exit()</a:t>
                      </a:r>
                      <a:endParaRPr lang="en-US" sz="1200">
                        <a:effectLst/>
                        <a:latin typeface="Caecilia LT Std Bold"/>
                        <a:ea typeface="Times New Roman"/>
                        <a:cs typeface="Times New Roman"/>
                      </a:endParaRPr>
                    </a:p>
                  </a:txBody>
                  <a:tcPr marL="68580" marR="68580" marT="0" marB="0"/>
                </a:tc>
                <a:tc>
                  <a:txBody>
                    <a:bodyPr/>
                    <a:lstStyle/>
                    <a:p>
                      <a:pPr marL="0" marR="0" hangingPunct="0">
                        <a:lnSpc>
                          <a:spcPct val="115000"/>
                        </a:lnSpc>
                        <a:spcBef>
                          <a:spcPts val="300"/>
                        </a:spcBef>
                        <a:spcAft>
                          <a:spcPts val="300"/>
                        </a:spcAft>
                        <a:tabLst>
                          <a:tab pos="419100" algn="l"/>
                        </a:tabLst>
                      </a:pPr>
                      <a:r>
                        <a:rPr lang="en-US" sz="1200">
                          <a:effectLst/>
                        </a:rPr>
                        <a:t>interface</a:t>
                      </a:r>
                      <a:endParaRPr lang="en-US" sz="1200">
                        <a:effectLst/>
                        <a:latin typeface="Caecilia LT Std Bold"/>
                        <a:ea typeface="Times New Roman"/>
                        <a:cs typeface="Times New Roman"/>
                      </a:endParaRPr>
                    </a:p>
                  </a:txBody>
                  <a:tcPr marL="68580" marR="68580" marT="0" marB="0"/>
                </a:tc>
                <a:tc>
                  <a:txBody>
                    <a:bodyPr/>
                    <a:lstStyle/>
                    <a:p>
                      <a:pPr marL="0" marR="0" hangingPunct="0">
                        <a:lnSpc>
                          <a:spcPct val="115000"/>
                        </a:lnSpc>
                        <a:spcBef>
                          <a:spcPts val="300"/>
                        </a:spcBef>
                        <a:spcAft>
                          <a:spcPts val="300"/>
                        </a:spcAft>
                        <a:tabLst>
                          <a:tab pos="419100" algn="l"/>
                        </a:tabLst>
                      </a:pPr>
                      <a:r>
                        <a:rPr lang="en-US" sz="1200">
                          <a:effectLst/>
                        </a:rPr>
                        <a:t>static</a:t>
                      </a:r>
                      <a:endParaRPr lang="en-US" sz="1200">
                        <a:effectLst/>
                        <a:latin typeface="Caecilia LT Std Bold"/>
                        <a:ea typeface="Times New Roman"/>
                        <a:cs typeface="Times New Roman"/>
                      </a:endParaRPr>
                    </a:p>
                  </a:txBody>
                  <a:tcPr marL="68580" marR="68580" marT="0" marB="0"/>
                </a:tc>
              </a:tr>
              <a:tr h="334108">
                <a:tc>
                  <a:txBody>
                    <a:bodyPr/>
                    <a:lstStyle/>
                    <a:p>
                      <a:pPr marL="0" marR="0" hangingPunct="0">
                        <a:lnSpc>
                          <a:spcPct val="115000"/>
                        </a:lnSpc>
                        <a:spcBef>
                          <a:spcPts val="300"/>
                        </a:spcBef>
                        <a:spcAft>
                          <a:spcPts val="300"/>
                        </a:spcAft>
                        <a:tabLst>
                          <a:tab pos="419100" algn="l"/>
                        </a:tabLst>
                      </a:pPr>
                      <a:r>
                        <a:rPr lang="en-US" sz="1200">
                          <a:effectLst/>
                        </a:rPr>
                        <a:t>break</a:t>
                      </a:r>
                      <a:endParaRPr lang="en-US" sz="1200">
                        <a:effectLst/>
                        <a:latin typeface="Caecilia LT Std Bold"/>
                        <a:ea typeface="Times New Roman"/>
                        <a:cs typeface="Times New Roman"/>
                      </a:endParaRPr>
                    </a:p>
                  </a:txBody>
                  <a:tcPr marL="68580" marR="68580" marT="0" marB="0"/>
                </a:tc>
                <a:tc>
                  <a:txBody>
                    <a:bodyPr/>
                    <a:lstStyle/>
                    <a:p>
                      <a:pPr marL="0" marR="0" hangingPunct="0">
                        <a:lnSpc>
                          <a:spcPct val="115000"/>
                        </a:lnSpc>
                        <a:spcBef>
                          <a:spcPts val="300"/>
                        </a:spcBef>
                        <a:spcAft>
                          <a:spcPts val="300"/>
                        </a:spcAft>
                        <a:tabLst>
                          <a:tab pos="419100" algn="l"/>
                        </a:tabLst>
                      </a:pPr>
                      <a:r>
                        <a:rPr lang="en-US" sz="1200">
                          <a:effectLst/>
                        </a:rPr>
                        <a:t>echo</a:t>
                      </a:r>
                      <a:endParaRPr lang="en-US" sz="1200">
                        <a:effectLst/>
                        <a:latin typeface="Caecilia LT Std Bold"/>
                        <a:ea typeface="Times New Roman"/>
                        <a:cs typeface="Times New Roman"/>
                      </a:endParaRPr>
                    </a:p>
                  </a:txBody>
                  <a:tcPr marL="68580" marR="68580" marT="0" marB="0"/>
                </a:tc>
                <a:tc>
                  <a:txBody>
                    <a:bodyPr/>
                    <a:lstStyle/>
                    <a:p>
                      <a:pPr marL="0" marR="0" hangingPunct="0">
                        <a:lnSpc>
                          <a:spcPct val="115000"/>
                        </a:lnSpc>
                        <a:spcBef>
                          <a:spcPts val="300"/>
                        </a:spcBef>
                        <a:spcAft>
                          <a:spcPts val="300"/>
                        </a:spcAft>
                        <a:tabLst>
                          <a:tab pos="419100" algn="l"/>
                        </a:tabLst>
                      </a:pPr>
                      <a:r>
                        <a:rPr lang="en-US" sz="1200">
                          <a:effectLst/>
                        </a:rPr>
                        <a:t>extends</a:t>
                      </a:r>
                      <a:endParaRPr lang="en-US" sz="1200">
                        <a:effectLst/>
                        <a:latin typeface="Caecilia LT Std Bold"/>
                        <a:ea typeface="Times New Roman"/>
                        <a:cs typeface="Times New Roman"/>
                      </a:endParaRPr>
                    </a:p>
                  </a:txBody>
                  <a:tcPr marL="68580" marR="68580" marT="0" marB="0"/>
                </a:tc>
                <a:tc>
                  <a:txBody>
                    <a:bodyPr/>
                    <a:lstStyle/>
                    <a:p>
                      <a:pPr marL="0" marR="0" hangingPunct="0">
                        <a:lnSpc>
                          <a:spcPct val="115000"/>
                        </a:lnSpc>
                        <a:spcBef>
                          <a:spcPts val="300"/>
                        </a:spcBef>
                        <a:spcAft>
                          <a:spcPts val="300"/>
                        </a:spcAft>
                        <a:tabLst>
                          <a:tab pos="419100" algn="l"/>
                        </a:tabLst>
                      </a:pPr>
                      <a:r>
                        <a:rPr lang="en-US" sz="1200">
                          <a:effectLst/>
                        </a:rPr>
                        <a:t>isset()</a:t>
                      </a:r>
                      <a:endParaRPr lang="en-US" sz="1200">
                        <a:effectLst/>
                        <a:latin typeface="Caecilia LT Std Bold"/>
                        <a:ea typeface="Times New Roman"/>
                        <a:cs typeface="Times New Roman"/>
                      </a:endParaRPr>
                    </a:p>
                  </a:txBody>
                  <a:tcPr marL="68580" marR="68580" marT="0" marB="0"/>
                </a:tc>
                <a:tc>
                  <a:txBody>
                    <a:bodyPr/>
                    <a:lstStyle/>
                    <a:p>
                      <a:pPr marL="0" marR="0" hangingPunct="0">
                        <a:lnSpc>
                          <a:spcPct val="115000"/>
                        </a:lnSpc>
                        <a:spcBef>
                          <a:spcPts val="300"/>
                        </a:spcBef>
                        <a:spcAft>
                          <a:spcPts val="300"/>
                        </a:spcAft>
                        <a:tabLst>
                          <a:tab pos="419100" algn="l"/>
                        </a:tabLst>
                      </a:pPr>
                      <a:r>
                        <a:rPr lang="en-US" sz="1200">
                          <a:effectLst/>
                        </a:rPr>
                        <a:t>throw</a:t>
                      </a:r>
                      <a:endParaRPr lang="en-US" sz="1200">
                        <a:effectLst/>
                        <a:latin typeface="Caecilia LT Std Bold"/>
                        <a:ea typeface="Times New Roman"/>
                        <a:cs typeface="Times New Roman"/>
                      </a:endParaRPr>
                    </a:p>
                  </a:txBody>
                  <a:tcPr marL="68580" marR="68580" marT="0" marB="0"/>
                </a:tc>
              </a:tr>
              <a:tr h="334108">
                <a:tc>
                  <a:txBody>
                    <a:bodyPr/>
                    <a:lstStyle/>
                    <a:p>
                      <a:pPr marL="0" marR="0" hangingPunct="0">
                        <a:lnSpc>
                          <a:spcPct val="115000"/>
                        </a:lnSpc>
                        <a:spcBef>
                          <a:spcPts val="300"/>
                        </a:spcBef>
                        <a:spcAft>
                          <a:spcPts val="300"/>
                        </a:spcAft>
                        <a:tabLst>
                          <a:tab pos="419100" algn="l"/>
                        </a:tabLst>
                      </a:pPr>
                      <a:r>
                        <a:rPr lang="en-US" sz="1200">
                          <a:effectLst/>
                        </a:rPr>
                        <a:t>callable</a:t>
                      </a:r>
                      <a:endParaRPr lang="en-US" sz="1200">
                        <a:effectLst/>
                        <a:latin typeface="Caecilia LT Std Bold"/>
                        <a:ea typeface="Times New Roman"/>
                        <a:cs typeface="Times New Roman"/>
                      </a:endParaRPr>
                    </a:p>
                  </a:txBody>
                  <a:tcPr marL="68580" marR="68580" marT="0" marB="0"/>
                </a:tc>
                <a:tc>
                  <a:txBody>
                    <a:bodyPr/>
                    <a:lstStyle/>
                    <a:p>
                      <a:pPr marL="0" marR="0" hangingPunct="0">
                        <a:lnSpc>
                          <a:spcPct val="115000"/>
                        </a:lnSpc>
                        <a:spcBef>
                          <a:spcPts val="300"/>
                        </a:spcBef>
                        <a:spcAft>
                          <a:spcPts val="300"/>
                        </a:spcAft>
                        <a:tabLst>
                          <a:tab pos="419100" algn="l"/>
                        </a:tabLst>
                      </a:pPr>
                      <a:r>
                        <a:rPr lang="en-US" sz="1200">
                          <a:effectLst/>
                        </a:rPr>
                        <a:t>else</a:t>
                      </a:r>
                      <a:endParaRPr lang="en-US" sz="1200">
                        <a:effectLst/>
                        <a:latin typeface="Caecilia LT Std Bold"/>
                        <a:ea typeface="Times New Roman"/>
                        <a:cs typeface="Times New Roman"/>
                      </a:endParaRPr>
                    </a:p>
                  </a:txBody>
                  <a:tcPr marL="68580" marR="68580" marT="0" marB="0"/>
                </a:tc>
                <a:tc>
                  <a:txBody>
                    <a:bodyPr/>
                    <a:lstStyle/>
                    <a:p>
                      <a:pPr marL="0" marR="0" hangingPunct="0">
                        <a:lnSpc>
                          <a:spcPct val="115000"/>
                        </a:lnSpc>
                        <a:spcBef>
                          <a:spcPts val="300"/>
                        </a:spcBef>
                        <a:spcAft>
                          <a:spcPts val="300"/>
                        </a:spcAft>
                        <a:tabLst>
                          <a:tab pos="419100" algn="l"/>
                        </a:tabLst>
                      </a:pPr>
                      <a:r>
                        <a:rPr lang="en-US" sz="1200">
                          <a:effectLst/>
                        </a:rPr>
                        <a:t>final</a:t>
                      </a:r>
                      <a:endParaRPr lang="en-US" sz="1200">
                        <a:effectLst/>
                        <a:latin typeface="Caecilia LT Std Bold"/>
                        <a:ea typeface="Times New Roman"/>
                        <a:cs typeface="Times New Roman"/>
                      </a:endParaRPr>
                    </a:p>
                  </a:txBody>
                  <a:tcPr marL="68580" marR="68580" marT="0" marB="0"/>
                </a:tc>
                <a:tc>
                  <a:txBody>
                    <a:bodyPr/>
                    <a:lstStyle/>
                    <a:p>
                      <a:pPr marL="0" marR="0" hangingPunct="0">
                        <a:lnSpc>
                          <a:spcPct val="115000"/>
                        </a:lnSpc>
                        <a:spcBef>
                          <a:spcPts val="300"/>
                        </a:spcBef>
                        <a:spcAft>
                          <a:spcPts val="300"/>
                        </a:spcAft>
                        <a:tabLst>
                          <a:tab pos="419100" algn="l"/>
                        </a:tabLst>
                      </a:pPr>
                      <a:r>
                        <a:rPr lang="en-US" sz="1200">
                          <a:effectLst/>
                        </a:rPr>
                        <a:t>list()</a:t>
                      </a:r>
                      <a:endParaRPr lang="en-US" sz="1200">
                        <a:effectLst/>
                        <a:latin typeface="Caecilia LT Std Bold"/>
                        <a:ea typeface="Times New Roman"/>
                        <a:cs typeface="Times New Roman"/>
                      </a:endParaRPr>
                    </a:p>
                  </a:txBody>
                  <a:tcPr marL="68580" marR="68580" marT="0" marB="0"/>
                </a:tc>
                <a:tc>
                  <a:txBody>
                    <a:bodyPr/>
                    <a:lstStyle/>
                    <a:p>
                      <a:pPr marL="0" marR="0" hangingPunct="0">
                        <a:lnSpc>
                          <a:spcPct val="115000"/>
                        </a:lnSpc>
                        <a:spcBef>
                          <a:spcPts val="300"/>
                        </a:spcBef>
                        <a:spcAft>
                          <a:spcPts val="300"/>
                        </a:spcAft>
                        <a:tabLst>
                          <a:tab pos="419100" algn="l"/>
                        </a:tabLst>
                      </a:pPr>
                      <a:r>
                        <a:rPr lang="en-US" sz="1200">
                          <a:effectLst/>
                        </a:rPr>
                        <a:t>trait</a:t>
                      </a:r>
                      <a:endParaRPr lang="en-US" sz="1200">
                        <a:effectLst/>
                        <a:latin typeface="Caecilia LT Std Bold"/>
                        <a:ea typeface="Times New Roman"/>
                        <a:cs typeface="Times New Roman"/>
                      </a:endParaRPr>
                    </a:p>
                  </a:txBody>
                  <a:tcPr marL="68580" marR="68580" marT="0" marB="0"/>
                </a:tc>
              </a:tr>
              <a:tr h="334108">
                <a:tc>
                  <a:txBody>
                    <a:bodyPr/>
                    <a:lstStyle/>
                    <a:p>
                      <a:pPr marL="0" marR="0" hangingPunct="0">
                        <a:lnSpc>
                          <a:spcPct val="115000"/>
                        </a:lnSpc>
                        <a:spcBef>
                          <a:spcPts val="300"/>
                        </a:spcBef>
                        <a:spcAft>
                          <a:spcPts val="300"/>
                        </a:spcAft>
                        <a:tabLst>
                          <a:tab pos="419100" algn="l"/>
                        </a:tabLst>
                      </a:pPr>
                      <a:r>
                        <a:rPr lang="en-US" sz="1200">
                          <a:effectLst/>
                        </a:rPr>
                        <a:t>case</a:t>
                      </a:r>
                      <a:endParaRPr lang="en-US" sz="1200">
                        <a:effectLst/>
                        <a:latin typeface="Caecilia LT Std Bold"/>
                        <a:ea typeface="Times New Roman"/>
                        <a:cs typeface="Times New Roman"/>
                      </a:endParaRPr>
                    </a:p>
                  </a:txBody>
                  <a:tcPr marL="68580" marR="68580" marT="0" marB="0"/>
                </a:tc>
                <a:tc>
                  <a:txBody>
                    <a:bodyPr/>
                    <a:lstStyle/>
                    <a:p>
                      <a:pPr marL="0" marR="0" hangingPunct="0">
                        <a:lnSpc>
                          <a:spcPct val="115000"/>
                        </a:lnSpc>
                        <a:spcBef>
                          <a:spcPts val="300"/>
                        </a:spcBef>
                        <a:spcAft>
                          <a:spcPts val="300"/>
                        </a:spcAft>
                        <a:tabLst>
                          <a:tab pos="419100" algn="l"/>
                        </a:tabLst>
                      </a:pPr>
                      <a:r>
                        <a:rPr lang="en-US" sz="1200">
                          <a:effectLst/>
                        </a:rPr>
                        <a:t>elseif</a:t>
                      </a:r>
                      <a:endParaRPr lang="en-US" sz="1200">
                        <a:effectLst/>
                        <a:latin typeface="Caecilia LT Std Bold"/>
                        <a:ea typeface="Times New Roman"/>
                        <a:cs typeface="Times New Roman"/>
                      </a:endParaRPr>
                    </a:p>
                  </a:txBody>
                  <a:tcPr marL="68580" marR="68580" marT="0" marB="0"/>
                </a:tc>
                <a:tc>
                  <a:txBody>
                    <a:bodyPr/>
                    <a:lstStyle/>
                    <a:p>
                      <a:pPr marL="0" marR="0" hangingPunct="0">
                        <a:lnSpc>
                          <a:spcPct val="115000"/>
                        </a:lnSpc>
                        <a:spcBef>
                          <a:spcPts val="300"/>
                        </a:spcBef>
                        <a:spcAft>
                          <a:spcPts val="300"/>
                        </a:spcAft>
                        <a:tabLst>
                          <a:tab pos="419100" algn="l"/>
                        </a:tabLst>
                      </a:pPr>
                      <a:r>
                        <a:rPr lang="en-US" sz="1200">
                          <a:effectLst/>
                        </a:rPr>
                        <a:t>for</a:t>
                      </a:r>
                      <a:endParaRPr lang="en-US" sz="1200">
                        <a:effectLst/>
                        <a:latin typeface="Caecilia LT Std Bold"/>
                        <a:ea typeface="Times New Roman"/>
                        <a:cs typeface="Times New Roman"/>
                      </a:endParaRPr>
                    </a:p>
                  </a:txBody>
                  <a:tcPr marL="68580" marR="68580" marT="0" marB="0"/>
                </a:tc>
                <a:tc>
                  <a:txBody>
                    <a:bodyPr/>
                    <a:lstStyle/>
                    <a:p>
                      <a:pPr marL="0" marR="0" hangingPunct="0">
                        <a:lnSpc>
                          <a:spcPct val="115000"/>
                        </a:lnSpc>
                        <a:spcBef>
                          <a:spcPts val="300"/>
                        </a:spcBef>
                        <a:spcAft>
                          <a:spcPts val="300"/>
                        </a:spcAft>
                        <a:tabLst>
                          <a:tab pos="419100" algn="l"/>
                        </a:tabLst>
                      </a:pPr>
                      <a:r>
                        <a:rPr lang="en-US" sz="1200">
                          <a:effectLst/>
                        </a:rPr>
                        <a:t>new</a:t>
                      </a:r>
                      <a:endParaRPr lang="en-US" sz="1200">
                        <a:effectLst/>
                        <a:latin typeface="Caecilia LT Std Bold"/>
                        <a:ea typeface="Times New Roman"/>
                        <a:cs typeface="Times New Roman"/>
                      </a:endParaRPr>
                    </a:p>
                  </a:txBody>
                  <a:tcPr marL="68580" marR="68580" marT="0" marB="0"/>
                </a:tc>
                <a:tc>
                  <a:txBody>
                    <a:bodyPr/>
                    <a:lstStyle/>
                    <a:p>
                      <a:pPr marL="0" marR="0" hangingPunct="0">
                        <a:lnSpc>
                          <a:spcPct val="115000"/>
                        </a:lnSpc>
                        <a:spcBef>
                          <a:spcPts val="300"/>
                        </a:spcBef>
                        <a:spcAft>
                          <a:spcPts val="300"/>
                        </a:spcAft>
                        <a:tabLst>
                          <a:tab pos="419100" algn="l"/>
                        </a:tabLst>
                      </a:pPr>
                      <a:r>
                        <a:rPr lang="en-US" sz="1200">
                          <a:effectLst/>
                        </a:rPr>
                        <a:t>try</a:t>
                      </a:r>
                      <a:endParaRPr lang="en-US" sz="1200">
                        <a:effectLst/>
                        <a:latin typeface="Caecilia LT Std Bold"/>
                        <a:ea typeface="Times New Roman"/>
                        <a:cs typeface="Times New Roman"/>
                      </a:endParaRPr>
                    </a:p>
                  </a:txBody>
                  <a:tcPr marL="68580" marR="68580" marT="0" marB="0"/>
                </a:tc>
              </a:tr>
              <a:tr h="334108">
                <a:tc>
                  <a:txBody>
                    <a:bodyPr/>
                    <a:lstStyle/>
                    <a:p>
                      <a:pPr marL="0" marR="0" hangingPunct="0">
                        <a:lnSpc>
                          <a:spcPct val="115000"/>
                        </a:lnSpc>
                        <a:spcBef>
                          <a:spcPts val="300"/>
                        </a:spcBef>
                        <a:spcAft>
                          <a:spcPts val="300"/>
                        </a:spcAft>
                        <a:tabLst>
                          <a:tab pos="419100" algn="l"/>
                        </a:tabLst>
                      </a:pPr>
                      <a:r>
                        <a:rPr lang="en-US" sz="1200">
                          <a:effectLst/>
                        </a:rPr>
                        <a:t>catch</a:t>
                      </a:r>
                      <a:endParaRPr lang="en-US" sz="1200">
                        <a:effectLst/>
                        <a:latin typeface="Caecilia LT Std Bold"/>
                        <a:ea typeface="Times New Roman"/>
                        <a:cs typeface="Times New Roman"/>
                      </a:endParaRPr>
                    </a:p>
                  </a:txBody>
                  <a:tcPr marL="68580" marR="68580" marT="0" marB="0"/>
                </a:tc>
                <a:tc>
                  <a:txBody>
                    <a:bodyPr/>
                    <a:lstStyle/>
                    <a:p>
                      <a:pPr marL="0" marR="0" hangingPunct="0">
                        <a:lnSpc>
                          <a:spcPct val="115000"/>
                        </a:lnSpc>
                        <a:spcBef>
                          <a:spcPts val="300"/>
                        </a:spcBef>
                        <a:spcAft>
                          <a:spcPts val="300"/>
                        </a:spcAft>
                        <a:tabLst>
                          <a:tab pos="419100" algn="l"/>
                        </a:tabLst>
                      </a:pPr>
                      <a:r>
                        <a:rPr lang="en-US" sz="1200">
                          <a:effectLst/>
                        </a:rPr>
                        <a:t>empty()</a:t>
                      </a:r>
                      <a:endParaRPr lang="en-US" sz="1200">
                        <a:effectLst/>
                        <a:latin typeface="Caecilia LT Std Bold"/>
                        <a:ea typeface="Times New Roman"/>
                        <a:cs typeface="Times New Roman"/>
                      </a:endParaRPr>
                    </a:p>
                  </a:txBody>
                  <a:tcPr marL="68580" marR="68580" marT="0" marB="0"/>
                </a:tc>
                <a:tc>
                  <a:txBody>
                    <a:bodyPr/>
                    <a:lstStyle/>
                    <a:p>
                      <a:pPr marL="0" marR="0" hangingPunct="0">
                        <a:lnSpc>
                          <a:spcPct val="115000"/>
                        </a:lnSpc>
                        <a:spcBef>
                          <a:spcPts val="300"/>
                        </a:spcBef>
                        <a:spcAft>
                          <a:spcPts val="300"/>
                        </a:spcAft>
                        <a:tabLst>
                          <a:tab pos="419100" algn="l"/>
                        </a:tabLst>
                      </a:pPr>
                      <a:r>
                        <a:rPr lang="en-US" sz="1200">
                          <a:effectLst/>
                        </a:rPr>
                        <a:t>foreach</a:t>
                      </a:r>
                      <a:endParaRPr lang="en-US" sz="1200">
                        <a:effectLst/>
                        <a:latin typeface="Caecilia LT Std Bold"/>
                        <a:ea typeface="Times New Roman"/>
                        <a:cs typeface="Times New Roman"/>
                      </a:endParaRPr>
                    </a:p>
                  </a:txBody>
                  <a:tcPr marL="68580" marR="68580" marT="0" marB="0"/>
                </a:tc>
                <a:tc>
                  <a:txBody>
                    <a:bodyPr/>
                    <a:lstStyle/>
                    <a:p>
                      <a:pPr marL="0" marR="0" hangingPunct="0">
                        <a:lnSpc>
                          <a:spcPct val="115000"/>
                        </a:lnSpc>
                        <a:spcBef>
                          <a:spcPts val="300"/>
                        </a:spcBef>
                        <a:spcAft>
                          <a:spcPts val="300"/>
                        </a:spcAft>
                        <a:tabLst>
                          <a:tab pos="419100" algn="l"/>
                        </a:tabLst>
                      </a:pPr>
                      <a:r>
                        <a:rPr lang="en-US" sz="1200">
                          <a:effectLst/>
                        </a:rPr>
                        <a:t>or</a:t>
                      </a:r>
                      <a:endParaRPr lang="en-US" sz="1200">
                        <a:effectLst/>
                        <a:latin typeface="Caecilia LT Std Bold"/>
                        <a:ea typeface="Times New Roman"/>
                        <a:cs typeface="Times New Roman"/>
                      </a:endParaRPr>
                    </a:p>
                  </a:txBody>
                  <a:tcPr marL="68580" marR="68580" marT="0" marB="0"/>
                </a:tc>
                <a:tc>
                  <a:txBody>
                    <a:bodyPr/>
                    <a:lstStyle/>
                    <a:p>
                      <a:pPr marL="0" marR="0" hangingPunct="0">
                        <a:lnSpc>
                          <a:spcPct val="115000"/>
                        </a:lnSpc>
                        <a:spcBef>
                          <a:spcPts val="300"/>
                        </a:spcBef>
                        <a:spcAft>
                          <a:spcPts val="300"/>
                        </a:spcAft>
                        <a:tabLst>
                          <a:tab pos="419100" algn="l"/>
                        </a:tabLst>
                      </a:pPr>
                      <a:r>
                        <a:rPr lang="en-US" sz="1200">
                          <a:effectLst/>
                        </a:rPr>
                        <a:t>unset()</a:t>
                      </a:r>
                      <a:endParaRPr lang="en-US" sz="1200">
                        <a:effectLst/>
                        <a:latin typeface="Caecilia LT Std Bold"/>
                        <a:ea typeface="Times New Roman"/>
                        <a:cs typeface="Times New Roman"/>
                      </a:endParaRPr>
                    </a:p>
                  </a:txBody>
                  <a:tcPr marL="68580" marR="68580" marT="0" marB="0"/>
                </a:tc>
              </a:tr>
              <a:tr h="334108">
                <a:tc>
                  <a:txBody>
                    <a:bodyPr/>
                    <a:lstStyle/>
                    <a:p>
                      <a:pPr marL="0" marR="0" hangingPunct="0">
                        <a:lnSpc>
                          <a:spcPct val="115000"/>
                        </a:lnSpc>
                        <a:spcBef>
                          <a:spcPts val="300"/>
                        </a:spcBef>
                        <a:spcAft>
                          <a:spcPts val="300"/>
                        </a:spcAft>
                        <a:tabLst>
                          <a:tab pos="419100" algn="l"/>
                        </a:tabLst>
                      </a:pPr>
                      <a:r>
                        <a:rPr lang="en-US" sz="1200">
                          <a:effectLst/>
                        </a:rPr>
                        <a:t>class</a:t>
                      </a:r>
                      <a:endParaRPr lang="en-US" sz="1200">
                        <a:effectLst/>
                        <a:latin typeface="Caecilia LT Std Bold"/>
                        <a:ea typeface="Times New Roman"/>
                        <a:cs typeface="Times New Roman"/>
                      </a:endParaRPr>
                    </a:p>
                  </a:txBody>
                  <a:tcPr marL="68580" marR="68580" marT="0" marB="0"/>
                </a:tc>
                <a:tc>
                  <a:txBody>
                    <a:bodyPr/>
                    <a:lstStyle/>
                    <a:p>
                      <a:pPr marL="0" marR="0" hangingPunct="0">
                        <a:lnSpc>
                          <a:spcPct val="115000"/>
                        </a:lnSpc>
                        <a:spcBef>
                          <a:spcPts val="300"/>
                        </a:spcBef>
                        <a:spcAft>
                          <a:spcPts val="300"/>
                        </a:spcAft>
                        <a:tabLst>
                          <a:tab pos="419100" algn="l"/>
                        </a:tabLst>
                      </a:pPr>
                      <a:r>
                        <a:rPr lang="en-US" sz="1200">
                          <a:effectLst/>
                        </a:rPr>
                        <a:t>enddeclare</a:t>
                      </a:r>
                      <a:endParaRPr lang="en-US" sz="1200">
                        <a:effectLst/>
                        <a:latin typeface="Caecilia LT Std Bold"/>
                        <a:ea typeface="Times New Roman"/>
                        <a:cs typeface="Times New Roman"/>
                      </a:endParaRPr>
                    </a:p>
                  </a:txBody>
                  <a:tcPr marL="68580" marR="68580" marT="0" marB="0"/>
                </a:tc>
                <a:tc>
                  <a:txBody>
                    <a:bodyPr/>
                    <a:lstStyle/>
                    <a:p>
                      <a:pPr marL="0" marR="0" hangingPunct="0">
                        <a:lnSpc>
                          <a:spcPct val="115000"/>
                        </a:lnSpc>
                        <a:spcBef>
                          <a:spcPts val="300"/>
                        </a:spcBef>
                        <a:spcAft>
                          <a:spcPts val="300"/>
                        </a:spcAft>
                        <a:tabLst>
                          <a:tab pos="419100" algn="l"/>
                        </a:tabLst>
                      </a:pPr>
                      <a:r>
                        <a:rPr lang="en-US" sz="1200">
                          <a:effectLst/>
                        </a:rPr>
                        <a:t>function</a:t>
                      </a:r>
                      <a:endParaRPr lang="en-US" sz="1200">
                        <a:effectLst/>
                        <a:latin typeface="Caecilia LT Std Bold"/>
                        <a:ea typeface="Times New Roman"/>
                        <a:cs typeface="Times New Roman"/>
                      </a:endParaRPr>
                    </a:p>
                  </a:txBody>
                  <a:tcPr marL="68580" marR="68580" marT="0" marB="0"/>
                </a:tc>
                <a:tc>
                  <a:txBody>
                    <a:bodyPr/>
                    <a:lstStyle/>
                    <a:p>
                      <a:pPr marL="0" marR="0" hangingPunct="0">
                        <a:lnSpc>
                          <a:spcPct val="115000"/>
                        </a:lnSpc>
                        <a:spcBef>
                          <a:spcPts val="300"/>
                        </a:spcBef>
                        <a:spcAft>
                          <a:spcPts val="300"/>
                        </a:spcAft>
                        <a:tabLst>
                          <a:tab pos="419100" algn="l"/>
                        </a:tabLst>
                      </a:pPr>
                      <a:r>
                        <a:rPr lang="en-US" sz="1200">
                          <a:effectLst/>
                        </a:rPr>
                        <a:t>print</a:t>
                      </a:r>
                      <a:endParaRPr lang="en-US" sz="1200">
                        <a:effectLst/>
                        <a:latin typeface="Caecilia LT Std Bold"/>
                        <a:ea typeface="Times New Roman"/>
                        <a:cs typeface="Times New Roman"/>
                      </a:endParaRPr>
                    </a:p>
                  </a:txBody>
                  <a:tcPr marL="68580" marR="68580" marT="0" marB="0"/>
                </a:tc>
                <a:tc>
                  <a:txBody>
                    <a:bodyPr/>
                    <a:lstStyle/>
                    <a:p>
                      <a:pPr marL="0" marR="0" hangingPunct="0">
                        <a:lnSpc>
                          <a:spcPct val="115000"/>
                        </a:lnSpc>
                        <a:spcBef>
                          <a:spcPts val="300"/>
                        </a:spcBef>
                        <a:spcAft>
                          <a:spcPts val="300"/>
                        </a:spcAft>
                        <a:tabLst>
                          <a:tab pos="419100" algn="l"/>
                        </a:tabLst>
                      </a:pPr>
                      <a:r>
                        <a:rPr lang="en-US" sz="1200">
                          <a:effectLst/>
                        </a:rPr>
                        <a:t>use</a:t>
                      </a:r>
                      <a:endParaRPr lang="en-US" sz="1200">
                        <a:effectLst/>
                        <a:latin typeface="Caecilia LT Std Bold"/>
                        <a:ea typeface="Times New Roman"/>
                        <a:cs typeface="Times New Roman"/>
                      </a:endParaRPr>
                    </a:p>
                  </a:txBody>
                  <a:tcPr marL="68580" marR="68580" marT="0" marB="0"/>
                </a:tc>
              </a:tr>
              <a:tr h="334108">
                <a:tc>
                  <a:txBody>
                    <a:bodyPr/>
                    <a:lstStyle/>
                    <a:p>
                      <a:pPr marL="0" marR="0" hangingPunct="0">
                        <a:lnSpc>
                          <a:spcPct val="115000"/>
                        </a:lnSpc>
                        <a:spcBef>
                          <a:spcPts val="300"/>
                        </a:spcBef>
                        <a:spcAft>
                          <a:spcPts val="300"/>
                        </a:spcAft>
                        <a:tabLst>
                          <a:tab pos="419100" algn="l"/>
                        </a:tabLst>
                      </a:pPr>
                      <a:r>
                        <a:rPr lang="en-US" sz="1200">
                          <a:effectLst/>
                        </a:rPr>
                        <a:t>clone</a:t>
                      </a:r>
                      <a:endParaRPr lang="en-US" sz="1200">
                        <a:effectLst/>
                        <a:latin typeface="Caecilia LT Std Bold"/>
                        <a:ea typeface="Times New Roman"/>
                        <a:cs typeface="Times New Roman"/>
                      </a:endParaRPr>
                    </a:p>
                  </a:txBody>
                  <a:tcPr marL="68580" marR="68580" marT="0" marB="0"/>
                </a:tc>
                <a:tc>
                  <a:txBody>
                    <a:bodyPr/>
                    <a:lstStyle/>
                    <a:p>
                      <a:pPr marL="0" marR="0" hangingPunct="0">
                        <a:lnSpc>
                          <a:spcPct val="115000"/>
                        </a:lnSpc>
                        <a:spcBef>
                          <a:spcPts val="300"/>
                        </a:spcBef>
                        <a:spcAft>
                          <a:spcPts val="300"/>
                        </a:spcAft>
                        <a:tabLst>
                          <a:tab pos="419100" algn="l"/>
                        </a:tabLst>
                      </a:pPr>
                      <a:r>
                        <a:rPr lang="en-US" sz="1200">
                          <a:effectLst/>
                        </a:rPr>
                        <a:t>endfor</a:t>
                      </a:r>
                      <a:endParaRPr lang="en-US" sz="1200">
                        <a:effectLst/>
                        <a:latin typeface="Caecilia LT Std Bold"/>
                        <a:ea typeface="Times New Roman"/>
                        <a:cs typeface="Times New Roman"/>
                      </a:endParaRPr>
                    </a:p>
                  </a:txBody>
                  <a:tcPr marL="68580" marR="68580" marT="0" marB="0"/>
                </a:tc>
                <a:tc>
                  <a:txBody>
                    <a:bodyPr/>
                    <a:lstStyle/>
                    <a:p>
                      <a:pPr marL="0" marR="0" hangingPunct="0">
                        <a:lnSpc>
                          <a:spcPct val="115000"/>
                        </a:lnSpc>
                        <a:spcBef>
                          <a:spcPts val="300"/>
                        </a:spcBef>
                        <a:spcAft>
                          <a:spcPts val="300"/>
                        </a:spcAft>
                        <a:tabLst>
                          <a:tab pos="419100" algn="l"/>
                        </a:tabLst>
                      </a:pPr>
                      <a:r>
                        <a:rPr lang="en-US" sz="1200">
                          <a:effectLst/>
                        </a:rPr>
                        <a:t>global</a:t>
                      </a:r>
                      <a:endParaRPr lang="en-US" sz="1200">
                        <a:effectLst/>
                        <a:latin typeface="Caecilia LT Std Bold"/>
                        <a:ea typeface="Times New Roman"/>
                        <a:cs typeface="Times New Roman"/>
                      </a:endParaRPr>
                    </a:p>
                  </a:txBody>
                  <a:tcPr marL="68580" marR="68580" marT="0" marB="0"/>
                </a:tc>
                <a:tc>
                  <a:txBody>
                    <a:bodyPr/>
                    <a:lstStyle/>
                    <a:p>
                      <a:pPr marL="0" marR="0" hangingPunct="0">
                        <a:lnSpc>
                          <a:spcPct val="115000"/>
                        </a:lnSpc>
                        <a:spcBef>
                          <a:spcPts val="300"/>
                        </a:spcBef>
                        <a:spcAft>
                          <a:spcPts val="300"/>
                        </a:spcAft>
                        <a:tabLst>
                          <a:tab pos="419100" algn="l"/>
                        </a:tabLst>
                      </a:pPr>
                      <a:r>
                        <a:rPr lang="en-US" sz="1200">
                          <a:effectLst/>
                        </a:rPr>
                        <a:t>private</a:t>
                      </a:r>
                      <a:endParaRPr lang="en-US" sz="1200">
                        <a:effectLst/>
                        <a:latin typeface="Caecilia LT Std Bold"/>
                        <a:ea typeface="Times New Roman"/>
                        <a:cs typeface="Times New Roman"/>
                      </a:endParaRPr>
                    </a:p>
                  </a:txBody>
                  <a:tcPr marL="68580" marR="68580" marT="0" marB="0"/>
                </a:tc>
                <a:tc>
                  <a:txBody>
                    <a:bodyPr/>
                    <a:lstStyle/>
                    <a:p>
                      <a:pPr marL="0" marR="0" hangingPunct="0">
                        <a:lnSpc>
                          <a:spcPct val="115000"/>
                        </a:lnSpc>
                        <a:spcBef>
                          <a:spcPts val="300"/>
                        </a:spcBef>
                        <a:spcAft>
                          <a:spcPts val="300"/>
                        </a:spcAft>
                        <a:tabLst>
                          <a:tab pos="419100" algn="l"/>
                        </a:tabLst>
                      </a:pPr>
                      <a:r>
                        <a:rPr lang="en-US" sz="1200">
                          <a:effectLst/>
                        </a:rPr>
                        <a:t>var</a:t>
                      </a:r>
                      <a:endParaRPr lang="en-US" sz="1200">
                        <a:effectLst/>
                        <a:latin typeface="Caecilia LT Std Bold"/>
                        <a:ea typeface="Times New Roman"/>
                        <a:cs typeface="Times New Roman"/>
                      </a:endParaRPr>
                    </a:p>
                  </a:txBody>
                  <a:tcPr marL="68580" marR="68580" marT="0" marB="0"/>
                </a:tc>
              </a:tr>
              <a:tr h="334108">
                <a:tc>
                  <a:txBody>
                    <a:bodyPr/>
                    <a:lstStyle/>
                    <a:p>
                      <a:pPr marL="0" marR="0" hangingPunct="0">
                        <a:lnSpc>
                          <a:spcPct val="115000"/>
                        </a:lnSpc>
                        <a:spcBef>
                          <a:spcPts val="300"/>
                        </a:spcBef>
                        <a:spcAft>
                          <a:spcPts val="300"/>
                        </a:spcAft>
                        <a:tabLst>
                          <a:tab pos="419100" algn="l"/>
                        </a:tabLst>
                      </a:pPr>
                      <a:r>
                        <a:rPr lang="en-US" sz="1200">
                          <a:effectLst/>
                        </a:rPr>
                        <a:t>const</a:t>
                      </a:r>
                      <a:endParaRPr lang="en-US" sz="1200">
                        <a:effectLst/>
                        <a:latin typeface="Caecilia LT Std Bold"/>
                        <a:ea typeface="Times New Roman"/>
                        <a:cs typeface="Times New Roman"/>
                      </a:endParaRPr>
                    </a:p>
                  </a:txBody>
                  <a:tcPr marL="68580" marR="68580" marT="0" marB="0"/>
                </a:tc>
                <a:tc>
                  <a:txBody>
                    <a:bodyPr/>
                    <a:lstStyle/>
                    <a:p>
                      <a:pPr marL="0" marR="0" hangingPunct="0">
                        <a:lnSpc>
                          <a:spcPct val="115000"/>
                        </a:lnSpc>
                        <a:spcBef>
                          <a:spcPts val="300"/>
                        </a:spcBef>
                        <a:spcAft>
                          <a:spcPts val="300"/>
                        </a:spcAft>
                        <a:tabLst>
                          <a:tab pos="419100" algn="l"/>
                        </a:tabLst>
                      </a:pPr>
                      <a:r>
                        <a:rPr lang="en-US" sz="1200">
                          <a:effectLst/>
                        </a:rPr>
                        <a:t>endforeach</a:t>
                      </a:r>
                      <a:endParaRPr lang="en-US" sz="1200">
                        <a:effectLst/>
                        <a:latin typeface="Caecilia LT Std Bold"/>
                        <a:ea typeface="Times New Roman"/>
                        <a:cs typeface="Times New Roman"/>
                      </a:endParaRPr>
                    </a:p>
                  </a:txBody>
                  <a:tcPr marL="68580" marR="68580" marT="0" marB="0"/>
                </a:tc>
                <a:tc>
                  <a:txBody>
                    <a:bodyPr/>
                    <a:lstStyle/>
                    <a:p>
                      <a:pPr marL="0" marR="0" hangingPunct="0">
                        <a:lnSpc>
                          <a:spcPct val="115000"/>
                        </a:lnSpc>
                        <a:spcBef>
                          <a:spcPts val="300"/>
                        </a:spcBef>
                        <a:spcAft>
                          <a:spcPts val="300"/>
                        </a:spcAft>
                        <a:tabLst>
                          <a:tab pos="419100" algn="l"/>
                        </a:tabLst>
                      </a:pPr>
                      <a:r>
                        <a:rPr lang="en-US" sz="1200">
                          <a:effectLst/>
                        </a:rPr>
                        <a:t>if</a:t>
                      </a:r>
                      <a:endParaRPr lang="en-US" sz="1200">
                        <a:effectLst/>
                        <a:latin typeface="Caecilia LT Std Bold"/>
                        <a:ea typeface="Times New Roman"/>
                        <a:cs typeface="Times New Roman"/>
                      </a:endParaRPr>
                    </a:p>
                  </a:txBody>
                  <a:tcPr marL="68580" marR="68580" marT="0" marB="0"/>
                </a:tc>
                <a:tc>
                  <a:txBody>
                    <a:bodyPr/>
                    <a:lstStyle/>
                    <a:p>
                      <a:pPr marL="0" marR="0" hangingPunct="0">
                        <a:lnSpc>
                          <a:spcPct val="115000"/>
                        </a:lnSpc>
                        <a:spcBef>
                          <a:spcPts val="300"/>
                        </a:spcBef>
                        <a:spcAft>
                          <a:spcPts val="300"/>
                        </a:spcAft>
                        <a:tabLst>
                          <a:tab pos="419100" algn="l"/>
                        </a:tabLst>
                      </a:pPr>
                      <a:r>
                        <a:rPr lang="en-US" sz="1200">
                          <a:effectLst/>
                        </a:rPr>
                        <a:t>protected</a:t>
                      </a:r>
                      <a:endParaRPr lang="en-US" sz="1200">
                        <a:effectLst/>
                        <a:latin typeface="Caecilia LT Std Bold"/>
                        <a:ea typeface="Times New Roman"/>
                        <a:cs typeface="Times New Roman"/>
                      </a:endParaRPr>
                    </a:p>
                  </a:txBody>
                  <a:tcPr marL="68580" marR="68580" marT="0" marB="0"/>
                </a:tc>
                <a:tc>
                  <a:txBody>
                    <a:bodyPr/>
                    <a:lstStyle/>
                    <a:p>
                      <a:pPr marL="0" marR="0" hangingPunct="0">
                        <a:lnSpc>
                          <a:spcPct val="115000"/>
                        </a:lnSpc>
                        <a:spcBef>
                          <a:spcPts val="300"/>
                        </a:spcBef>
                        <a:spcAft>
                          <a:spcPts val="300"/>
                        </a:spcAft>
                        <a:tabLst>
                          <a:tab pos="419100" algn="l"/>
                        </a:tabLst>
                      </a:pPr>
                      <a:r>
                        <a:rPr lang="en-US" sz="1200">
                          <a:effectLst/>
                        </a:rPr>
                        <a:t>while</a:t>
                      </a:r>
                      <a:endParaRPr lang="en-US" sz="1200">
                        <a:effectLst/>
                        <a:latin typeface="Caecilia LT Std Bold"/>
                        <a:ea typeface="Times New Roman"/>
                        <a:cs typeface="Times New Roman"/>
                      </a:endParaRPr>
                    </a:p>
                  </a:txBody>
                  <a:tcPr marL="68580" marR="68580" marT="0" marB="0"/>
                </a:tc>
              </a:tr>
              <a:tr h="334108">
                <a:tc>
                  <a:txBody>
                    <a:bodyPr/>
                    <a:lstStyle/>
                    <a:p>
                      <a:pPr marL="0" marR="0" hangingPunct="0">
                        <a:lnSpc>
                          <a:spcPct val="115000"/>
                        </a:lnSpc>
                        <a:spcBef>
                          <a:spcPts val="300"/>
                        </a:spcBef>
                        <a:spcAft>
                          <a:spcPts val="300"/>
                        </a:spcAft>
                        <a:tabLst>
                          <a:tab pos="419100" algn="l"/>
                        </a:tabLst>
                      </a:pPr>
                      <a:r>
                        <a:rPr lang="en-US" sz="1200">
                          <a:effectLst/>
                        </a:rPr>
                        <a:t>continue</a:t>
                      </a:r>
                      <a:endParaRPr lang="en-US" sz="1200">
                        <a:effectLst/>
                        <a:latin typeface="Caecilia LT Std Bold"/>
                        <a:ea typeface="Times New Roman"/>
                        <a:cs typeface="Times New Roman"/>
                      </a:endParaRPr>
                    </a:p>
                  </a:txBody>
                  <a:tcPr marL="68580" marR="68580" marT="0" marB="0"/>
                </a:tc>
                <a:tc>
                  <a:txBody>
                    <a:bodyPr/>
                    <a:lstStyle/>
                    <a:p>
                      <a:pPr marL="0" marR="0" hangingPunct="0">
                        <a:lnSpc>
                          <a:spcPct val="115000"/>
                        </a:lnSpc>
                        <a:spcBef>
                          <a:spcPts val="300"/>
                        </a:spcBef>
                        <a:spcAft>
                          <a:spcPts val="300"/>
                        </a:spcAft>
                        <a:tabLst>
                          <a:tab pos="419100" algn="l"/>
                        </a:tabLst>
                      </a:pPr>
                      <a:r>
                        <a:rPr lang="en-US" sz="1200">
                          <a:effectLst/>
                        </a:rPr>
                        <a:t>endif</a:t>
                      </a:r>
                      <a:endParaRPr lang="en-US" sz="1200">
                        <a:effectLst/>
                        <a:latin typeface="Caecilia LT Std Bold"/>
                        <a:ea typeface="Times New Roman"/>
                        <a:cs typeface="Times New Roman"/>
                      </a:endParaRPr>
                    </a:p>
                  </a:txBody>
                  <a:tcPr marL="68580" marR="68580" marT="0" marB="0"/>
                </a:tc>
                <a:tc>
                  <a:txBody>
                    <a:bodyPr/>
                    <a:lstStyle/>
                    <a:p>
                      <a:pPr marL="0" marR="0" hangingPunct="0">
                        <a:lnSpc>
                          <a:spcPct val="115000"/>
                        </a:lnSpc>
                        <a:spcBef>
                          <a:spcPts val="300"/>
                        </a:spcBef>
                        <a:spcAft>
                          <a:spcPts val="300"/>
                        </a:spcAft>
                        <a:tabLst>
                          <a:tab pos="419100" algn="l"/>
                        </a:tabLst>
                      </a:pPr>
                      <a:r>
                        <a:rPr lang="en-US" sz="1200">
                          <a:effectLst/>
                        </a:rPr>
                        <a:t>implements</a:t>
                      </a:r>
                      <a:endParaRPr lang="en-US" sz="1200">
                        <a:effectLst/>
                        <a:latin typeface="Caecilia LT Std Bold"/>
                        <a:ea typeface="Times New Roman"/>
                        <a:cs typeface="Times New Roman"/>
                      </a:endParaRPr>
                    </a:p>
                  </a:txBody>
                  <a:tcPr marL="68580" marR="68580" marT="0" marB="0"/>
                </a:tc>
                <a:tc>
                  <a:txBody>
                    <a:bodyPr/>
                    <a:lstStyle/>
                    <a:p>
                      <a:pPr marL="0" marR="0" hangingPunct="0">
                        <a:lnSpc>
                          <a:spcPct val="115000"/>
                        </a:lnSpc>
                        <a:spcBef>
                          <a:spcPts val="300"/>
                        </a:spcBef>
                        <a:spcAft>
                          <a:spcPts val="300"/>
                        </a:spcAft>
                        <a:tabLst>
                          <a:tab pos="419100" algn="l"/>
                        </a:tabLst>
                      </a:pPr>
                      <a:r>
                        <a:rPr lang="en-US" sz="1200">
                          <a:effectLst/>
                        </a:rPr>
                        <a:t>public</a:t>
                      </a:r>
                      <a:endParaRPr lang="en-US" sz="1200">
                        <a:effectLst/>
                        <a:latin typeface="Caecilia LT Std Bold"/>
                        <a:ea typeface="Times New Roman"/>
                        <a:cs typeface="Times New Roman"/>
                      </a:endParaRPr>
                    </a:p>
                  </a:txBody>
                  <a:tcPr marL="68580" marR="68580" marT="0" marB="0"/>
                </a:tc>
                <a:tc>
                  <a:txBody>
                    <a:bodyPr/>
                    <a:lstStyle/>
                    <a:p>
                      <a:pPr marL="0" marR="0" hangingPunct="0">
                        <a:lnSpc>
                          <a:spcPct val="115000"/>
                        </a:lnSpc>
                        <a:spcBef>
                          <a:spcPts val="300"/>
                        </a:spcBef>
                        <a:spcAft>
                          <a:spcPts val="300"/>
                        </a:spcAft>
                        <a:tabLst>
                          <a:tab pos="419100" algn="l"/>
                        </a:tabLst>
                      </a:pPr>
                      <a:r>
                        <a:rPr lang="en-US" sz="1200" dirty="0" err="1">
                          <a:effectLst/>
                        </a:rPr>
                        <a:t>xor</a:t>
                      </a:r>
                      <a:endParaRPr lang="en-US" sz="1200" dirty="0">
                        <a:effectLst/>
                        <a:latin typeface="Caecilia LT Std Bold"/>
                        <a:ea typeface="Times New Roman"/>
                        <a:cs typeface="Times New Roman"/>
                      </a:endParaRPr>
                    </a:p>
                  </a:txBody>
                  <a:tcPr marL="68580" marR="68580" marT="0" marB="0"/>
                </a:tc>
              </a:tr>
            </a:tbl>
          </a:graphicData>
        </a:graphic>
      </p:graphicFrame>
    </p:spTree>
    <p:extLst>
      <p:ext uri="{BB962C8B-B14F-4D97-AF65-F5344CB8AC3E}">
        <p14:creationId xmlns:p14="http://schemas.microsoft.com/office/powerpoint/2010/main" val="328921336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Unary and Ternary Operators</a:t>
            </a:r>
            <a:endParaRPr lang="en-US" dirty="0"/>
          </a:p>
        </p:txBody>
      </p:sp>
      <p:sp>
        <p:nvSpPr>
          <p:cNvPr id="3" name="Content Placeholder 2"/>
          <p:cNvSpPr>
            <a:spLocks noGrp="1"/>
          </p:cNvSpPr>
          <p:nvPr>
            <p:ph idx="1"/>
          </p:nvPr>
        </p:nvSpPr>
        <p:spPr>
          <a:xfrm>
            <a:off x="457200" y="1219200"/>
            <a:ext cx="8229600" cy="4906963"/>
          </a:xfrm>
        </p:spPr>
        <p:txBody>
          <a:bodyPr>
            <a:normAutofit fontScale="92500" lnSpcReduction="20000"/>
          </a:bodyPr>
          <a:lstStyle/>
          <a:p>
            <a:pPr marL="0" indent="0" hangingPunct="0">
              <a:buNone/>
            </a:pPr>
            <a:r>
              <a:rPr lang="en-US" sz="1900" dirty="0"/>
              <a:t>u</a:t>
            </a:r>
            <a:r>
              <a:rPr lang="en-US" sz="1900" dirty="0" smtClean="0"/>
              <a:t>nary operators: act </a:t>
            </a:r>
            <a:r>
              <a:rPr lang="en-US" sz="1900" dirty="0"/>
              <a:t>on a single value </a:t>
            </a:r>
            <a:endParaRPr lang="en-US" sz="1900" dirty="0" smtClean="0"/>
          </a:p>
          <a:p>
            <a:pPr hangingPunct="0"/>
            <a:r>
              <a:rPr lang="en-US" sz="1900" dirty="0" smtClean="0"/>
              <a:t>Example: </a:t>
            </a:r>
          </a:p>
          <a:p>
            <a:pPr lvl="1" hangingPunct="0"/>
            <a:r>
              <a:rPr lang="en-US" sz="1900" dirty="0"/>
              <a:t>t</a:t>
            </a:r>
            <a:r>
              <a:rPr lang="en-US" sz="1900" dirty="0" smtClean="0"/>
              <a:t>he </a:t>
            </a:r>
            <a:r>
              <a:rPr lang="en-US" sz="1900" dirty="0" smtClean="0">
                <a:latin typeface="Courier New" pitchFamily="49" charset="0"/>
                <a:cs typeface="Courier New" pitchFamily="49" charset="0"/>
              </a:rPr>
              <a:t>NOT</a:t>
            </a:r>
            <a:r>
              <a:rPr lang="en-US" sz="1900" dirty="0" smtClean="0"/>
              <a:t> </a:t>
            </a:r>
            <a:r>
              <a:rPr lang="en-US" sz="1900" dirty="0"/>
              <a:t>operator takes a </a:t>
            </a:r>
            <a:r>
              <a:rPr lang="en-US" sz="1900" dirty="0" err="1"/>
              <a:t>boolean</a:t>
            </a:r>
            <a:r>
              <a:rPr lang="en-US" sz="1900" dirty="0"/>
              <a:t> value (</a:t>
            </a:r>
            <a:r>
              <a:rPr lang="en-US" sz="1900" dirty="0">
                <a:latin typeface="Courier New" pitchFamily="49" charset="0"/>
                <a:cs typeface="Courier New" pitchFamily="49" charset="0"/>
              </a:rPr>
              <a:t>true</a:t>
            </a:r>
            <a:r>
              <a:rPr lang="en-US" sz="1900" dirty="0"/>
              <a:t> or </a:t>
            </a:r>
            <a:r>
              <a:rPr lang="en-US" sz="1900" dirty="0">
                <a:latin typeface="Courier New" pitchFamily="49" charset="0"/>
                <a:cs typeface="Courier New" pitchFamily="49" charset="0"/>
              </a:rPr>
              <a:t>false</a:t>
            </a:r>
            <a:r>
              <a:rPr lang="en-US" sz="1900" dirty="0"/>
              <a:t>) and returns the </a:t>
            </a:r>
            <a:r>
              <a:rPr lang="en-US" sz="1900" dirty="0" smtClean="0"/>
              <a:t>opposite</a:t>
            </a:r>
            <a:endParaRPr lang="en-US" sz="1900" dirty="0" smtClean="0"/>
          </a:p>
          <a:p>
            <a:pPr lvl="1" hangingPunct="0"/>
            <a:r>
              <a:rPr lang="en-US" sz="1900" dirty="0"/>
              <a:t>if</a:t>
            </a:r>
            <a:r>
              <a:rPr lang="en-US" sz="1900" dirty="0">
                <a:latin typeface="Courier New" pitchFamily="49" charset="0"/>
                <a:cs typeface="Courier New" pitchFamily="49" charset="0"/>
              </a:rPr>
              <a:t> </a:t>
            </a:r>
            <a:r>
              <a:rPr lang="en-US" sz="1900" b="1" dirty="0">
                <a:solidFill>
                  <a:srgbClr val="0070C0"/>
                </a:solidFill>
                <a:latin typeface="Courier New" pitchFamily="49" charset="0"/>
                <a:cs typeface="Courier New" pitchFamily="49" charset="0"/>
              </a:rPr>
              <a:t>$choice </a:t>
            </a:r>
            <a:r>
              <a:rPr lang="en-US" sz="1900" dirty="0">
                <a:latin typeface="Courier New" pitchFamily="49" charset="0"/>
                <a:cs typeface="Courier New" pitchFamily="49" charset="0"/>
              </a:rPr>
              <a:t>= true</a:t>
            </a:r>
            <a:r>
              <a:rPr lang="en-US" sz="1900" dirty="0"/>
              <a:t>;  then </a:t>
            </a:r>
            <a:r>
              <a:rPr lang="en-US" sz="1900" dirty="0" smtClean="0">
                <a:latin typeface="Courier New" pitchFamily="49" charset="0"/>
                <a:cs typeface="Courier New" pitchFamily="49" charset="0"/>
              </a:rPr>
              <a:t>!</a:t>
            </a:r>
            <a:r>
              <a:rPr lang="en-US" sz="1900" b="1" dirty="0" smtClean="0">
                <a:solidFill>
                  <a:srgbClr val="0070C0"/>
                </a:solidFill>
                <a:latin typeface="Courier New" pitchFamily="49" charset="0"/>
                <a:cs typeface="Courier New" pitchFamily="49" charset="0"/>
              </a:rPr>
              <a:t>$</a:t>
            </a:r>
            <a:r>
              <a:rPr lang="en-US" sz="1900" b="1" dirty="0">
                <a:solidFill>
                  <a:srgbClr val="0070C0"/>
                </a:solidFill>
                <a:latin typeface="Courier New" pitchFamily="49" charset="0"/>
                <a:cs typeface="Courier New" pitchFamily="49" charset="0"/>
              </a:rPr>
              <a:t>choice </a:t>
            </a:r>
            <a:r>
              <a:rPr lang="en-US" sz="1900" dirty="0">
                <a:latin typeface="Courier New" pitchFamily="49" charset="0"/>
                <a:cs typeface="Courier New" pitchFamily="49" charset="0"/>
              </a:rPr>
              <a:t>= false;  </a:t>
            </a:r>
          </a:p>
          <a:p>
            <a:pPr lvl="1" hangingPunct="0"/>
            <a:r>
              <a:rPr lang="en-US" sz="1900" dirty="0" smtClean="0"/>
              <a:t>other </a:t>
            </a:r>
            <a:r>
              <a:rPr lang="en-US" sz="1900" dirty="0"/>
              <a:t>unary operators are the increment (</a:t>
            </a:r>
            <a:r>
              <a:rPr lang="en-US" sz="1900" dirty="0">
                <a:latin typeface="Courier New" pitchFamily="49" charset="0"/>
                <a:cs typeface="Courier New" pitchFamily="49" charset="0"/>
              </a:rPr>
              <a:t>++</a:t>
            </a:r>
            <a:r>
              <a:rPr lang="en-US" sz="1900" dirty="0"/>
              <a:t>) and decrement (</a:t>
            </a:r>
            <a:r>
              <a:rPr lang="en-US" sz="1900" dirty="0">
                <a:latin typeface="Courier New" pitchFamily="49" charset="0"/>
                <a:cs typeface="Courier New" pitchFamily="49" charset="0"/>
              </a:rPr>
              <a:t>--)</a:t>
            </a:r>
            <a:r>
              <a:rPr lang="en-US" sz="1900" dirty="0"/>
              <a:t> </a:t>
            </a:r>
            <a:r>
              <a:rPr lang="en-US" sz="1900" dirty="0" smtClean="0"/>
              <a:t>operators</a:t>
            </a:r>
            <a:endParaRPr lang="en-US" sz="1900" dirty="0"/>
          </a:p>
          <a:p>
            <a:pPr marL="0" indent="0" hangingPunct="0">
              <a:buNone/>
            </a:pPr>
            <a:r>
              <a:rPr lang="en-US" sz="1900" dirty="0" smtClean="0"/>
              <a:t>one </a:t>
            </a:r>
            <a:r>
              <a:rPr lang="en-US" sz="1900" dirty="0"/>
              <a:t>ternary operator in PHP </a:t>
            </a:r>
            <a:r>
              <a:rPr lang="en-US" sz="1900" dirty="0" smtClean="0"/>
              <a:t>takes </a:t>
            </a:r>
            <a:r>
              <a:rPr lang="en-US" sz="1900" dirty="0"/>
              <a:t>three values </a:t>
            </a:r>
            <a:endParaRPr lang="en-US" sz="1900" dirty="0" smtClean="0"/>
          </a:p>
          <a:p>
            <a:pPr hangingPunct="0"/>
            <a:r>
              <a:rPr lang="en-US" sz="1900" dirty="0" smtClean="0"/>
              <a:t>not </a:t>
            </a:r>
            <a:r>
              <a:rPr lang="en-US" sz="1900" dirty="0"/>
              <a:t>truly an operator in the sense that </a:t>
            </a:r>
            <a:r>
              <a:rPr lang="en-US" sz="1900" dirty="0" smtClean="0"/>
              <a:t>it does </a:t>
            </a:r>
            <a:r>
              <a:rPr lang="en-US" sz="1900" dirty="0"/>
              <a:t>not evaluate to a </a:t>
            </a:r>
            <a:r>
              <a:rPr lang="en-US" sz="1900" dirty="0" smtClean="0"/>
              <a:t>variable</a:t>
            </a:r>
          </a:p>
          <a:p>
            <a:pPr hangingPunct="0"/>
            <a:r>
              <a:rPr lang="en-US" sz="1900" dirty="0" smtClean="0"/>
              <a:t>is </a:t>
            </a:r>
            <a:r>
              <a:rPr lang="en-US" sz="1900" dirty="0"/>
              <a:t>a conditional </a:t>
            </a:r>
            <a:r>
              <a:rPr lang="en-US" sz="1900" dirty="0" smtClean="0"/>
              <a:t>statement; evaluates </a:t>
            </a:r>
            <a:r>
              <a:rPr lang="en-US" sz="1900" dirty="0"/>
              <a:t>to the result of whichever condition is </a:t>
            </a:r>
            <a:r>
              <a:rPr lang="en-US" sz="1900" dirty="0" smtClean="0"/>
              <a:t>true:</a:t>
            </a:r>
            <a:endParaRPr lang="en-US" sz="1900" dirty="0"/>
          </a:p>
          <a:p>
            <a:pPr marL="0" indent="0" hangingPunct="0">
              <a:buNone/>
            </a:pPr>
            <a:r>
              <a:rPr lang="en-US" sz="1900" dirty="0"/>
              <a:t>	</a:t>
            </a:r>
            <a:r>
              <a:rPr lang="en-US" sz="1900" dirty="0" smtClean="0">
                <a:latin typeface="Courier New" pitchFamily="49" charset="0"/>
                <a:cs typeface="Courier New" pitchFamily="49" charset="0"/>
              </a:rPr>
              <a:t>(</a:t>
            </a:r>
            <a:r>
              <a:rPr lang="en-US" sz="1900" dirty="0">
                <a:latin typeface="Courier New" pitchFamily="49" charset="0"/>
                <a:cs typeface="Courier New" pitchFamily="49" charset="0"/>
              </a:rPr>
              <a:t>expression_1) ? (expression_2) : (expression_3); </a:t>
            </a:r>
          </a:p>
          <a:p>
            <a:pPr hangingPunct="0"/>
            <a:r>
              <a:rPr lang="en-US" sz="1900" dirty="0" smtClean="0"/>
              <a:t>expression </a:t>
            </a:r>
            <a:r>
              <a:rPr lang="en-US" sz="1900" dirty="0"/>
              <a:t>will evaluate to the result of </a:t>
            </a:r>
            <a:r>
              <a:rPr lang="en-US" sz="1900" dirty="0">
                <a:latin typeface="Courier New" pitchFamily="49" charset="0"/>
                <a:cs typeface="Courier New" pitchFamily="49" charset="0"/>
              </a:rPr>
              <a:t>expression_2</a:t>
            </a:r>
            <a:r>
              <a:rPr lang="en-US" sz="1900" dirty="0"/>
              <a:t> if </a:t>
            </a:r>
            <a:r>
              <a:rPr lang="en-US" sz="1900" dirty="0">
                <a:latin typeface="Courier New" pitchFamily="49" charset="0"/>
                <a:cs typeface="Courier New" pitchFamily="49" charset="0"/>
              </a:rPr>
              <a:t>expression_1</a:t>
            </a:r>
            <a:r>
              <a:rPr lang="en-US" sz="1900" dirty="0"/>
              <a:t> is </a:t>
            </a:r>
            <a:r>
              <a:rPr lang="en-US" sz="1900" dirty="0" smtClean="0">
                <a:latin typeface="Courier New" pitchFamily="49" charset="0"/>
                <a:cs typeface="Courier New" pitchFamily="49" charset="0"/>
              </a:rPr>
              <a:t>true</a:t>
            </a:r>
          </a:p>
          <a:p>
            <a:pPr hangingPunct="0"/>
            <a:r>
              <a:rPr lang="en-US" sz="1900" dirty="0" smtClean="0"/>
              <a:t>if </a:t>
            </a:r>
            <a:r>
              <a:rPr lang="en-US" sz="1900" dirty="0">
                <a:latin typeface="Courier New" pitchFamily="49" charset="0"/>
                <a:cs typeface="Courier New" pitchFamily="49" charset="0"/>
              </a:rPr>
              <a:t>expression_1</a:t>
            </a:r>
            <a:r>
              <a:rPr lang="en-US" sz="1900" dirty="0"/>
              <a:t> is </a:t>
            </a:r>
            <a:r>
              <a:rPr lang="en-US" sz="1900" dirty="0">
                <a:latin typeface="Courier New" pitchFamily="49" charset="0"/>
                <a:cs typeface="Courier New" pitchFamily="49" charset="0"/>
              </a:rPr>
              <a:t>false</a:t>
            </a:r>
            <a:r>
              <a:rPr lang="en-US" sz="1900" dirty="0"/>
              <a:t>, it will evaluate to the result of </a:t>
            </a:r>
            <a:r>
              <a:rPr lang="en-US" sz="1900" dirty="0" smtClean="0">
                <a:latin typeface="Courier New" pitchFamily="49" charset="0"/>
                <a:cs typeface="Courier New" pitchFamily="49" charset="0"/>
              </a:rPr>
              <a:t>expression_3</a:t>
            </a:r>
          </a:p>
          <a:p>
            <a:pPr hangingPunct="0"/>
            <a:r>
              <a:rPr lang="en-US" sz="1900" dirty="0" smtClean="0"/>
              <a:t>is </a:t>
            </a:r>
            <a:r>
              <a:rPr lang="en-US" sz="1900" dirty="0"/>
              <a:t>also possible to leave out the middle </a:t>
            </a:r>
            <a:r>
              <a:rPr lang="en-US" sz="1900" dirty="0" smtClean="0"/>
              <a:t>expression:</a:t>
            </a:r>
            <a:endParaRPr lang="en-US" sz="1900" dirty="0"/>
          </a:p>
          <a:p>
            <a:pPr marL="0" indent="0" hangingPunct="0">
              <a:buNone/>
            </a:pPr>
            <a:r>
              <a:rPr lang="en-US" sz="1900" dirty="0"/>
              <a:t>	</a:t>
            </a:r>
            <a:r>
              <a:rPr lang="en-US" sz="1900" dirty="0" smtClean="0">
                <a:latin typeface="Courier New" pitchFamily="49" charset="0"/>
                <a:cs typeface="Courier New" pitchFamily="49" charset="0"/>
              </a:rPr>
              <a:t>(</a:t>
            </a:r>
            <a:r>
              <a:rPr lang="en-US" sz="1900" dirty="0">
                <a:latin typeface="Courier New" pitchFamily="49" charset="0"/>
                <a:cs typeface="Courier New" pitchFamily="49" charset="0"/>
              </a:rPr>
              <a:t>expression_1) ?: (expression_3);</a:t>
            </a:r>
          </a:p>
          <a:p>
            <a:r>
              <a:rPr lang="en-US" sz="1900" dirty="0" smtClean="0"/>
              <a:t>it </a:t>
            </a:r>
            <a:r>
              <a:rPr lang="en-US" sz="1900" dirty="0"/>
              <a:t>will return the value of </a:t>
            </a:r>
            <a:r>
              <a:rPr lang="en-US" sz="1900" dirty="0">
                <a:latin typeface="Courier New" pitchFamily="49" charset="0"/>
                <a:cs typeface="Courier New" pitchFamily="49" charset="0"/>
              </a:rPr>
              <a:t>expression_1</a:t>
            </a:r>
            <a:r>
              <a:rPr lang="en-US" sz="1900" dirty="0"/>
              <a:t> if </a:t>
            </a:r>
            <a:r>
              <a:rPr lang="en-US" sz="1900" dirty="0">
                <a:latin typeface="Courier New" pitchFamily="49" charset="0"/>
                <a:cs typeface="Courier New" pitchFamily="49" charset="0"/>
              </a:rPr>
              <a:t>expression_1</a:t>
            </a:r>
            <a:r>
              <a:rPr lang="en-US" sz="1900" dirty="0"/>
              <a:t> is </a:t>
            </a:r>
            <a:r>
              <a:rPr lang="en-US" sz="1900" dirty="0" smtClean="0">
                <a:latin typeface="Courier New" pitchFamily="49" charset="0"/>
                <a:cs typeface="Courier New" pitchFamily="49" charset="0"/>
              </a:rPr>
              <a:t>true</a:t>
            </a:r>
          </a:p>
          <a:p>
            <a:r>
              <a:rPr lang="en-US" sz="1900" dirty="0" smtClean="0"/>
              <a:t>if </a:t>
            </a:r>
            <a:r>
              <a:rPr lang="en-US" sz="1900" dirty="0">
                <a:latin typeface="Courier New" pitchFamily="49" charset="0"/>
                <a:cs typeface="Courier New" pitchFamily="49" charset="0"/>
              </a:rPr>
              <a:t>expression_1 </a:t>
            </a:r>
            <a:r>
              <a:rPr lang="en-US" sz="1900" dirty="0"/>
              <a:t>is </a:t>
            </a:r>
            <a:r>
              <a:rPr lang="en-US" sz="1900" dirty="0">
                <a:latin typeface="Courier New" pitchFamily="49" charset="0"/>
                <a:cs typeface="Courier New" pitchFamily="49" charset="0"/>
              </a:rPr>
              <a:t>false</a:t>
            </a:r>
            <a:r>
              <a:rPr lang="en-US" sz="1900" dirty="0"/>
              <a:t>, it will evaluate to the result of </a:t>
            </a:r>
            <a:r>
              <a:rPr lang="en-US" sz="1900" dirty="0" smtClean="0">
                <a:latin typeface="Courier New" pitchFamily="49" charset="0"/>
                <a:cs typeface="Courier New" pitchFamily="49" charset="0"/>
              </a:rPr>
              <a:t>expression_3</a:t>
            </a:r>
            <a:endParaRPr lang="en-US" sz="1900" dirty="0"/>
          </a:p>
          <a:p>
            <a:pPr hangingPunct="0"/>
            <a:endParaRPr lang="en-US" sz="2000" dirty="0"/>
          </a:p>
        </p:txBody>
      </p:sp>
    </p:spTree>
    <p:extLst>
      <p:ext uri="{BB962C8B-B14F-4D97-AF65-F5344CB8AC3E}">
        <p14:creationId xmlns:p14="http://schemas.microsoft.com/office/powerpoint/2010/main" val="186597235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2819400" cy="1143000"/>
          </a:xfrm>
        </p:spPr>
        <p:txBody>
          <a:bodyPr>
            <a:normAutofit fontScale="90000"/>
          </a:bodyPr>
          <a:lstStyle/>
          <a:p>
            <a:pPr algn="l"/>
            <a:r>
              <a:rPr lang="en-US" dirty="0" smtClean="0"/>
              <a:t>Binary </a:t>
            </a:r>
            <a:br>
              <a:rPr lang="en-US" dirty="0" smtClean="0"/>
            </a:br>
            <a:r>
              <a:rPr lang="en-US" dirty="0" smtClean="0"/>
              <a:t>Operators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466889349"/>
              </p:ext>
            </p:extLst>
          </p:nvPr>
        </p:nvGraphicFramePr>
        <p:xfrm>
          <a:off x="2895600" y="304800"/>
          <a:ext cx="6096000" cy="6151626"/>
        </p:xfrm>
        <a:graphic>
          <a:graphicData uri="http://schemas.openxmlformats.org/drawingml/2006/table">
            <a:tbl>
              <a:tblPr firstRow="1" firstCol="1" bandRow="1">
                <a:tableStyleId>{5C22544A-7EE6-4342-B048-85BDC9FD1C3A}</a:tableStyleId>
              </a:tblPr>
              <a:tblGrid>
                <a:gridCol w="1805746"/>
                <a:gridCol w="4290254"/>
              </a:tblGrid>
              <a:tr h="210820">
                <a:tc>
                  <a:txBody>
                    <a:bodyPr/>
                    <a:lstStyle/>
                    <a:p>
                      <a:pPr marL="0" marR="0" algn="ctr" hangingPunct="0">
                        <a:lnSpc>
                          <a:spcPts val="1900"/>
                        </a:lnSpc>
                        <a:spcBef>
                          <a:spcPts val="300"/>
                        </a:spcBef>
                        <a:spcAft>
                          <a:spcPts val="300"/>
                        </a:spcAft>
                        <a:tabLst>
                          <a:tab pos="419100" algn="l"/>
                        </a:tabLst>
                      </a:pPr>
                      <a:r>
                        <a:rPr lang="en-US" sz="1000" dirty="0">
                          <a:effectLst/>
                        </a:rPr>
                        <a:t>Operator</a:t>
                      </a:r>
                      <a:endParaRPr lang="en-US" sz="1000" dirty="0">
                        <a:effectLst/>
                        <a:latin typeface="Caecilia LT Std Bold"/>
                        <a:ea typeface="Times New Roman"/>
                        <a:cs typeface="Times New Roman"/>
                      </a:endParaRPr>
                    </a:p>
                  </a:txBody>
                  <a:tcPr marL="55305" marR="55305" marT="0" marB="0"/>
                </a:tc>
                <a:tc>
                  <a:txBody>
                    <a:bodyPr/>
                    <a:lstStyle/>
                    <a:p>
                      <a:pPr marL="0" marR="0" algn="ctr" hangingPunct="0">
                        <a:lnSpc>
                          <a:spcPts val="1900"/>
                        </a:lnSpc>
                        <a:spcBef>
                          <a:spcPts val="300"/>
                        </a:spcBef>
                        <a:spcAft>
                          <a:spcPts val="300"/>
                        </a:spcAft>
                        <a:tabLst>
                          <a:tab pos="419100" algn="l"/>
                        </a:tabLst>
                      </a:pPr>
                      <a:r>
                        <a:rPr lang="en-US" sz="1000">
                          <a:effectLst/>
                        </a:rPr>
                        <a:t>Description</a:t>
                      </a:r>
                      <a:endParaRPr lang="en-US" sz="1000">
                        <a:effectLst/>
                        <a:latin typeface="Caecilia LT Std Bold"/>
                        <a:ea typeface="Times New Roman"/>
                        <a:cs typeface="Times New Roman"/>
                      </a:endParaRPr>
                    </a:p>
                  </a:txBody>
                  <a:tcPr marL="55305" marR="55305" marT="0" marB="0"/>
                </a:tc>
              </a:tr>
              <a:tr h="210820">
                <a:tc gridSpan="2">
                  <a:txBody>
                    <a:bodyPr/>
                    <a:lstStyle/>
                    <a:p>
                      <a:pPr marL="0" marR="0" hangingPunct="0">
                        <a:lnSpc>
                          <a:spcPts val="1900"/>
                        </a:lnSpc>
                        <a:spcBef>
                          <a:spcPts val="300"/>
                        </a:spcBef>
                        <a:spcAft>
                          <a:spcPts val="300"/>
                        </a:spcAft>
                        <a:tabLst>
                          <a:tab pos="419100" algn="l"/>
                        </a:tabLst>
                      </a:pPr>
                      <a:r>
                        <a:rPr lang="en-US" sz="1000">
                          <a:effectLst/>
                        </a:rPr>
                        <a:t>Arithmetic Operators</a:t>
                      </a:r>
                      <a:endParaRPr lang="en-US" sz="1000">
                        <a:effectLst/>
                        <a:latin typeface="Caecilia LT Std Bold"/>
                        <a:ea typeface="Times New Roman"/>
                        <a:cs typeface="Times New Roman"/>
                      </a:endParaRPr>
                    </a:p>
                  </a:txBody>
                  <a:tcPr marL="55305" marR="55305" marT="0" marB="0"/>
                </a:tc>
                <a:tc hMerge="1">
                  <a:txBody>
                    <a:bodyPr/>
                    <a:lstStyle/>
                    <a:p>
                      <a:endParaRPr lang="en-US"/>
                    </a:p>
                  </a:txBody>
                  <a:tcPr/>
                </a:tc>
              </a:tr>
              <a:tr h="210820">
                <a:tc>
                  <a:txBody>
                    <a:bodyPr/>
                    <a:lstStyle/>
                    <a:p>
                      <a:pPr marL="0" marR="0" algn="ctr" hangingPunct="0">
                        <a:lnSpc>
                          <a:spcPts val="1900"/>
                        </a:lnSpc>
                        <a:spcBef>
                          <a:spcPts val="300"/>
                        </a:spcBef>
                        <a:spcAft>
                          <a:spcPts val="300"/>
                        </a:spcAft>
                        <a:tabLst>
                          <a:tab pos="419100" algn="l"/>
                        </a:tabLst>
                      </a:pPr>
                      <a:r>
                        <a:rPr lang="en-US" sz="1000" dirty="0">
                          <a:effectLst/>
                        </a:rPr>
                        <a:t>+</a:t>
                      </a:r>
                      <a:endParaRPr lang="en-US" sz="1000" dirty="0">
                        <a:effectLst/>
                        <a:latin typeface="Caecilia LT Std Bold"/>
                        <a:ea typeface="Times New Roman"/>
                        <a:cs typeface="Times New Roman"/>
                      </a:endParaRPr>
                    </a:p>
                  </a:txBody>
                  <a:tcPr marL="55305" marR="55305" marT="0" marB="0"/>
                </a:tc>
                <a:tc>
                  <a:txBody>
                    <a:bodyPr/>
                    <a:lstStyle/>
                    <a:p>
                      <a:pPr marL="0" marR="0" hangingPunct="0">
                        <a:lnSpc>
                          <a:spcPts val="1900"/>
                        </a:lnSpc>
                        <a:spcBef>
                          <a:spcPts val="300"/>
                        </a:spcBef>
                        <a:spcAft>
                          <a:spcPts val="300"/>
                        </a:spcAft>
                        <a:tabLst>
                          <a:tab pos="419100" algn="l"/>
                        </a:tabLst>
                      </a:pPr>
                      <a:r>
                        <a:rPr lang="en-US" sz="1000">
                          <a:effectLst/>
                        </a:rPr>
                        <a:t>addition</a:t>
                      </a:r>
                      <a:endParaRPr lang="en-US" sz="1000">
                        <a:effectLst/>
                        <a:latin typeface="Caecilia LT Std Bold"/>
                        <a:ea typeface="Times New Roman"/>
                        <a:cs typeface="Times New Roman"/>
                      </a:endParaRPr>
                    </a:p>
                  </a:txBody>
                  <a:tcPr marL="55305" marR="55305" marT="0" marB="0"/>
                </a:tc>
              </a:tr>
              <a:tr h="210820">
                <a:tc>
                  <a:txBody>
                    <a:bodyPr/>
                    <a:lstStyle/>
                    <a:p>
                      <a:pPr marL="0" marR="0" algn="ctr" hangingPunct="0">
                        <a:lnSpc>
                          <a:spcPts val="1900"/>
                        </a:lnSpc>
                        <a:spcBef>
                          <a:spcPts val="300"/>
                        </a:spcBef>
                        <a:spcAft>
                          <a:spcPts val="300"/>
                        </a:spcAft>
                        <a:tabLst>
                          <a:tab pos="419100" algn="l"/>
                        </a:tabLst>
                      </a:pPr>
                      <a:r>
                        <a:rPr lang="en-US" sz="1000" dirty="0">
                          <a:effectLst/>
                        </a:rPr>
                        <a:t>-</a:t>
                      </a:r>
                      <a:endParaRPr lang="en-US" sz="1000" dirty="0">
                        <a:effectLst/>
                        <a:latin typeface="Caecilia LT Std Bold"/>
                        <a:ea typeface="Times New Roman"/>
                        <a:cs typeface="Times New Roman"/>
                      </a:endParaRPr>
                    </a:p>
                  </a:txBody>
                  <a:tcPr marL="55305" marR="55305" marT="0" marB="0"/>
                </a:tc>
                <a:tc>
                  <a:txBody>
                    <a:bodyPr/>
                    <a:lstStyle/>
                    <a:p>
                      <a:pPr marL="0" marR="0" hangingPunct="0">
                        <a:lnSpc>
                          <a:spcPts val="1900"/>
                        </a:lnSpc>
                        <a:spcBef>
                          <a:spcPts val="300"/>
                        </a:spcBef>
                        <a:spcAft>
                          <a:spcPts val="300"/>
                        </a:spcAft>
                        <a:tabLst>
                          <a:tab pos="419100" algn="l"/>
                        </a:tabLst>
                      </a:pPr>
                      <a:r>
                        <a:rPr lang="en-US" sz="1000">
                          <a:effectLst/>
                        </a:rPr>
                        <a:t>subtraction</a:t>
                      </a:r>
                      <a:endParaRPr lang="en-US" sz="1000">
                        <a:effectLst/>
                        <a:latin typeface="Caecilia LT Std Bold"/>
                        <a:ea typeface="Times New Roman"/>
                        <a:cs typeface="Times New Roman"/>
                      </a:endParaRPr>
                    </a:p>
                  </a:txBody>
                  <a:tcPr marL="55305" marR="55305" marT="0" marB="0"/>
                </a:tc>
              </a:tr>
              <a:tr h="210820">
                <a:tc>
                  <a:txBody>
                    <a:bodyPr/>
                    <a:lstStyle/>
                    <a:p>
                      <a:pPr marL="0" marR="0" algn="ctr" hangingPunct="0">
                        <a:lnSpc>
                          <a:spcPts val="1900"/>
                        </a:lnSpc>
                        <a:spcBef>
                          <a:spcPts val="300"/>
                        </a:spcBef>
                        <a:spcAft>
                          <a:spcPts val="300"/>
                        </a:spcAft>
                        <a:tabLst>
                          <a:tab pos="419100" algn="l"/>
                        </a:tabLst>
                      </a:pPr>
                      <a:r>
                        <a:rPr lang="en-US" sz="1000">
                          <a:effectLst/>
                        </a:rPr>
                        <a:t>*</a:t>
                      </a:r>
                      <a:endParaRPr lang="en-US" sz="1000">
                        <a:effectLst/>
                        <a:latin typeface="Caecilia LT Std Bold"/>
                        <a:ea typeface="Times New Roman"/>
                        <a:cs typeface="Times New Roman"/>
                      </a:endParaRPr>
                    </a:p>
                  </a:txBody>
                  <a:tcPr marL="55305" marR="55305" marT="0" marB="0"/>
                </a:tc>
                <a:tc>
                  <a:txBody>
                    <a:bodyPr/>
                    <a:lstStyle/>
                    <a:p>
                      <a:pPr marL="0" marR="0" hangingPunct="0">
                        <a:lnSpc>
                          <a:spcPts val="1900"/>
                        </a:lnSpc>
                        <a:spcBef>
                          <a:spcPts val="300"/>
                        </a:spcBef>
                        <a:spcAft>
                          <a:spcPts val="300"/>
                        </a:spcAft>
                        <a:tabLst>
                          <a:tab pos="419100" algn="l"/>
                        </a:tabLst>
                      </a:pPr>
                      <a:r>
                        <a:rPr lang="en-US" sz="1000">
                          <a:effectLst/>
                        </a:rPr>
                        <a:t>multiplication</a:t>
                      </a:r>
                      <a:endParaRPr lang="en-US" sz="1000">
                        <a:effectLst/>
                        <a:latin typeface="Caecilia LT Std Bold"/>
                        <a:ea typeface="Times New Roman"/>
                        <a:cs typeface="Times New Roman"/>
                      </a:endParaRPr>
                    </a:p>
                  </a:txBody>
                  <a:tcPr marL="55305" marR="55305" marT="0" marB="0"/>
                </a:tc>
              </a:tr>
              <a:tr h="210820">
                <a:tc>
                  <a:txBody>
                    <a:bodyPr/>
                    <a:lstStyle/>
                    <a:p>
                      <a:pPr marL="0" marR="0" algn="ctr" hangingPunct="0">
                        <a:lnSpc>
                          <a:spcPts val="1900"/>
                        </a:lnSpc>
                        <a:spcBef>
                          <a:spcPts val="300"/>
                        </a:spcBef>
                        <a:spcAft>
                          <a:spcPts val="300"/>
                        </a:spcAft>
                        <a:tabLst>
                          <a:tab pos="419100" algn="l"/>
                        </a:tabLst>
                      </a:pPr>
                      <a:r>
                        <a:rPr lang="en-US" sz="1000">
                          <a:effectLst/>
                        </a:rPr>
                        <a:t>/</a:t>
                      </a:r>
                      <a:endParaRPr lang="en-US" sz="1000">
                        <a:effectLst/>
                        <a:latin typeface="Caecilia LT Std Bold"/>
                        <a:ea typeface="Times New Roman"/>
                        <a:cs typeface="Times New Roman"/>
                      </a:endParaRPr>
                    </a:p>
                  </a:txBody>
                  <a:tcPr marL="55305" marR="55305" marT="0" marB="0"/>
                </a:tc>
                <a:tc>
                  <a:txBody>
                    <a:bodyPr/>
                    <a:lstStyle/>
                    <a:p>
                      <a:pPr marL="0" marR="0" hangingPunct="0">
                        <a:lnSpc>
                          <a:spcPts val="1900"/>
                        </a:lnSpc>
                        <a:spcBef>
                          <a:spcPts val="300"/>
                        </a:spcBef>
                        <a:spcAft>
                          <a:spcPts val="300"/>
                        </a:spcAft>
                        <a:tabLst>
                          <a:tab pos="419100" algn="l"/>
                        </a:tabLst>
                      </a:pPr>
                      <a:r>
                        <a:rPr lang="en-US" sz="1000">
                          <a:effectLst/>
                        </a:rPr>
                        <a:t>division</a:t>
                      </a:r>
                      <a:endParaRPr lang="en-US" sz="1000">
                        <a:effectLst/>
                        <a:latin typeface="Caecilia LT Std Bold"/>
                        <a:ea typeface="Times New Roman"/>
                        <a:cs typeface="Times New Roman"/>
                      </a:endParaRPr>
                    </a:p>
                  </a:txBody>
                  <a:tcPr marL="55305" marR="55305" marT="0" marB="0"/>
                </a:tc>
              </a:tr>
              <a:tr h="210820">
                <a:tc>
                  <a:txBody>
                    <a:bodyPr/>
                    <a:lstStyle/>
                    <a:p>
                      <a:pPr marL="0" marR="0" algn="ctr" hangingPunct="0">
                        <a:lnSpc>
                          <a:spcPts val="1900"/>
                        </a:lnSpc>
                        <a:spcBef>
                          <a:spcPts val="300"/>
                        </a:spcBef>
                        <a:spcAft>
                          <a:spcPts val="300"/>
                        </a:spcAft>
                        <a:tabLst>
                          <a:tab pos="419100" algn="l"/>
                        </a:tabLst>
                      </a:pPr>
                      <a:r>
                        <a:rPr lang="en-US" sz="1000">
                          <a:effectLst/>
                        </a:rPr>
                        <a:t>%</a:t>
                      </a:r>
                      <a:endParaRPr lang="en-US" sz="1000">
                        <a:effectLst/>
                        <a:latin typeface="Caecilia LT Std Bold"/>
                        <a:ea typeface="Times New Roman"/>
                        <a:cs typeface="Times New Roman"/>
                      </a:endParaRPr>
                    </a:p>
                  </a:txBody>
                  <a:tcPr marL="55305" marR="55305" marT="0" marB="0"/>
                </a:tc>
                <a:tc>
                  <a:txBody>
                    <a:bodyPr/>
                    <a:lstStyle/>
                    <a:p>
                      <a:pPr marL="0" marR="0" hangingPunct="0">
                        <a:lnSpc>
                          <a:spcPts val="1900"/>
                        </a:lnSpc>
                        <a:spcBef>
                          <a:spcPts val="300"/>
                        </a:spcBef>
                        <a:spcAft>
                          <a:spcPts val="300"/>
                        </a:spcAft>
                        <a:tabLst>
                          <a:tab pos="419100" algn="l"/>
                        </a:tabLst>
                      </a:pPr>
                      <a:r>
                        <a:rPr lang="en-US" sz="1000">
                          <a:effectLst/>
                        </a:rPr>
                        <a:t>modulus</a:t>
                      </a:r>
                      <a:endParaRPr lang="en-US" sz="1000">
                        <a:effectLst/>
                        <a:latin typeface="Caecilia LT Std Bold"/>
                        <a:ea typeface="Times New Roman"/>
                        <a:cs typeface="Times New Roman"/>
                      </a:endParaRPr>
                    </a:p>
                  </a:txBody>
                  <a:tcPr marL="55305" marR="55305" marT="0" marB="0"/>
                </a:tc>
              </a:tr>
              <a:tr h="210820">
                <a:tc gridSpan="2">
                  <a:txBody>
                    <a:bodyPr/>
                    <a:lstStyle/>
                    <a:p>
                      <a:pPr marL="0" marR="0" hangingPunct="0">
                        <a:lnSpc>
                          <a:spcPts val="1900"/>
                        </a:lnSpc>
                        <a:spcBef>
                          <a:spcPts val="300"/>
                        </a:spcBef>
                        <a:spcAft>
                          <a:spcPts val="300"/>
                        </a:spcAft>
                        <a:tabLst>
                          <a:tab pos="419100" algn="l"/>
                        </a:tabLst>
                      </a:pPr>
                      <a:r>
                        <a:rPr lang="en-US" sz="1000">
                          <a:effectLst/>
                        </a:rPr>
                        <a:t>Comparison Operators</a:t>
                      </a:r>
                      <a:endParaRPr lang="en-US" sz="1000">
                        <a:effectLst/>
                        <a:latin typeface="Caecilia LT Std Bold"/>
                        <a:ea typeface="Times New Roman"/>
                        <a:cs typeface="Times New Roman"/>
                      </a:endParaRPr>
                    </a:p>
                  </a:txBody>
                  <a:tcPr marL="55305" marR="55305" marT="0" marB="0"/>
                </a:tc>
                <a:tc hMerge="1">
                  <a:txBody>
                    <a:bodyPr/>
                    <a:lstStyle/>
                    <a:p>
                      <a:endParaRPr lang="en-US"/>
                    </a:p>
                  </a:txBody>
                  <a:tcPr/>
                </a:tc>
              </a:tr>
              <a:tr h="210820">
                <a:tc>
                  <a:txBody>
                    <a:bodyPr/>
                    <a:lstStyle/>
                    <a:p>
                      <a:pPr marL="0" marR="0" algn="ctr" hangingPunct="0">
                        <a:lnSpc>
                          <a:spcPts val="1900"/>
                        </a:lnSpc>
                        <a:spcBef>
                          <a:spcPts val="300"/>
                        </a:spcBef>
                        <a:spcAft>
                          <a:spcPts val="300"/>
                        </a:spcAft>
                        <a:tabLst>
                          <a:tab pos="419100" algn="l"/>
                        </a:tabLst>
                      </a:pPr>
                      <a:r>
                        <a:rPr lang="en-US" sz="1000" dirty="0">
                          <a:effectLst/>
                        </a:rPr>
                        <a:t>&lt; </a:t>
                      </a:r>
                      <a:endParaRPr lang="en-US" sz="1000" dirty="0">
                        <a:effectLst/>
                        <a:latin typeface="Caecilia LT Std Bold"/>
                        <a:ea typeface="Times New Roman"/>
                        <a:cs typeface="Times New Roman"/>
                      </a:endParaRPr>
                    </a:p>
                  </a:txBody>
                  <a:tcPr marL="55305" marR="55305" marT="0" marB="0"/>
                </a:tc>
                <a:tc>
                  <a:txBody>
                    <a:bodyPr/>
                    <a:lstStyle/>
                    <a:p>
                      <a:pPr marL="0" marR="0" hangingPunct="0">
                        <a:lnSpc>
                          <a:spcPts val="1900"/>
                        </a:lnSpc>
                        <a:spcBef>
                          <a:spcPts val="300"/>
                        </a:spcBef>
                        <a:spcAft>
                          <a:spcPts val="300"/>
                        </a:spcAft>
                        <a:tabLst>
                          <a:tab pos="419100" algn="l"/>
                        </a:tabLst>
                      </a:pPr>
                      <a:r>
                        <a:rPr lang="en-US" sz="1000" dirty="0">
                          <a:effectLst/>
                        </a:rPr>
                        <a:t>less than</a:t>
                      </a:r>
                      <a:endParaRPr lang="en-US" sz="1000" dirty="0">
                        <a:effectLst/>
                        <a:latin typeface="Caecilia LT Std Bold"/>
                        <a:ea typeface="Times New Roman"/>
                        <a:cs typeface="Times New Roman"/>
                      </a:endParaRPr>
                    </a:p>
                  </a:txBody>
                  <a:tcPr marL="55305" marR="55305" marT="0" marB="0"/>
                </a:tc>
              </a:tr>
              <a:tr h="210820">
                <a:tc>
                  <a:txBody>
                    <a:bodyPr/>
                    <a:lstStyle/>
                    <a:p>
                      <a:pPr marL="0" marR="0" algn="ctr" hangingPunct="0">
                        <a:lnSpc>
                          <a:spcPts val="1900"/>
                        </a:lnSpc>
                        <a:spcBef>
                          <a:spcPts val="300"/>
                        </a:spcBef>
                        <a:spcAft>
                          <a:spcPts val="300"/>
                        </a:spcAft>
                        <a:tabLst>
                          <a:tab pos="419100" algn="l"/>
                        </a:tabLst>
                      </a:pPr>
                      <a:r>
                        <a:rPr lang="en-US" sz="1000">
                          <a:effectLst/>
                        </a:rPr>
                        <a:t>&gt; </a:t>
                      </a:r>
                      <a:endParaRPr lang="en-US" sz="1000">
                        <a:effectLst/>
                        <a:latin typeface="Caecilia LT Std Bold"/>
                        <a:ea typeface="Times New Roman"/>
                        <a:cs typeface="Times New Roman"/>
                      </a:endParaRPr>
                    </a:p>
                  </a:txBody>
                  <a:tcPr marL="55305" marR="55305" marT="0" marB="0"/>
                </a:tc>
                <a:tc>
                  <a:txBody>
                    <a:bodyPr/>
                    <a:lstStyle/>
                    <a:p>
                      <a:pPr marL="0" marR="0" hangingPunct="0">
                        <a:lnSpc>
                          <a:spcPts val="1900"/>
                        </a:lnSpc>
                        <a:spcBef>
                          <a:spcPts val="300"/>
                        </a:spcBef>
                        <a:spcAft>
                          <a:spcPts val="300"/>
                        </a:spcAft>
                        <a:tabLst>
                          <a:tab pos="419100" algn="l"/>
                        </a:tabLst>
                      </a:pPr>
                      <a:r>
                        <a:rPr lang="en-US" sz="1000">
                          <a:effectLst/>
                        </a:rPr>
                        <a:t>greater than</a:t>
                      </a:r>
                      <a:endParaRPr lang="en-US" sz="1000">
                        <a:effectLst/>
                        <a:latin typeface="Caecilia LT Std Bold"/>
                        <a:ea typeface="Times New Roman"/>
                        <a:cs typeface="Times New Roman"/>
                      </a:endParaRPr>
                    </a:p>
                  </a:txBody>
                  <a:tcPr marL="55305" marR="55305" marT="0" marB="0"/>
                </a:tc>
              </a:tr>
              <a:tr h="210820">
                <a:tc>
                  <a:txBody>
                    <a:bodyPr/>
                    <a:lstStyle/>
                    <a:p>
                      <a:pPr marL="0" marR="0" algn="ctr" hangingPunct="0">
                        <a:lnSpc>
                          <a:spcPts val="1900"/>
                        </a:lnSpc>
                        <a:spcBef>
                          <a:spcPts val="300"/>
                        </a:spcBef>
                        <a:spcAft>
                          <a:spcPts val="300"/>
                        </a:spcAft>
                        <a:tabLst>
                          <a:tab pos="419100" algn="l"/>
                        </a:tabLst>
                      </a:pPr>
                      <a:r>
                        <a:rPr lang="en-US" sz="1000">
                          <a:effectLst/>
                        </a:rPr>
                        <a:t>&lt;=</a:t>
                      </a:r>
                      <a:endParaRPr lang="en-US" sz="1000">
                        <a:effectLst/>
                        <a:latin typeface="Caecilia LT Std Bold"/>
                        <a:ea typeface="Times New Roman"/>
                        <a:cs typeface="Times New Roman"/>
                      </a:endParaRPr>
                    </a:p>
                  </a:txBody>
                  <a:tcPr marL="55305" marR="55305" marT="0" marB="0"/>
                </a:tc>
                <a:tc>
                  <a:txBody>
                    <a:bodyPr/>
                    <a:lstStyle/>
                    <a:p>
                      <a:pPr marL="0" marR="0" hangingPunct="0">
                        <a:lnSpc>
                          <a:spcPts val="1900"/>
                        </a:lnSpc>
                        <a:spcBef>
                          <a:spcPts val="300"/>
                        </a:spcBef>
                        <a:spcAft>
                          <a:spcPts val="300"/>
                        </a:spcAft>
                        <a:tabLst>
                          <a:tab pos="419100" algn="l"/>
                        </a:tabLst>
                      </a:pPr>
                      <a:r>
                        <a:rPr lang="en-US" sz="1000">
                          <a:effectLst/>
                        </a:rPr>
                        <a:t>less than or equal to</a:t>
                      </a:r>
                      <a:endParaRPr lang="en-US" sz="1000">
                        <a:effectLst/>
                        <a:latin typeface="Caecilia LT Std Bold"/>
                        <a:ea typeface="Times New Roman"/>
                        <a:cs typeface="Times New Roman"/>
                      </a:endParaRPr>
                    </a:p>
                  </a:txBody>
                  <a:tcPr marL="55305" marR="55305" marT="0" marB="0"/>
                </a:tc>
              </a:tr>
              <a:tr h="210820">
                <a:tc>
                  <a:txBody>
                    <a:bodyPr/>
                    <a:lstStyle/>
                    <a:p>
                      <a:pPr marL="0" marR="0" algn="ctr" hangingPunct="0">
                        <a:lnSpc>
                          <a:spcPts val="1900"/>
                        </a:lnSpc>
                        <a:spcBef>
                          <a:spcPts val="300"/>
                        </a:spcBef>
                        <a:spcAft>
                          <a:spcPts val="300"/>
                        </a:spcAft>
                        <a:tabLst>
                          <a:tab pos="419100" algn="l"/>
                        </a:tabLst>
                      </a:pPr>
                      <a:r>
                        <a:rPr lang="en-US" sz="1000">
                          <a:effectLst/>
                        </a:rPr>
                        <a:t>&gt;=</a:t>
                      </a:r>
                      <a:endParaRPr lang="en-US" sz="1000">
                        <a:effectLst/>
                        <a:latin typeface="Caecilia LT Std Bold"/>
                        <a:ea typeface="Times New Roman"/>
                        <a:cs typeface="Times New Roman"/>
                      </a:endParaRPr>
                    </a:p>
                  </a:txBody>
                  <a:tcPr marL="55305" marR="55305" marT="0" marB="0"/>
                </a:tc>
                <a:tc>
                  <a:txBody>
                    <a:bodyPr/>
                    <a:lstStyle/>
                    <a:p>
                      <a:pPr marL="0" marR="0" hangingPunct="0">
                        <a:lnSpc>
                          <a:spcPts val="1900"/>
                        </a:lnSpc>
                        <a:spcBef>
                          <a:spcPts val="300"/>
                        </a:spcBef>
                        <a:spcAft>
                          <a:spcPts val="300"/>
                        </a:spcAft>
                        <a:tabLst>
                          <a:tab pos="419100" algn="l"/>
                        </a:tabLst>
                      </a:pPr>
                      <a:r>
                        <a:rPr lang="en-US" sz="1000" dirty="0">
                          <a:effectLst/>
                        </a:rPr>
                        <a:t>greater than or equal to</a:t>
                      </a:r>
                      <a:endParaRPr lang="en-US" sz="1000" dirty="0">
                        <a:effectLst/>
                        <a:latin typeface="Caecilia LT Std Bold"/>
                        <a:ea typeface="Times New Roman"/>
                        <a:cs typeface="Times New Roman"/>
                      </a:endParaRPr>
                    </a:p>
                  </a:txBody>
                  <a:tcPr marL="55305" marR="55305" marT="0" marB="0"/>
                </a:tc>
              </a:tr>
              <a:tr h="210820">
                <a:tc>
                  <a:txBody>
                    <a:bodyPr/>
                    <a:lstStyle/>
                    <a:p>
                      <a:pPr marL="0" marR="0" algn="ctr" hangingPunct="0">
                        <a:lnSpc>
                          <a:spcPts val="1900"/>
                        </a:lnSpc>
                        <a:spcBef>
                          <a:spcPts val="300"/>
                        </a:spcBef>
                        <a:spcAft>
                          <a:spcPts val="300"/>
                        </a:spcAft>
                        <a:tabLst>
                          <a:tab pos="419100" algn="l"/>
                        </a:tabLst>
                      </a:pPr>
                      <a:r>
                        <a:rPr lang="en-US" sz="1000">
                          <a:effectLst/>
                        </a:rPr>
                        <a:t>==</a:t>
                      </a:r>
                      <a:endParaRPr lang="en-US" sz="1000">
                        <a:effectLst/>
                        <a:latin typeface="Caecilia LT Std Bold"/>
                        <a:ea typeface="Times New Roman"/>
                        <a:cs typeface="Times New Roman"/>
                      </a:endParaRPr>
                    </a:p>
                  </a:txBody>
                  <a:tcPr marL="55305" marR="55305" marT="0" marB="0"/>
                </a:tc>
                <a:tc>
                  <a:txBody>
                    <a:bodyPr/>
                    <a:lstStyle/>
                    <a:p>
                      <a:pPr marL="0" marR="0" hangingPunct="0">
                        <a:lnSpc>
                          <a:spcPts val="1900"/>
                        </a:lnSpc>
                        <a:spcBef>
                          <a:spcPts val="300"/>
                        </a:spcBef>
                        <a:spcAft>
                          <a:spcPts val="300"/>
                        </a:spcAft>
                        <a:tabLst>
                          <a:tab pos="419100" algn="l"/>
                        </a:tabLst>
                      </a:pPr>
                      <a:r>
                        <a:rPr lang="en-US" sz="1000">
                          <a:effectLst/>
                        </a:rPr>
                        <a:t>equal to</a:t>
                      </a:r>
                      <a:endParaRPr lang="en-US" sz="1000">
                        <a:effectLst/>
                        <a:latin typeface="Caecilia LT Std Bold"/>
                        <a:ea typeface="Times New Roman"/>
                        <a:cs typeface="Times New Roman"/>
                      </a:endParaRPr>
                    </a:p>
                  </a:txBody>
                  <a:tcPr marL="55305" marR="55305" marT="0" marB="0"/>
                </a:tc>
              </a:tr>
              <a:tr h="210820">
                <a:tc>
                  <a:txBody>
                    <a:bodyPr/>
                    <a:lstStyle/>
                    <a:p>
                      <a:pPr marL="0" marR="0" algn="ctr" hangingPunct="0">
                        <a:lnSpc>
                          <a:spcPts val="1900"/>
                        </a:lnSpc>
                        <a:spcBef>
                          <a:spcPts val="300"/>
                        </a:spcBef>
                        <a:spcAft>
                          <a:spcPts val="300"/>
                        </a:spcAft>
                        <a:tabLst>
                          <a:tab pos="419100" algn="l"/>
                        </a:tabLst>
                      </a:pPr>
                      <a:r>
                        <a:rPr lang="en-US" sz="1000">
                          <a:effectLst/>
                        </a:rPr>
                        <a:t>!=</a:t>
                      </a:r>
                      <a:endParaRPr lang="en-US" sz="1000">
                        <a:effectLst/>
                        <a:latin typeface="Caecilia LT Std Bold"/>
                        <a:ea typeface="Times New Roman"/>
                        <a:cs typeface="Times New Roman"/>
                      </a:endParaRPr>
                    </a:p>
                  </a:txBody>
                  <a:tcPr marL="55305" marR="55305" marT="0" marB="0"/>
                </a:tc>
                <a:tc>
                  <a:txBody>
                    <a:bodyPr/>
                    <a:lstStyle/>
                    <a:p>
                      <a:pPr marL="0" marR="0" hangingPunct="0">
                        <a:lnSpc>
                          <a:spcPts val="1900"/>
                        </a:lnSpc>
                        <a:spcBef>
                          <a:spcPts val="300"/>
                        </a:spcBef>
                        <a:spcAft>
                          <a:spcPts val="300"/>
                        </a:spcAft>
                        <a:tabLst>
                          <a:tab pos="419100" algn="l"/>
                        </a:tabLst>
                      </a:pPr>
                      <a:r>
                        <a:rPr lang="en-US" sz="1000">
                          <a:effectLst/>
                        </a:rPr>
                        <a:t>not equal to</a:t>
                      </a:r>
                      <a:endParaRPr lang="en-US" sz="1000">
                        <a:effectLst/>
                        <a:latin typeface="Caecilia LT Std Bold"/>
                        <a:ea typeface="Times New Roman"/>
                        <a:cs typeface="Times New Roman"/>
                      </a:endParaRPr>
                    </a:p>
                  </a:txBody>
                  <a:tcPr marL="55305" marR="55305" marT="0" marB="0"/>
                </a:tc>
              </a:tr>
              <a:tr h="279400">
                <a:tc>
                  <a:txBody>
                    <a:bodyPr/>
                    <a:lstStyle/>
                    <a:p>
                      <a:pPr marL="0" marR="0" algn="ctr" hangingPunct="0">
                        <a:lnSpc>
                          <a:spcPts val="1900"/>
                        </a:lnSpc>
                        <a:spcBef>
                          <a:spcPts val="300"/>
                        </a:spcBef>
                        <a:spcAft>
                          <a:spcPts val="300"/>
                        </a:spcAft>
                        <a:tabLst>
                          <a:tab pos="419100" algn="l"/>
                        </a:tabLst>
                      </a:pPr>
                      <a:r>
                        <a:rPr lang="en-US" sz="1000">
                          <a:effectLst/>
                        </a:rPr>
                        <a:t>===</a:t>
                      </a:r>
                      <a:endParaRPr lang="en-US" sz="1000">
                        <a:effectLst/>
                        <a:latin typeface="Caecilia LT Std Bold"/>
                        <a:ea typeface="Times New Roman"/>
                        <a:cs typeface="Times New Roman"/>
                      </a:endParaRPr>
                    </a:p>
                  </a:txBody>
                  <a:tcPr marL="55305" marR="55305" marT="0" marB="0"/>
                </a:tc>
                <a:tc>
                  <a:txBody>
                    <a:bodyPr/>
                    <a:lstStyle/>
                    <a:p>
                      <a:pPr marL="0" marR="0" hangingPunct="0">
                        <a:lnSpc>
                          <a:spcPts val="1900"/>
                        </a:lnSpc>
                        <a:spcBef>
                          <a:spcPts val="300"/>
                        </a:spcBef>
                        <a:spcAft>
                          <a:spcPts val="300"/>
                        </a:spcAft>
                        <a:tabLst>
                          <a:tab pos="419100" algn="l"/>
                        </a:tabLst>
                      </a:pPr>
                      <a:r>
                        <a:rPr lang="en-US" sz="1000">
                          <a:effectLst/>
                        </a:rPr>
                        <a:t>identical: true if the two values are the same and have the same type</a:t>
                      </a:r>
                      <a:endParaRPr lang="en-US" sz="1000">
                        <a:effectLst/>
                        <a:latin typeface="Caecilia LT Std Bold"/>
                        <a:ea typeface="Times New Roman"/>
                        <a:cs typeface="Times New Roman"/>
                      </a:endParaRPr>
                    </a:p>
                  </a:txBody>
                  <a:tcPr marL="55305" marR="55305" marT="0" marB="0"/>
                </a:tc>
              </a:tr>
              <a:tr h="238760">
                <a:tc>
                  <a:txBody>
                    <a:bodyPr/>
                    <a:lstStyle/>
                    <a:p>
                      <a:pPr marL="0" marR="0" algn="ctr" hangingPunct="0">
                        <a:lnSpc>
                          <a:spcPts val="1900"/>
                        </a:lnSpc>
                        <a:spcBef>
                          <a:spcPts val="300"/>
                        </a:spcBef>
                        <a:spcAft>
                          <a:spcPts val="300"/>
                        </a:spcAft>
                        <a:tabLst>
                          <a:tab pos="419100" algn="l"/>
                        </a:tabLst>
                      </a:pPr>
                      <a:r>
                        <a:rPr lang="en-US" sz="1000">
                          <a:effectLst/>
                        </a:rPr>
                        <a:t>!==</a:t>
                      </a:r>
                      <a:endParaRPr lang="en-US" sz="1000">
                        <a:effectLst/>
                        <a:latin typeface="Caecilia LT Std Bold"/>
                        <a:ea typeface="Times New Roman"/>
                        <a:cs typeface="Times New Roman"/>
                      </a:endParaRPr>
                    </a:p>
                  </a:txBody>
                  <a:tcPr marL="55305" marR="55305" marT="0" marB="0"/>
                </a:tc>
                <a:tc>
                  <a:txBody>
                    <a:bodyPr/>
                    <a:lstStyle/>
                    <a:p>
                      <a:pPr marL="0" marR="0" hangingPunct="0">
                        <a:lnSpc>
                          <a:spcPts val="1900"/>
                        </a:lnSpc>
                        <a:spcBef>
                          <a:spcPts val="300"/>
                        </a:spcBef>
                        <a:spcAft>
                          <a:spcPts val="300"/>
                        </a:spcAft>
                        <a:tabLst>
                          <a:tab pos="419100" algn="l"/>
                        </a:tabLst>
                      </a:pPr>
                      <a:r>
                        <a:rPr lang="en-US" sz="1000" dirty="0">
                          <a:effectLst/>
                        </a:rPr>
                        <a:t>not identical: true if the two values are not </a:t>
                      </a:r>
                      <a:r>
                        <a:rPr lang="en-US" sz="1000" dirty="0" smtClean="0">
                          <a:effectLst/>
                        </a:rPr>
                        <a:t>same </a:t>
                      </a:r>
                      <a:r>
                        <a:rPr lang="en-US" sz="1000" dirty="0">
                          <a:effectLst/>
                        </a:rPr>
                        <a:t>or </a:t>
                      </a:r>
                      <a:r>
                        <a:rPr lang="en-US" sz="1000" dirty="0" smtClean="0">
                          <a:effectLst/>
                        </a:rPr>
                        <a:t>have </a:t>
                      </a:r>
                      <a:r>
                        <a:rPr lang="en-US" sz="1000" dirty="0">
                          <a:effectLst/>
                        </a:rPr>
                        <a:t>different types</a:t>
                      </a:r>
                      <a:endParaRPr lang="en-US" sz="1000" dirty="0">
                        <a:effectLst/>
                        <a:latin typeface="Caecilia LT Std Bold"/>
                        <a:ea typeface="Times New Roman"/>
                        <a:cs typeface="Times New Roman"/>
                      </a:endParaRPr>
                    </a:p>
                  </a:txBody>
                  <a:tcPr marL="55305" marR="55305" marT="0" marB="0"/>
                </a:tc>
              </a:tr>
              <a:tr h="210820">
                <a:tc gridSpan="2">
                  <a:txBody>
                    <a:bodyPr/>
                    <a:lstStyle/>
                    <a:p>
                      <a:pPr marL="0" marR="0" hangingPunct="0">
                        <a:lnSpc>
                          <a:spcPts val="1900"/>
                        </a:lnSpc>
                        <a:spcBef>
                          <a:spcPts val="300"/>
                        </a:spcBef>
                        <a:spcAft>
                          <a:spcPts val="300"/>
                        </a:spcAft>
                        <a:tabLst>
                          <a:tab pos="419100" algn="l"/>
                        </a:tabLst>
                      </a:pPr>
                      <a:r>
                        <a:rPr lang="en-US" sz="1000" dirty="0">
                          <a:effectLst/>
                        </a:rPr>
                        <a:t>Logical Operators</a:t>
                      </a:r>
                      <a:endParaRPr lang="en-US" sz="1000" dirty="0">
                        <a:effectLst/>
                        <a:latin typeface="Caecilia LT Std Bold"/>
                        <a:ea typeface="Times New Roman"/>
                        <a:cs typeface="Times New Roman"/>
                      </a:endParaRPr>
                    </a:p>
                  </a:txBody>
                  <a:tcPr marL="55305" marR="55305" marT="0" marB="0"/>
                </a:tc>
                <a:tc hMerge="1">
                  <a:txBody>
                    <a:bodyPr/>
                    <a:lstStyle/>
                    <a:p>
                      <a:endParaRPr lang="en-US"/>
                    </a:p>
                  </a:txBody>
                  <a:tcPr/>
                </a:tc>
              </a:tr>
              <a:tr h="210820">
                <a:tc>
                  <a:txBody>
                    <a:bodyPr/>
                    <a:lstStyle/>
                    <a:p>
                      <a:pPr marL="0" marR="0" algn="ctr" hangingPunct="0">
                        <a:lnSpc>
                          <a:spcPts val="1900"/>
                        </a:lnSpc>
                        <a:spcBef>
                          <a:spcPts val="300"/>
                        </a:spcBef>
                        <a:spcAft>
                          <a:spcPts val="300"/>
                        </a:spcAft>
                        <a:tabLst>
                          <a:tab pos="419100" algn="l"/>
                        </a:tabLst>
                      </a:pPr>
                      <a:r>
                        <a:rPr lang="en-US" sz="1000">
                          <a:effectLst/>
                        </a:rPr>
                        <a:t>&amp;&amp;</a:t>
                      </a:r>
                      <a:endParaRPr lang="en-US" sz="1000">
                        <a:effectLst/>
                        <a:latin typeface="Caecilia LT Std Bold"/>
                        <a:ea typeface="Times New Roman"/>
                        <a:cs typeface="Times New Roman"/>
                      </a:endParaRPr>
                    </a:p>
                  </a:txBody>
                  <a:tcPr marL="55305" marR="55305" marT="0" marB="0"/>
                </a:tc>
                <a:tc>
                  <a:txBody>
                    <a:bodyPr/>
                    <a:lstStyle/>
                    <a:p>
                      <a:pPr marL="0" marR="0" hangingPunct="0">
                        <a:lnSpc>
                          <a:spcPts val="1900"/>
                        </a:lnSpc>
                        <a:spcBef>
                          <a:spcPts val="300"/>
                        </a:spcBef>
                        <a:spcAft>
                          <a:spcPts val="300"/>
                        </a:spcAft>
                        <a:tabLst>
                          <a:tab pos="419100" algn="l"/>
                        </a:tabLst>
                      </a:pPr>
                      <a:r>
                        <a:rPr lang="en-US" sz="1000" dirty="0">
                          <a:effectLst/>
                        </a:rPr>
                        <a:t>AND</a:t>
                      </a:r>
                      <a:endParaRPr lang="en-US" sz="1000" dirty="0">
                        <a:effectLst/>
                        <a:latin typeface="Caecilia LT Std Bold"/>
                        <a:ea typeface="Times New Roman"/>
                        <a:cs typeface="Times New Roman"/>
                      </a:endParaRPr>
                    </a:p>
                  </a:txBody>
                  <a:tcPr marL="55305" marR="55305" marT="0" marB="0"/>
                </a:tc>
              </a:tr>
              <a:tr h="210820">
                <a:tc>
                  <a:txBody>
                    <a:bodyPr/>
                    <a:lstStyle/>
                    <a:p>
                      <a:pPr marL="0" marR="0" algn="ctr" hangingPunct="0">
                        <a:lnSpc>
                          <a:spcPts val="1900"/>
                        </a:lnSpc>
                        <a:spcBef>
                          <a:spcPts val="300"/>
                        </a:spcBef>
                        <a:spcAft>
                          <a:spcPts val="300"/>
                        </a:spcAft>
                        <a:tabLst>
                          <a:tab pos="419100" algn="l"/>
                        </a:tabLst>
                      </a:pPr>
                      <a:r>
                        <a:rPr lang="en-US" sz="1000">
                          <a:effectLst/>
                        </a:rPr>
                        <a:t>||</a:t>
                      </a:r>
                      <a:endParaRPr lang="en-US" sz="1000">
                        <a:effectLst/>
                        <a:latin typeface="Caecilia LT Std Bold"/>
                        <a:ea typeface="Times New Roman"/>
                        <a:cs typeface="Times New Roman"/>
                      </a:endParaRPr>
                    </a:p>
                  </a:txBody>
                  <a:tcPr marL="55305" marR="55305" marT="0" marB="0"/>
                </a:tc>
                <a:tc>
                  <a:txBody>
                    <a:bodyPr/>
                    <a:lstStyle/>
                    <a:p>
                      <a:pPr marL="0" marR="0" hangingPunct="0">
                        <a:lnSpc>
                          <a:spcPts val="1900"/>
                        </a:lnSpc>
                        <a:spcBef>
                          <a:spcPts val="300"/>
                        </a:spcBef>
                        <a:spcAft>
                          <a:spcPts val="300"/>
                        </a:spcAft>
                        <a:tabLst>
                          <a:tab pos="419100" algn="l"/>
                        </a:tabLst>
                      </a:pPr>
                      <a:r>
                        <a:rPr lang="en-US" sz="1000">
                          <a:effectLst/>
                        </a:rPr>
                        <a:t>OR</a:t>
                      </a:r>
                      <a:endParaRPr lang="en-US" sz="1000">
                        <a:effectLst/>
                        <a:latin typeface="Caecilia LT Std Bold"/>
                        <a:ea typeface="Times New Roman"/>
                        <a:cs typeface="Times New Roman"/>
                      </a:endParaRPr>
                    </a:p>
                  </a:txBody>
                  <a:tcPr marL="55305" marR="55305" marT="0" marB="0"/>
                </a:tc>
              </a:tr>
              <a:tr h="370713">
                <a:tc>
                  <a:txBody>
                    <a:bodyPr/>
                    <a:lstStyle/>
                    <a:p>
                      <a:pPr marL="0" marR="0" algn="ctr" hangingPunct="0">
                        <a:lnSpc>
                          <a:spcPts val="1900"/>
                        </a:lnSpc>
                        <a:spcBef>
                          <a:spcPts val="300"/>
                        </a:spcBef>
                        <a:spcAft>
                          <a:spcPts val="300"/>
                        </a:spcAft>
                        <a:tabLst>
                          <a:tab pos="419100" algn="l"/>
                        </a:tabLst>
                      </a:pPr>
                      <a:r>
                        <a:rPr lang="en-US" sz="1000">
                          <a:effectLst/>
                        </a:rPr>
                        <a:t>and</a:t>
                      </a:r>
                      <a:endParaRPr lang="en-US" sz="1000">
                        <a:effectLst/>
                        <a:latin typeface="Caecilia LT Std Bold"/>
                        <a:ea typeface="Times New Roman"/>
                        <a:cs typeface="Times New Roman"/>
                      </a:endParaRPr>
                    </a:p>
                  </a:txBody>
                  <a:tcPr marL="55305" marR="55305" marT="0" marB="0"/>
                </a:tc>
                <a:tc>
                  <a:txBody>
                    <a:bodyPr/>
                    <a:lstStyle/>
                    <a:p>
                      <a:pPr marL="0" marR="0" hangingPunct="0">
                        <a:lnSpc>
                          <a:spcPts val="1900"/>
                        </a:lnSpc>
                        <a:spcBef>
                          <a:spcPts val="300"/>
                        </a:spcBef>
                        <a:spcAft>
                          <a:spcPts val="300"/>
                        </a:spcAft>
                        <a:tabLst>
                          <a:tab pos="419100" algn="l"/>
                        </a:tabLst>
                      </a:pPr>
                      <a:r>
                        <a:rPr lang="en-US" sz="1000" dirty="0">
                          <a:effectLst/>
                        </a:rPr>
                        <a:t>does same thing as &amp;&amp; but has lower precedence</a:t>
                      </a:r>
                      <a:endParaRPr lang="en-US" sz="1000" dirty="0">
                        <a:effectLst/>
                        <a:latin typeface="Caecilia LT Std Bold"/>
                        <a:ea typeface="Times New Roman"/>
                        <a:cs typeface="Times New Roman"/>
                      </a:endParaRPr>
                    </a:p>
                  </a:txBody>
                  <a:tcPr marL="55305" marR="55305" marT="0" marB="0"/>
                </a:tc>
              </a:tr>
              <a:tr h="253873">
                <a:tc>
                  <a:txBody>
                    <a:bodyPr/>
                    <a:lstStyle/>
                    <a:p>
                      <a:pPr marL="0" marR="0" algn="ctr" hangingPunct="0">
                        <a:lnSpc>
                          <a:spcPts val="1900"/>
                        </a:lnSpc>
                        <a:spcBef>
                          <a:spcPts val="300"/>
                        </a:spcBef>
                        <a:spcAft>
                          <a:spcPts val="300"/>
                        </a:spcAft>
                        <a:tabLst>
                          <a:tab pos="419100" algn="l"/>
                        </a:tabLst>
                      </a:pPr>
                      <a:r>
                        <a:rPr lang="en-US" sz="1000">
                          <a:effectLst/>
                        </a:rPr>
                        <a:t>or</a:t>
                      </a:r>
                      <a:endParaRPr lang="en-US" sz="1000">
                        <a:effectLst/>
                        <a:latin typeface="Caecilia LT Std Bold"/>
                        <a:ea typeface="Times New Roman"/>
                        <a:cs typeface="Times New Roman"/>
                      </a:endParaRPr>
                    </a:p>
                  </a:txBody>
                  <a:tcPr marL="55305" marR="55305" marT="0" marB="0"/>
                </a:tc>
                <a:tc>
                  <a:txBody>
                    <a:bodyPr/>
                    <a:lstStyle/>
                    <a:p>
                      <a:pPr marL="0" marR="0" hangingPunct="0">
                        <a:lnSpc>
                          <a:spcPts val="1900"/>
                        </a:lnSpc>
                        <a:spcBef>
                          <a:spcPts val="300"/>
                        </a:spcBef>
                        <a:spcAft>
                          <a:spcPts val="300"/>
                        </a:spcAft>
                        <a:tabLst>
                          <a:tab pos="419100" algn="l"/>
                        </a:tabLst>
                      </a:pPr>
                      <a:r>
                        <a:rPr lang="en-US" sz="1000">
                          <a:effectLst/>
                        </a:rPr>
                        <a:t>does same thing as || but has lower precedence</a:t>
                      </a:r>
                      <a:endParaRPr lang="en-US" sz="1000">
                        <a:effectLst/>
                        <a:latin typeface="Caecilia LT Std Bold"/>
                        <a:ea typeface="Times New Roman"/>
                        <a:cs typeface="Times New Roman"/>
                      </a:endParaRPr>
                    </a:p>
                  </a:txBody>
                  <a:tcPr marL="55305" marR="55305" marT="0" marB="0"/>
                </a:tc>
              </a:tr>
              <a:tr h="210820">
                <a:tc gridSpan="2">
                  <a:txBody>
                    <a:bodyPr/>
                    <a:lstStyle/>
                    <a:p>
                      <a:pPr marL="0" marR="0" hangingPunct="0">
                        <a:lnSpc>
                          <a:spcPts val="1900"/>
                        </a:lnSpc>
                        <a:spcBef>
                          <a:spcPts val="300"/>
                        </a:spcBef>
                        <a:spcAft>
                          <a:spcPts val="300"/>
                        </a:spcAft>
                        <a:tabLst>
                          <a:tab pos="419100" algn="l"/>
                        </a:tabLst>
                      </a:pPr>
                      <a:r>
                        <a:rPr lang="en-US" sz="1000">
                          <a:effectLst/>
                        </a:rPr>
                        <a:t>Concatenation Operators</a:t>
                      </a:r>
                      <a:endParaRPr lang="en-US" sz="1000">
                        <a:effectLst/>
                        <a:latin typeface="Caecilia LT Std Bold"/>
                        <a:ea typeface="Times New Roman"/>
                        <a:cs typeface="Times New Roman"/>
                      </a:endParaRPr>
                    </a:p>
                  </a:txBody>
                  <a:tcPr marL="55305" marR="55305" marT="0" marB="0"/>
                </a:tc>
                <a:tc hMerge="1">
                  <a:txBody>
                    <a:bodyPr/>
                    <a:lstStyle/>
                    <a:p>
                      <a:endParaRPr lang="en-US"/>
                    </a:p>
                  </a:txBody>
                  <a:tcPr/>
                </a:tc>
              </a:tr>
              <a:tr h="210820">
                <a:tc>
                  <a:txBody>
                    <a:bodyPr/>
                    <a:lstStyle/>
                    <a:p>
                      <a:pPr marL="0" marR="0" algn="ctr" hangingPunct="0">
                        <a:lnSpc>
                          <a:spcPts val="1900"/>
                        </a:lnSpc>
                        <a:spcBef>
                          <a:spcPts val="300"/>
                        </a:spcBef>
                        <a:spcAft>
                          <a:spcPts val="300"/>
                        </a:spcAft>
                        <a:tabLst>
                          <a:tab pos="419100" algn="l"/>
                        </a:tabLst>
                      </a:pPr>
                      <a:r>
                        <a:rPr lang="en-US" sz="1000">
                          <a:effectLst/>
                        </a:rPr>
                        <a:t>.</a:t>
                      </a:r>
                      <a:endParaRPr lang="en-US" sz="1000">
                        <a:effectLst/>
                        <a:latin typeface="Caecilia LT Std Bold"/>
                        <a:ea typeface="Times New Roman"/>
                        <a:cs typeface="Times New Roman"/>
                      </a:endParaRPr>
                    </a:p>
                  </a:txBody>
                  <a:tcPr marL="55305" marR="55305" marT="0" marB="0"/>
                </a:tc>
                <a:tc>
                  <a:txBody>
                    <a:bodyPr/>
                    <a:lstStyle/>
                    <a:p>
                      <a:pPr marL="0" marR="0" hangingPunct="0">
                        <a:lnSpc>
                          <a:spcPts val="1900"/>
                        </a:lnSpc>
                        <a:spcBef>
                          <a:spcPts val="300"/>
                        </a:spcBef>
                        <a:spcAft>
                          <a:spcPts val="300"/>
                        </a:spcAft>
                        <a:tabLst>
                          <a:tab pos="419100" algn="l"/>
                        </a:tabLst>
                      </a:pPr>
                      <a:r>
                        <a:rPr lang="en-US" sz="1000">
                          <a:effectLst/>
                        </a:rPr>
                        <a:t>concatenates two strings</a:t>
                      </a:r>
                      <a:endParaRPr lang="en-US" sz="1000">
                        <a:effectLst/>
                        <a:latin typeface="Caecilia LT Std Bold"/>
                        <a:ea typeface="Times New Roman"/>
                        <a:cs typeface="Times New Roman"/>
                      </a:endParaRPr>
                    </a:p>
                  </a:txBody>
                  <a:tcPr marL="55305" marR="55305" marT="0" marB="0"/>
                </a:tc>
              </a:tr>
              <a:tr h="421640">
                <a:tc>
                  <a:txBody>
                    <a:bodyPr/>
                    <a:lstStyle/>
                    <a:p>
                      <a:pPr marL="0" marR="0" algn="ctr" hangingPunct="0">
                        <a:lnSpc>
                          <a:spcPts val="1900"/>
                        </a:lnSpc>
                        <a:spcBef>
                          <a:spcPts val="300"/>
                        </a:spcBef>
                        <a:spcAft>
                          <a:spcPts val="300"/>
                        </a:spcAft>
                        <a:tabLst>
                          <a:tab pos="419100" algn="l"/>
                        </a:tabLst>
                      </a:pPr>
                      <a:r>
                        <a:rPr lang="en-US" sz="1000">
                          <a:effectLst/>
                        </a:rPr>
                        <a:t>.=</a:t>
                      </a:r>
                      <a:endParaRPr lang="en-US" sz="1000">
                        <a:effectLst/>
                        <a:latin typeface="Caecilia LT Std Bold"/>
                        <a:ea typeface="Times New Roman"/>
                        <a:cs typeface="Times New Roman"/>
                      </a:endParaRPr>
                    </a:p>
                  </a:txBody>
                  <a:tcPr marL="55305" marR="55305" marT="0" marB="0"/>
                </a:tc>
                <a:tc>
                  <a:txBody>
                    <a:bodyPr/>
                    <a:lstStyle/>
                    <a:p>
                      <a:pPr marL="0" marR="0" hangingPunct="0">
                        <a:lnSpc>
                          <a:spcPts val="1900"/>
                        </a:lnSpc>
                        <a:spcBef>
                          <a:spcPts val="300"/>
                        </a:spcBef>
                        <a:spcAft>
                          <a:spcPts val="300"/>
                        </a:spcAft>
                        <a:tabLst>
                          <a:tab pos="419100" algn="l"/>
                        </a:tabLst>
                      </a:pPr>
                      <a:r>
                        <a:rPr lang="en-US" sz="1000" dirty="0">
                          <a:effectLst/>
                        </a:rPr>
                        <a:t>appends the argument on right side to argument on left</a:t>
                      </a:r>
                      <a:endParaRPr lang="en-US" sz="1000" dirty="0">
                        <a:effectLst/>
                        <a:latin typeface="Caecilia LT Std Bold"/>
                        <a:ea typeface="Times New Roman"/>
                        <a:cs typeface="Times New Roman"/>
                      </a:endParaRPr>
                    </a:p>
                  </a:txBody>
                  <a:tcPr marL="55305" marR="55305" marT="0" marB="0"/>
                </a:tc>
              </a:tr>
            </a:tbl>
          </a:graphicData>
        </a:graphic>
      </p:graphicFrame>
    </p:spTree>
    <p:extLst>
      <p:ext uri="{BB962C8B-B14F-4D97-AF65-F5344CB8AC3E}">
        <p14:creationId xmlns:p14="http://schemas.microsoft.com/office/powerpoint/2010/main" val="228204840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Concatenation Operator</a:t>
            </a:r>
            <a:endParaRPr lang="en-US" dirty="0"/>
          </a:p>
        </p:txBody>
      </p:sp>
      <p:sp>
        <p:nvSpPr>
          <p:cNvPr id="3" name="Content Placeholder 2"/>
          <p:cNvSpPr>
            <a:spLocks noGrp="1"/>
          </p:cNvSpPr>
          <p:nvPr>
            <p:ph idx="1"/>
          </p:nvPr>
        </p:nvSpPr>
        <p:spPr>
          <a:xfrm>
            <a:off x="457200" y="1371600"/>
            <a:ext cx="8229600" cy="4754563"/>
          </a:xfrm>
        </p:spPr>
        <p:txBody>
          <a:bodyPr>
            <a:normAutofit/>
          </a:bodyPr>
          <a:lstStyle/>
          <a:p>
            <a:pPr hangingPunct="0"/>
            <a:r>
              <a:rPr lang="en-US" sz="2000" dirty="0" smtClean="0"/>
              <a:t>two </a:t>
            </a:r>
            <a:r>
              <a:rPr lang="en-US" sz="2000" dirty="0"/>
              <a:t>string operators: </a:t>
            </a:r>
            <a:endParaRPr lang="en-US" sz="2000" dirty="0" smtClean="0"/>
          </a:p>
          <a:p>
            <a:pPr lvl="1" hangingPunct="0"/>
            <a:r>
              <a:rPr lang="en-US" sz="1600" dirty="0" smtClean="0"/>
              <a:t>the </a:t>
            </a:r>
            <a:r>
              <a:rPr lang="en-US" sz="1600" dirty="0"/>
              <a:t>concatenation operator </a:t>
            </a:r>
            <a:r>
              <a:rPr lang="en-US" sz="1600" dirty="0" smtClean="0"/>
              <a:t>concatenates </a:t>
            </a:r>
            <a:r>
              <a:rPr lang="en-US" sz="1600" dirty="0"/>
              <a:t>two </a:t>
            </a:r>
            <a:r>
              <a:rPr lang="en-US" sz="1600" dirty="0" smtClean="0"/>
              <a:t>strings</a:t>
            </a:r>
          </a:p>
          <a:p>
            <a:pPr lvl="1" hangingPunct="0"/>
            <a:r>
              <a:rPr lang="en-US" sz="1600" dirty="0" smtClean="0"/>
              <a:t>the </a:t>
            </a:r>
            <a:r>
              <a:rPr lang="en-US" sz="1600" dirty="0"/>
              <a:t>concatenating assignment operator </a:t>
            </a:r>
            <a:r>
              <a:rPr lang="en-US" sz="1600" dirty="0" smtClean="0"/>
              <a:t>appends </a:t>
            </a:r>
            <a:r>
              <a:rPr lang="en-US" sz="1600" dirty="0"/>
              <a:t>the argument on the right side to the argument on the left </a:t>
            </a:r>
            <a:r>
              <a:rPr lang="en-US" sz="1600" dirty="0" smtClean="0"/>
              <a:t>side</a:t>
            </a:r>
            <a:endParaRPr lang="en-US" sz="1600" dirty="0"/>
          </a:p>
          <a:p>
            <a:pPr hangingPunct="0"/>
            <a:r>
              <a:rPr lang="en-US" sz="2000" dirty="0"/>
              <a:t>The concatenation operator is a dot </a:t>
            </a:r>
            <a:r>
              <a:rPr lang="en-US" sz="2000" dirty="0" smtClean="0"/>
              <a:t>(</a:t>
            </a:r>
            <a:r>
              <a:rPr lang="en-US" sz="2000" dirty="0" smtClean="0">
                <a:latin typeface="Courier New" pitchFamily="49" charset="0"/>
                <a:cs typeface="Courier New" pitchFamily="49" charset="0"/>
              </a:rPr>
              <a:t>‘</a:t>
            </a:r>
            <a:r>
              <a:rPr lang="en-US" sz="2000" dirty="0" smtClean="0">
                <a:latin typeface="Courier New" pitchFamily="49" charset="0"/>
                <a:cs typeface="Courier New" pitchFamily="49" charset="0"/>
              </a:rPr>
              <a:t>.’</a:t>
            </a:r>
            <a:r>
              <a:rPr lang="en-US" sz="2000" dirty="0" smtClean="0"/>
              <a:t>)</a:t>
            </a:r>
            <a:endParaRPr lang="en-US" sz="2000" dirty="0" smtClean="0"/>
          </a:p>
          <a:p>
            <a:pPr marL="0" indent="0" hangingPunct="0">
              <a:buNone/>
            </a:pPr>
            <a:r>
              <a:rPr lang="en-US" sz="2000" dirty="0" smtClean="0"/>
              <a:t>syntax </a:t>
            </a:r>
            <a:r>
              <a:rPr lang="en-US" sz="2000" dirty="0"/>
              <a:t>for the concatenation operator </a:t>
            </a:r>
            <a:r>
              <a:rPr lang="en-US" sz="2000" dirty="0" smtClean="0"/>
              <a:t>is:</a:t>
            </a:r>
            <a:endParaRPr lang="en-US" sz="2000" dirty="0"/>
          </a:p>
          <a:p>
            <a:pPr marL="0" indent="0" hangingPunct="0">
              <a:buNone/>
            </a:pPr>
            <a:r>
              <a:rPr lang="en-US" sz="2000" dirty="0"/>
              <a:t>		</a:t>
            </a:r>
            <a:r>
              <a:rPr lang="en-US" sz="2000" dirty="0">
                <a:latin typeface="Courier New" pitchFamily="49" charset="0"/>
                <a:cs typeface="Courier New" pitchFamily="49" charset="0"/>
              </a:rPr>
              <a:t>argument1 . argument2;</a:t>
            </a:r>
          </a:p>
          <a:p>
            <a:pPr hangingPunct="0"/>
            <a:r>
              <a:rPr lang="en-US" sz="2000" dirty="0"/>
              <a:t>The concatenating assignment operator is a dot and an equals sign </a:t>
            </a:r>
            <a:r>
              <a:rPr lang="en-US" sz="2000" dirty="0" smtClean="0"/>
              <a:t>(</a:t>
            </a:r>
            <a:r>
              <a:rPr lang="en-US" sz="2000" dirty="0" smtClean="0">
                <a:latin typeface="Courier New" pitchFamily="49" charset="0"/>
                <a:cs typeface="Courier New" pitchFamily="49" charset="0"/>
              </a:rPr>
              <a:t>‘</a:t>
            </a:r>
            <a:r>
              <a:rPr lang="en-US" sz="2000" dirty="0" smtClean="0">
                <a:latin typeface="Courier New" pitchFamily="49" charset="0"/>
                <a:cs typeface="Courier New" pitchFamily="49" charset="0"/>
              </a:rPr>
              <a:t>.='</a:t>
            </a:r>
            <a:r>
              <a:rPr lang="en-US" sz="2000" dirty="0" smtClean="0"/>
              <a:t>)</a:t>
            </a:r>
            <a:endParaRPr lang="en-US" sz="2000" dirty="0" smtClean="0"/>
          </a:p>
          <a:p>
            <a:pPr marL="0" indent="0" hangingPunct="0">
              <a:buNone/>
            </a:pPr>
            <a:r>
              <a:rPr lang="en-US" sz="2000" dirty="0" smtClean="0"/>
              <a:t>syntax </a:t>
            </a:r>
            <a:r>
              <a:rPr lang="en-US" sz="2000" dirty="0"/>
              <a:t>for the concatenating assignment operator is as follows:</a:t>
            </a:r>
          </a:p>
          <a:p>
            <a:pPr marL="0" indent="0" hangingPunct="0">
              <a:buNone/>
            </a:pPr>
            <a:r>
              <a:rPr lang="en-US" sz="2000" dirty="0"/>
              <a:t>		</a:t>
            </a:r>
            <a:r>
              <a:rPr lang="en-US" sz="2000" dirty="0">
                <a:latin typeface="Courier New" pitchFamily="49" charset="0"/>
                <a:cs typeface="Courier New" pitchFamily="49" charset="0"/>
              </a:rPr>
              <a:t>argument1 .= argument2</a:t>
            </a:r>
            <a:r>
              <a:rPr lang="en-US" sz="2000" dirty="0" smtClean="0">
                <a:latin typeface="Courier New" pitchFamily="49" charset="0"/>
                <a:cs typeface="Courier New" pitchFamily="49" charset="0"/>
              </a:rPr>
              <a:t>;</a:t>
            </a:r>
          </a:p>
          <a:p>
            <a:pPr marL="0" indent="0" hangingPunct="0">
              <a:buNone/>
            </a:pPr>
            <a:r>
              <a:rPr lang="en-US" sz="2000" dirty="0" smtClean="0">
                <a:latin typeface="Courier New" pitchFamily="49" charset="0"/>
                <a:cs typeface="Courier New" pitchFamily="49" charset="0"/>
              </a:rPr>
              <a:t>(</a:t>
            </a:r>
            <a:r>
              <a:rPr lang="en-US" sz="2000" dirty="0"/>
              <a:t>Spaces before and after these operators is optional and is a matter of preference )</a:t>
            </a:r>
          </a:p>
          <a:p>
            <a:pPr marL="0" indent="0" hangingPunct="0">
              <a:buNone/>
            </a:pPr>
            <a:endParaRPr lang="en-US" sz="2000" dirty="0">
              <a:latin typeface="Courier New" pitchFamily="49" charset="0"/>
              <a:cs typeface="Courier New" pitchFamily="49" charset="0"/>
            </a:endParaRPr>
          </a:p>
        </p:txBody>
      </p:sp>
    </p:spTree>
    <p:extLst>
      <p:ext uri="{BB962C8B-B14F-4D97-AF65-F5344CB8AC3E}">
        <p14:creationId xmlns:p14="http://schemas.microsoft.com/office/powerpoint/2010/main" val="2881461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dirty="0"/>
          </a:p>
        </p:txBody>
      </p:sp>
      <p:sp>
        <p:nvSpPr>
          <p:cNvPr id="6" name="Text Placeholder 5"/>
          <p:cNvSpPr>
            <a:spLocks noGrp="1"/>
          </p:cNvSpPr>
          <p:nvPr>
            <p:ph type="body" sz="half" idx="2"/>
          </p:nvPr>
        </p:nvSpPr>
        <p:spPr>
          <a:xfrm>
            <a:off x="457200" y="1435100"/>
            <a:ext cx="4267200" cy="4691063"/>
          </a:xfrm>
        </p:spPr>
        <p:txBody>
          <a:bodyPr>
            <a:normAutofit/>
          </a:bodyPr>
          <a:lstStyle/>
          <a:p>
            <a:endParaRPr lang="en-US" sz="4000" dirty="0" smtClean="0"/>
          </a:p>
          <a:p>
            <a:pPr algn="ctr"/>
            <a:r>
              <a:rPr lang="en-US" sz="4000" dirty="0" smtClean="0">
                <a:solidFill>
                  <a:srgbClr val="0070C0"/>
                </a:solidFill>
                <a:latin typeface="Arial Rounded MT Bold" pitchFamily="34" charset="0"/>
              </a:rPr>
              <a:t>11.4</a:t>
            </a:r>
          </a:p>
          <a:p>
            <a:r>
              <a:rPr lang="en-US" sz="4000" dirty="0" smtClean="0">
                <a:solidFill>
                  <a:srgbClr val="0070C0"/>
                </a:solidFill>
                <a:latin typeface="Arial Rounded MT Bold" pitchFamily="34" charset="0"/>
              </a:rPr>
              <a:t>Using Conditionals and Loops</a:t>
            </a:r>
            <a:endParaRPr lang="en-US" sz="4000" dirty="0">
              <a:solidFill>
                <a:srgbClr val="0070C0"/>
              </a:solidFill>
              <a:latin typeface="Arial Rounded MT Bold" pitchFamily="34" charset="0"/>
            </a:endParaRPr>
          </a:p>
        </p:txBody>
      </p:sp>
      <p:pic>
        <p:nvPicPr>
          <p:cNvPr id="7" name="Content Placeholder 5"/>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a:xfrm>
            <a:off x="5334000" y="1600200"/>
            <a:ext cx="2457450" cy="4318794"/>
          </a:xfrm>
          <a:prstGeom prst="rect">
            <a:avLst/>
          </a:prstGeom>
        </p:spPr>
      </p:pic>
    </p:spTree>
    <p:extLst>
      <p:ext uri="{BB962C8B-B14F-4D97-AF65-F5344CB8AC3E}">
        <p14:creationId xmlns:p14="http://schemas.microsoft.com/office/powerpoint/2010/main" val="317828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96962"/>
          </a:xfrm>
        </p:spPr>
        <p:txBody>
          <a:bodyPr>
            <a:normAutofit/>
          </a:bodyPr>
          <a:lstStyle/>
          <a:p>
            <a:r>
              <a:rPr lang="en-US" sz="4000" dirty="0"/>
              <a:t>T</a:t>
            </a:r>
            <a:r>
              <a:rPr lang="en-US" sz="4000" dirty="0" smtClean="0"/>
              <a:t>he </a:t>
            </a:r>
            <a:r>
              <a:rPr lang="en-US" sz="4000" dirty="0" smtClean="0">
                <a:latin typeface="Courier New" pitchFamily="49" charset="0"/>
                <a:cs typeface="Courier New" pitchFamily="49" charset="0"/>
              </a:rPr>
              <a:t>if</a:t>
            </a:r>
            <a:r>
              <a:rPr lang="en-US" sz="4000" dirty="0" smtClean="0"/>
              <a:t> Structure</a:t>
            </a:r>
            <a:endParaRPr lang="en-US" sz="4000" dirty="0"/>
          </a:p>
        </p:txBody>
      </p:sp>
      <p:sp>
        <p:nvSpPr>
          <p:cNvPr id="3" name="Content Placeholder 2"/>
          <p:cNvSpPr>
            <a:spLocks noGrp="1"/>
          </p:cNvSpPr>
          <p:nvPr>
            <p:ph idx="1"/>
          </p:nvPr>
        </p:nvSpPr>
        <p:spPr>
          <a:xfrm>
            <a:off x="457200" y="1295400"/>
            <a:ext cx="8458200" cy="4830763"/>
          </a:xfrm>
        </p:spPr>
        <p:txBody>
          <a:bodyPr>
            <a:noAutofit/>
          </a:bodyPr>
          <a:lstStyle/>
          <a:p>
            <a:pPr marL="0" indent="0">
              <a:buNone/>
            </a:pPr>
            <a:r>
              <a:rPr lang="en-US" sz="1400" dirty="0" smtClean="0">
                <a:cs typeface="Courier New" pitchFamily="49" charset="0"/>
              </a:rPr>
              <a:t>Logic is same as in JavaScript</a:t>
            </a:r>
          </a:p>
          <a:p>
            <a:pPr marL="0" indent="0">
              <a:buNone/>
            </a:pPr>
            <a:r>
              <a:rPr lang="en-US" sz="1400" dirty="0"/>
              <a:t>The syntax for an</a:t>
            </a:r>
            <a:r>
              <a:rPr lang="en-US" sz="1400" dirty="0">
                <a:latin typeface="Courier New" pitchFamily="49" charset="0"/>
                <a:cs typeface="Courier New" pitchFamily="49" charset="0"/>
              </a:rPr>
              <a:t> if </a:t>
            </a:r>
            <a:r>
              <a:rPr lang="en-US" sz="1400" dirty="0"/>
              <a:t>structure is as follows:</a:t>
            </a:r>
          </a:p>
          <a:p>
            <a:pPr marL="0" indent="0">
              <a:buNone/>
            </a:pPr>
            <a:r>
              <a:rPr lang="en-US" sz="1400" dirty="0"/>
              <a:t>	</a:t>
            </a:r>
            <a:r>
              <a:rPr lang="en-US" sz="1400" dirty="0">
                <a:latin typeface="Courier New" pitchFamily="49" charset="0"/>
                <a:cs typeface="Courier New" pitchFamily="49" charset="0"/>
              </a:rPr>
              <a:t>if(condition):</a:t>
            </a:r>
          </a:p>
          <a:p>
            <a:pPr marL="0" indent="0">
              <a:buNone/>
            </a:pPr>
            <a:r>
              <a:rPr lang="en-US" sz="1400" dirty="0">
                <a:latin typeface="Courier New" pitchFamily="49" charset="0"/>
                <a:cs typeface="Courier New" pitchFamily="49" charset="0"/>
              </a:rPr>
              <a:t>	</a:t>
            </a:r>
            <a:r>
              <a:rPr lang="en-US" sz="1400" dirty="0" smtClean="0">
                <a:latin typeface="Courier New" pitchFamily="49" charset="0"/>
                <a:cs typeface="Courier New" pitchFamily="49" charset="0"/>
              </a:rPr>
              <a:t>    result </a:t>
            </a:r>
            <a:r>
              <a:rPr lang="en-US" sz="1400" dirty="0">
                <a:latin typeface="Courier New" pitchFamily="49" charset="0"/>
                <a:cs typeface="Courier New" pitchFamily="49" charset="0"/>
              </a:rPr>
              <a:t>if condition is true;</a:t>
            </a:r>
          </a:p>
          <a:p>
            <a:pPr marL="0" indent="0">
              <a:buNone/>
            </a:pP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endif</a:t>
            </a:r>
            <a:r>
              <a:rPr lang="en-US" sz="1400" dirty="0">
                <a:latin typeface="Courier New" pitchFamily="49" charset="0"/>
                <a:cs typeface="Courier New" pitchFamily="49" charset="0"/>
              </a:rPr>
              <a:t>;</a:t>
            </a:r>
          </a:p>
          <a:p>
            <a:pPr marL="0" indent="0">
              <a:buNone/>
            </a:pPr>
            <a:r>
              <a:rPr lang="en-US" sz="1400" dirty="0"/>
              <a:t>The syntax for an</a:t>
            </a:r>
            <a:r>
              <a:rPr lang="en-US" sz="1400" dirty="0">
                <a:latin typeface="Courier New" pitchFamily="49" charset="0"/>
                <a:cs typeface="Courier New" pitchFamily="49" charset="0"/>
              </a:rPr>
              <a:t> if...</a:t>
            </a:r>
            <a:r>
              <a:rPr lang="en-US" sz="1400" dirty="0" err="1">
                <a:latin typeface="Courier New" pitchFamily="49" charset="0"/>
                <a:cs typeface="Courier New" pitchFamily="49" charset="0"/>
              </a:rPr>
              <a:t>elseif</a:t>
            </a:r>
            <a:r>
              <a:rPr lang="en-US" sz="1400" dirty="0">
                <a:latin typeface="Courier New" pitchFamily="49" charset="0"/>
                <a:cs typeface="Courier New" pitchFamily="49" charset="0"/>
              </a:rPr>
              <a:t> </a:t>
            </a:r>
            <a:r>
              <a:rPr lang="en-US" sz="1400" dirty="0"/>
              <a:t>structure is as follows:</a:t>
            </a:r>
          </a:p>
          <a:p>
            <a:pPr marL="0" indent="0">
              <a:buNone/>
            </a:pPr>
            <a:r>
              <a:rPr lang="en-US" sz="1400" dirty="0"/>
              <a:t>	</a:t>
            </a:r>
            <a:r>
              <a:rPr lang="en-US" sz="1400" dirty="0">
                <a:latin typeface="Courier New" pitchFamily="49" charset="0"/>
                <a:cs typeface="Courier New" pitchFamily="49" charset="0"/>
              </a:rPr>
              <a:t>if(condition):</a:t>
            </a:r>
          </a:p>
          <a:p>
            <a:pPr marL="0" indent="0">
              <a:buNone/>
            </a:pPr>
            <a:r>
              <a:rPr lang="en-US" sz="1400" dirty="0">
                <a:latin typeface="Courier New" pitchFamily="49" charset="0"/>
                <a:cs typeface="Courier New" pitchFamily="49" charset="0"/>
              </a:rPr>
              <a:t>	</a:t>
            </a:r>
            <a:r>
              <a:rPr lang="en-US" sz="1400" dirty="0" smtClean="0">
                <a:latin typeface="Courier New" pitchFamily="49" charset="0"/>
                <a:cs typeface="Courier New" pitchFamily="49" charset="0"/>
              </a:rPr>
              <a:t>     result </a:t>
            </a:r>
            <a:r>
              <a:rPr lang="en-US" sz="1400" dirty="0">
                <a:latin typeface="Courier New" pitchFamily="49" charset="0"/>
                <a:cs typeface="Courier New" pitchFamily="49" charset="0"/>
              </a:rPr>
              <a:t>if condition is true;</a:t>
            </a:r>
          </a:p>
          <a:p>
            <a:pPr marL="0" indent="0">
              <a:buNone/>
            </a:pPr>
            <a:r>
              <a:rPr lang="en-US" sz="1400" dirty="0">
                <a:latin typeface="Courier New" pitchFamily="49" charset="0"/>
                <a:cs typeface="Courier New" pitchFamily="49" charset="0"/>
              </a:rPr>
              <a:t>	</a:t>
            </a:r>
            <a:r>
              <a:rPr lang="en-US" sz="1400" dirty="0" err="1" smtClean="0">
                <a:latin typeface="Courier New" pitchFamily="49" charset="0"/>
                <a:cs typeface="Courier New" pitchFamily="49" charset="0"/>
              </a:rPr>
              <a:t>elseif</a:t>
            </a:r>
            <a:r>
              <a:rPr lang="en-US" sz="1400" dirty="0" smtClean="0">
                <a:latin typeface="Courier New" pitchFamily="49" charset="0"/>
                <a:cs typeface="Courier New" pitchFamily="49" charset="0"/>
              </a:rPr>
              <a:t> </a:t>
            </a:r>
            <a:r>
              <a:rPr lang="en-US" sz="1400" dirty="0">
                <a:latin typeface="Courier New" pitchFamily="49" charset="0"/>
                <a:cs typeface="Courier New" pitchFamily="49" charset="0"/>
              </a:rPr>
              <a:t>(condition):</a:t>
            </a:r>
          </a:p>
          <a:p>
            <a:pPr marL="0" indent="0">
              <a:buNone/>
            </a:pPr>
            <a:r>
              <a:rPr lang="en-US" sz="1400" dirty="0" smtClean="0">
                <a:latin typeface="Courier New" pitchFamily="49" charset="0"/>
                <a:cs typeface="Courier New" pitchFamily="49" charset="0"/>
              </a:rPr>
              <a:t>             result </a:t>
            </a:r>
            <a:r>
              <a:rPr lang="en-US" sz="1400" dirty="0">
                <a:latin typeface="Courier New" pitchFamily="49" charset="0"/>
                <a:cs typeface="Courier New" pitchFamily="49" charset="0"/>
              </a:rPr>
              <a:t>if condition is true;</a:t>
            </a:r>
          </a:p>
          <a:p>
            <a:pPr marL="0" indent="0">
              <a:buNone/>
            </a:pP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endif</a:t>
            </a:r>
            <a:r>
              <a:rPr lang="en-US" sz="1400" dirty="0">
                <a:latin typeface="Courier New" pitchFamily="49" charset="0"/>
                <a:cs typeface="Courier New" pitchFamily="49" charset="0"/>
              </a:rPr>
              <a:t>;</a:t>
            </a:r>
          </a:p>
          <a:p>
            <a:pPr marL="0" indent="0">
              <a:buNone/>
            </a:pPr>
            <a:r>
              <a:rPr lang="en-US" sz="1400" dirty="0"/>
              <a:t>And the syntax for an </a:t>
            </a:r>
            <a:r>
              <a:rPr lang="en-US" sz="1400" dirty="0">
                <a:latin typeface="Courier New" pitchFamily="49" charset="0"/>
                <a:cs typeface="Courier New" pitchFamily="49" charset="0"/>
              </a:rPr>
              <a:t>if...</a:t>
            </a:r>
            <a:r>
              <a:rPr lang="en-US" sz="1400" dirty="0" err="1">
                <a:latin typeface="Courier New" pitchFamily="49" charset="0"/>
                <a:cs typeface="Courier New" pitchFamily="49" charset="0"/>
              </a:rPr>
              <a:t>elseif</a:t>
            </a:r>
            <a:r>
              <a:rPr lang="en-US" sz="1400" dirty="0">
                <a:latin typeface="Courier New" pitchFamily="49" charset="0"/>
                <a:cs typeface="Courier New" pitchFamily="49" charset="0"/>
              </a:rPr>
              <a:t>...else </a:t>
            </a:r>
            <a:r>
              <a:rPr lang="en-US" sz="1400" dirty="0"/>
              <a:t>structure is as follows:</a:t>
            </a:r>
          </a:p>
          <a:p>
            <a:pPr marL="0" indent="0">
              <a:buNone/>
            </a:pPr>
            <a:r>
              <a:rPr lang="en-US" sz="1400" dirty="0"/>
              <a:t>	</a:t>
            </a:r>
            <a:r>
              <a:rPr lang="en-US" sz="1400" dirty="0">
                <a:latin typeface="Courier New" pitchFamily="49" charset="0"/>
                <a:cs typeface="Courier New" pitchFamily="49" charset="0"/>
              </a:rPr>
              <a:t>if(condition):</a:t>
            </a:r>
          </a:p>
          <a:p>
            <a:pPr marL="0" indent="0">
              <a:buNone/>
            </a:pPr>
            <a:r>
              <a:rPr lang="en-US" sz="1400" dirty="0">
                <a:latin typeface="Courier New" pitchFamily="49" charset="0"/>
                <a:cs typeface="Courier New" pitchFamily="49" charset="0"/>
              </a:rPr>
              <a:t>	</a:t>
            </a:r>
            <a:r>
              <a:rPr lang="en-US" sz="1400" dirty="0" smtClean="0">
                <a:latin typeface="Courier New" pitchFamily="49" charset="0"/>
                <a:cs typeface="Courier New" pitchFamily="49" charset="0"/>
              </a:rPr>
              <a:t>     result </a:t>
            </a:r>
            <a:r>
              <a:rPr lang="en-US" sz="1400" dirty="0">
                <a:latin typeface="Courier New" pitchFamily="49" charset="0"/>
                <a:cs typeface="Courier New" pitchFamily="49" charset="0"/>
              </a:rPr>
              <a:t>if condition is true;</a:t>
            </a:r>
          </a:p>
          <a:p>
            <a:pPr marL="0" indent="0">
              <a:buNone/>
            </a:pPr>
            <a:r>
              <a:rPr lang="en-US" sz="1400" dirty="0">
                <a:latin typeface="Courier New" pitchFamily="49" charset="0"/>
                <a:cs typeface="Courier New" pitchFamily="49" charset="0"/>
              </a:rPr>
              <a:t>	</a:t>
            </a:r>
            <a:r>
              <a:rPr lang="en-US" sz="1400" dirty="0" err="1" smtClean="0">
                <a:latin typeface="Courier New" pitchFamily="49" charset="0"/>
                <a:cs typeface="Courier New" pitchFamily="49" charset="0"/>
              </a:rPr>
              <a:t>elseif</a:t>
            </a:r>
            <a:r>
              <a:rPr lang="en-US" sz="1400" dirty="0" smtClean="0">
                <a:latin typeface="Courier New" pitchFamily="49" charset="0"/>
                <a:cs typeface="Courier New" pitchFamily="49" charset="0"/>
              </a:rPr>
              <a:t> </a:t>
            </a:r>
            <a:r>
              <a:rPr lang="en-US" sz="1400" dirty="0">
                <a:latin typeface="Courier New" pitchFamily="49" charset="0"/>
                <a:cs typeface="Courier New" pitchFamily="49" charset="0"/>
              </a:rPr>
              <a:t>(condition):</a:t>
            </a:r>
          </a:p>
          <a:p>
            <a:pPr marL="0" indent="0">
              <a:buNone/>
            </a:pPr>
            <a:r>
              <a:rPr lang="en-US" sz="1400" dirty="0" smtClean="0">
                <a:latin typeface="Courier New" pitchFamily="49" charset="0"/>
                <a:cs typeface="Courier New" pitchFamily="49" charset="0"/>
              </a:rPr>
              <a:t>             result </a:t>
            </a:r>
            <a:r>
              <a:rPr lang="en-US" sz="1400" dirty="0">
                <a:latin typeface="Courier New" pitchFamily="49" charset="0"/>
                <a:cs typeface="Courier New" pitchFamily="49" charset="0"/>
              </a:rPr>
              <a:t>if condition is true;</a:t>
            </a:r>
          </a:p>
          <a:p>
            <a:pPr marL="0" indent="0">
              <a:buNone/>
            </a:pPr>
            <a:r>
              <a:rPr lang="en-US" sz="1400" dirty="0" smtClean="0">
                <a:latin typeface="Courier New" pitchFamily="49" charset="0"/>
                <a:cs typeface="Courier New" pitchFamily="49" charset="0"/>
              </a:rPr>
              <a:t>             else</a:t>
            </a:r>
            <a:r>
              <a:rPr lang="en-US" sz="1400" dirty="0">
                <a:latin typeface="Courier New" pitchFamily="49" charset="0"/>
                <a:cs typeface="Courier New" pitchFamily="49" charset="0"/>
              </a:rPr>
              <a:t>:</a:t>
            </a:r>
          </a:p>
          <a:p>
            <a:pPr marL="0" indent="0">
              <a:buNone/>
            </a:pPr>
            <a:r>
              <a:rPr lang="en-US" sz="1400" dirty="0">
                <a:latin typeface="Courier New" pitchFamily="49" charset="0"/>
                <a:cs typeface="Courier New" pitchFamily="49" charset="0"/>
              </a:rPr>
              <a:t>	</a:t>
            </a:r>
            <a:r>
              <a:rPr lang="en-US" sz="1400" dirty="0" smtClean="0">
                <a:latin typeface="Courier New" pitchFamily="49" charset="0"/>
                <a:cs typeface="Courier New" pitchFamily="49" charset="0"/>
              </a:rPr>
              <a:t>         result</a:t>
            </a:r>
            <a:r>
              <a:rPr lang="en-US" sz="1400" dirty="0">
                <a:latin typeface="Courier New" pitchFamily="49" charset="0"/>
                <a:cs typeface="Courier New" pitchFamily="49" charset="0"/>
              </a:rPr>
              <a:t>;</a:t>
            </a:r>
          </a:p>
          <a:p>
            <a:pPr marL="0" indent="0">
              <a:buNone/>
            </a:pP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endif</a:t>
            </a:r>
            <a:r>
              <a:rPr lang="en-US" sz="1400" dirty="0">
                <a:latin typeface="Courier New" pitchFamily="49" charset="0"/>
                <a:cs typeface="Courier New" pitchFamily="49" charset="0"/>
              </a:rPr>
              <a:t>;</a:t>
            </a:r>
          </a:p>
          <a:p>
            <a:endParaRPr lang="en-US" sz="1400" dirty="0">
              <a:latin typeface="Courier New" pitchFamily="49" charset="0"/>
              <a:cs typeface="Courier New" pitchFamily="49" charset="0"/>
            </a:endParaRPr>
          </a:p>
        </p:txBody>
      </p:sp>
    </p:spTree>
    <p:extLst>
      <p:ext uri="{BB962C8B-B14F-4D97-AF65-F5344CB8AC3E}">
        <p14:creationId xmlns:p14="http://schemas.microsoft.com/office/powerpoint/2010/main" val="72489186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90600"/>
          </a:xfrm>
        </p:spPr>
        <p:txBody>
          <a:bodyPr>
            <a:normAutofit/>
          </a:bodyPr>
          <a:lstStyle/>
          <a:p>
            <a:r>
              <a:rPr lang="en-US" sz="3200" dirty="0" smtClean="0"/>
              <a:t>The echo Construct</a:t>
            </a:r>
            <a:endParaRPr lang="en-US" sz="3200" dirty="0"/>
          </a:p>
        </p:txBody>
      </p:sp>
      <p:sp>
        <p:nvSpPr>
          <p:cNvPr id="3" name="Content Placeholder 2"/>
          <p:cNvSpPr>
            <a:spLocks noGrp="1"/>
          </p:cNvSpPr>
          <p:nvPr>
            <p:ph idx="1"/>
          </p:nvPr>
        </p:nvSpPr>
        <p:spPr/>
        <p:txBody>
          <a:bodyPr>
            <a:normAutofit fontScale="77500" lnSpcReduction="20000"/>
          </a:bodyPr>
          <a:lstStyle/>
          <a:p>
            <a:r>
              <a:rPr lang="en-US" dirty="0" smtClean="0"/>
              <a:t>Previously we used the </a:t>
            </a:r>
            <a:r>
              <a:rPr lang="en-US" dirty="0">
                <a:latin typeface="Courier New" pitchFamily="49" charset="0"/>
                <a:cs typeface="Courier New" pitchFamily="49" charset="0"/>
              </a:rPr>
              <a:t>print()</a:t>
            </a:r>
            <a:r>
              <a:rPr lang="en-US" dirty="0"/>
              <a:t> method to pass information from PHP code to a web </a:t>
            </a:r>
            <a:r>
              <a:rPr lang="en-US" dirty="0" smtClean="0"/>
              <a:t>page</a:t>
            </a:r>
          </a:p>
          <a:p>
            <a:pPr lvl="1"/>
            <a:r>
              <a:rPr lang="en-US" dirty="0" smtClean="0"/>
              <a:t>similar </a:t>
            </a:r>
            <a:r>
              <a:rPr lang="en-US" dirty="0"/>
              <a:t>to the JavaScript </a:t>
            </a:r>
            <a:r>
              <a:rPr lang="en-US" dirty="0" err="1">
                <a:latin typeface="Courier New" pitchFamily="49" charset="0"/>
                <a:cs typeface="Courier New" pitchFamily="49" charset="0"/>
              </a:rPr>
              <a:t>document.write</a:t>
            </a:r>
            <a:r>
              <a:rPr lang="en-US" dirty="0">
                <a:latin typeface="Courier New" pitchFamily="49" charset="0"/>
                <a:cs typeface="Courier New" pitchFamily="49" charset="0"/>
              </a:rPr>
              <a:t>() </a:t>
            </a:r>
            <a:r>
              <a:rPr lang="en-US" dirty="0" smtClean="0"/>
              <a:t>statement</a:t>
            </a:r>
          </a:p>
          <a:p>
            <a:r>
              <a:rPr lang="en-US" dirty="0" smtClean="0"/>
              <a:t>the </a:t>
            </a:r>
            <a:r>
              <a:rPr lang="en-US" dirty="0">
                <a:latin typeface="Courier New" pitchFamily="49" charset="0"/>
                <a:cs typeface="Courier New" pitchFamily="49" charset="0"/>
              </a:rPr>
              <a:t>echo</a:t>
            </a:r>
            <a:r>
              <a:rPr lang="en-US" dirty="0"/>
              <a:t> construct does the same thing </a:t>
            </a:r>
            <a:endParaRPr lang="en-US" dirty="0" smtClean="0"/>
          </a:p>
          <a:p>
            <a:pPr lvl="1"/>
            <a:r>
              <a:rPr lang="en-US" dirty="0" smtClean="0"/>
              <a:t>is </a:t>
            </a:r>
            <a:r>
              <a:rPr lang="en-US" dirty="0"/>
              <a:t>shorter </a:t>
            </a:r>
            <a:endParaRPr lang="en-US" dirty="0" smtClean="0"/>
          </a:p>
          <a:p>
            <a:pPr lvl="1"/>
            <a:r>
              <a:rPr lang="en-US" dirty="0"/>
              <a:t>o</a:t>
            </a:r>
            <a:r>
              <a:rPr lang="en-US" dirty="0" smtClean="0"/>
              <a:t>ften easier </a:t>
            </a:r>
            <a:r>
              <a:rPr lang="en-US" dirty="0"/>
              <a:t>to use </a:t>
            </a:r>
          </a:p>
          <a:p>
            <a:pPr marL="0" indent="0">
              <a:buNone/>
            </a:pPr>
            <a:r>
              <a:rPr lang="en-US" dirty="0" smtClean="0"/>
              <a:t>syntax:</a:t>
            </a:r>
          </a:p>
          <a:p>
            <a:pPr marL="0" indent="0">
              <a:buNone/>
            </a:pPr>
            <a:r>
              <a:rPr lang="en-US" dirty="0" smtClean="0">
                <a:latin typeface="Courier New" pitchFamily="49" charset="0"/>
                <a:cs typeface="Courier New" pitchFamily="49" charset="0"/>
              </a:rPr>
              <a:t>		&lt;?</a:t>
            </a:r>
            <a:r>
              <a:rPr lang="en-US" dirty="0" err="1">
                <a:latin typeface="Courier New" pitchFamily="49" charset="0"/>
                <a:cs typeface="Courier New" pitchFamily="49" charset="0"/>
              </a:rPr>
              <a:t>php</a:t>
            </a:r>
            <a:r>
              <a:rPr lang="en-US" dirty="0">
                <a:latin typeface="Courier New" pitchFamily="49" charset="0"/>
                <a:cs typeface="Courier New" pitchFamily="49" charset="0"/>
              </a:rPr>
              <a:t> echo "Hi there!"; ?&gt;</a:t>
            </a:r>
          </a:p>
          <a:p>
            <a:r>
              <a:rPr lang="en-US" dirty="0" smtClean="0"/>
              <a:t>will </a:t>
            </a:r>
            <a:r>
              <a:rPr lang="en-US" dirty="0"/>
              <a:t>output the text </a:t>
            </a:r>
            <a:r>
              <a:rPr lang="en-US" dirty="0">
                <a:latin typeface="Courier New" pitchFamily="49" charset="0"/>
                <a:cs typeface="Courier New" pitchFamily="49" charset="0"/>
              </a:rPr>
              <a:t>"Hi there</a:t>
            </a:r>
            <a:r>
              <a:rPr lang="en-US" dirty="0" smtClean="0">
                <a:latin typeface="Courier New" pitchFamily="49" charset="0"/>
                <a:cs typeface="Courier New" pitchFamily="49" charset="0"/>
              </a:rPr>
              <a:t>!" </a:t>
            </a:r>
            <a:endParaRPr lang="en-US" dirty="0">
              <a:latin typeface="Courier New" pitchFamily="49" charset="0"/>
              <a:cs typeface="Courier New" pitchFamily="49" charset="0"/>
            </a:endParaRPr>
          </a:p>
          <a:p>
            <a:r>
              <a:rPr lang="en-US" dirty="0" smtClean="0"/>
              <a:t>sometimes </a:t>
            </a:r>
            <a:r>
              <a:rPr lang="en-US" dirty="0">
                <a:latin typeface="Courier New" pitchFamily="49" charset="0"/>
                <a:cs typeface="Courier New" pitchFamily="49" charset="0"/>
              </a:rPr>
              <a:t>print() </a:t>
            </a:r>
            <a:r>
              <a:rPr lang="en-US" dirty="0"/>
              <a:t>is more appropriate than </a:t>
            </a:r>
            <a:r>
              <a:rPr lang="en-US" dirty="0">
                <a:latin typeface="Courier New" pitchFamily="49" charset="0"/>
                <a:cs typeface="Courier New" pitchFamily="49" charset="0"/>
              </a:rPr>
              <a:t>echo</a:t>
            </a:r>
            <a:r>
              <a:rPr lang="en-US" dirty="0"/>
              <a:t> because </a:t>
            </a:r>
            <a:r>
              <a:rPr lang="en-US" dirty="0">
                <a:latin typeface="Courier New" pitchFamily="49" charset="0"/>
                <a:cs typeface="Courier New" pitchFamily="49" charset="0"/>
              </a:rPr>
              <a:t>print()</a:t>
            </a:r>
            <a:r>
              <a:rPr lang="en-US" dirty="0"/>
              <a:t>behaves like a </a:t>
            </a:r>
            <a:r>
              <a:rPr lang="en-US" dirty="0" smtClean="0"/>
              <a:t>function </a:t>
            </a:r>
            <a:endParaRPr lang="en-US" dirty="0" smtClean="0"/>
          </a:p>
          <a:p>
            <a:r>
              <a:rPr lang="en-US" dirty="0"/>
              <a:t>c</a:t>
            </a:r>
            <a:r>
              <a:rPr lang="en-US" dirty="0" smtClean="0"/>
              <a:t>an </a:t>
            </a:r>
            <a:r>
              <a:rPr lang="en-US" dirty="0" smtClean="0"/>
              <a:t>use either one</a:t>
            </a:r>
            <a:endParaRPr lang="en-US" dirty="0"/>
          </a:p>
        </p:txBody>
      </p:sp>
    </p:spTree>
    <p:extLst>
      <p:ext uri="{BB962C8B-B14F-4D97-AF65-F5344CB8AC3E}">
        <p14:creationId xmlns:p14="http://schemas.microsoft.com/office/powerpoint/2010/main" val="151736514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2514600" cy="1143000"/>
          </a:xfrm>
        </p:spPr>
        <p:txBody>
          <a:bodyPr>
            <a:normAutofit fontScale="90000"/>
          </a:bodyPr>
          <a:lstStyle/>
          <a:p>
            <a:pPr algn="l"/>
            <a:r>
              <a:rPr lang="en-US" sz="3600" dirty="0" smtClean="0"/>
              <a:t>The </a:t>
            </a:r>
            <a:r>
              <a:rPr lang="en-US" sz="3600" dirty="0" smtClean="0">
                <a:latin typeface="Courier New" pitchFamily="49" charset="0"/>
                <a:cs typeface="Courier New" pitchFamily="49" charset="0"/>
              </a:rPr>
              <a:t>switc</a:t>
            </a:r>
            <a:r>
              <a:rPr lang="en-US" sz="3600" dirty="0" smtClean="0"/>
              <a:t>h </a:t>
            </a:r>
            <a:br>
              <a:rPr lang="en-US" sz="3600" dirty="0" smtClean="0"/>
            </a:br>
            <a:r>
              <a:rPr lang="en-US" sz="3600" dirty="0" smtClean="0"/>
              <a:t>Statement</a:t>
            </a:r>
            <a:endParaRPr lang="en-US" sz="3600" dirty="0"/>
          </a:p>
        </p:txBody>
      </p:sp>
      <p:pic>
        <p:nvPicPr>
          <p:cNvPr id="5122"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119519" y="457200"/>
            <a:ext cx="5850495" cy="579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4723967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8229600" cy="944562"/>
          </a:xfrm>
        </p:spPr>
        <p:txBody>
          <a:bodyPr>
            <a:normAutofit fontScale="90000"/>
          </a:bodyPr>
          <a:lstStyle/>
          <a:p>
            <a:r>
              <a:rPr lang="en-US" sz="2700" dirty="0" smtClean="0"/>
              <a:t>Repetitions </a:t>
            </a:r>
            <a:r>
              <a:rPr lang="en-US" sz="2700" dirty="0"/>
              <a:t>and Loops</a:t>
            </a:r>
            <a:r>
              <a:rPr lang="en-US" sz="2700" dirty="0" smtClean="0"/>
              <a:t>: </a:t>
            </a:r>
            <a:br>
              <a:rPr lang="en-US" sz="2700" dirty="0" smtClean="0"/>
            </a:br>
            <a:r>
              <a:rPr lang="en-US" sz="2700" dirty="0" smtClean="0"/>
              <a:t>PHP </a:t>
            </a:r>
            <a:r>
              <a:rPr lang="en-US" sz="2700" dirty="0"/>
              <a:t>loop structures are the same as </a:t>
            </a:r>
            <a:r>
              <a:rPr lang="en-US" sz="2700" dirty="0" smtClean="0"/>
              <a:t>JavaScript</a:t>
            </a:r>
            <a:r>
              <a:rPr lang="en-US" sz="3600" dirty="0" smtClean="0"/>
              <a:t> </a:t>
            </a:r>
            <a:endParaRPr lang="en-US" sz="3600" dirty="0"/>
          </a:p>
        </p:txBody>
      </p:sp>
      <p:sp>
        <p:nvSpPr>
          <p:cNvPr id="3" name="Content Placeholder 2"/>
          <p:cNvSpPr>
            <a:spLocks noGrp="1"/>
          </p:cNvSpPr>
          <p:nvPr>
            <p:ph sz="half" idx="1"/>
          </p:nvPr>
        </p:nvSpPr>
        <p:spPr>
          <a:xfrm>
            <a:off x="457200" y="1371600"/>
            <a:ext cx="4038600" cy="5181600"/>
          </a:xfrm>
        </p:spPr>
        <p:txBody>
          <a:bodyPr>
            <a:noAutofit/>
          </a:bodyPr>
          <a:lstStyle/>
          <a:p>
            <a:pPr marL="0" indent="0">
              <a:buNone/>
            </a:pPr>
            <a:r>
              <a:rPr lang="en-US" sz="1800" dirty="0" smtClean="0"/>
              <a:t>syntax </a:t>
            </a:r>
            <a:r>
              <a:rPr lang="en-US" sz="1800" dirty="0"/>
              <a:t>for a </a:t>
            </a:r>
            <a:r>
              <a:rPr lang="en-US" sz="1800" dirty="0">
                <a:latin typeface="Courier New" pitchFamily="49" charset="0"/>
                <a:cs typeface="Courier New" pitchFamily="49" charset="0"/>
              </a:rPr>
              <a:t>while</a:t>
            </a:r>
            <a:r>
              <a:rPr lang="en-US" sz="1800" dirty="0"/>
              <a:t> </a:t>
            </a:r>
            <a:r>
              <a:rPr lang="en-US" sz="1800" dirty="0" smtClean="0"/>
              <a:t>loop:</a:t>
            </a:r>
            <a:endParaRPr lang="en-US" sz="1800" dirty="0"/>
          </a:p>
          <a:p>
            <a:pPr marL="0" indent="0">
              <a:buNone/>
            </a:pPr>
            <a:r>
              <a:rPr lang="en-US" sz="1400" dirty="0">
                <a:latin typeface="Courier New" pitchFamily="49" charset="0"/>
                <a:cs typeface="Courier New" pitchFamily="49" charset="0"/>
              </a:rPr>
              <a:t>while (expression)</a:t>
            </a:r>
          </a:p>
          <a:p>
            <a:pPr marL="0" indent="0">
              <a:buNone/>
            </a:pPr>
            <a:r>
              <a:rPr lang="en-US" sz="1400" dirty="0">
                <a:latin typeface="Courier New" pitchFamily="49" charset="0"/>
                <a:cs typeface="Courier New" pitchFamily="49" charset="0"/>
              </a:rPr>
              <a:t>{</a:t>
            </a:r>
          </a:p>
          <a:p>
            <a:pPr marL="0" indent="0">
              <a:buNone/>
            </a:pPr>
            <a:r>
              <a:rPr lang="en-US" sz="1400" dirty="0" smtClean="0">
                <a:latin typeface="Courier New" pitchFamily="49" charset="0"/>
                <a:cs typeface="Courier New" pitchFamily="49" charset="0"/>
              </a:rPr>
              <a:t>    statements </a:t>
            </a:r>
            <a:r>
              <a:rPr lang="en-US" sz="1400" dirty="0">
                <a:latin typeface="Courier New" pitchFamily="49" charset="0"/>
                <a:cs typeface="Courier New" pitchFamily="49" charset="0"/>
              </a:rPr>
              <a:t>to be executed</a:t>
            </a:r>
          </a:p>
          <a:p>
            <a:pPr marL="0" indent="0">
              <a:buNone/>
            </a:pPr>
            <a:r>
              <a:rPr lang="en-US" sz="1400" dirty="0" smtClean="0">
                <a:latin typeface="Courier New" pitchFamily="49" charset="0"/>
                <a:cs typeface="Courier New" pitchFamily="49" charset="0"/>
              </a:rPr>
              <a:t>}</a:t>
            </a:r>
          </a:p>
          <a:p>
            <a:pPr marL="0" indent="0">
              <a:buNone/>
            </a:pPr>
            <a:r>
              <a:rPr lang="en-US" sz="1400" dirty="0" smtClean="0">
                <a:latin typeface="Courier New" pitchFamily="49" charset="0"/>
                <a:cs typeface="Courier New" pitchFamily="49" charset="0"/>
              </a:rPr>
              <a:t>----------------------------------</a:t>
            </a:r>
            <a:endParaRPr lang="en-US" sz="1400" dirty="0">
              <a:latin typeface="Courier New" pitchFamily="49" charset="0"/>
              <a:cs typeface="Courier New" pitchFamily="49" charset="0"/>
            </a:endParaRPr>
          </a:p>
          <a:p>
            <a:pPr marL="0" indent="0">
              <a:buNone/>
            </a:pPr>
            <a:r>
              <a:rPr lang="en-US" sz="1800" dirty="0"/>
              <a:t>or:</a:t>
            </a:r>
          </a:p>
          <a:p>
            <a:pPr marL="0" indent="0">
              <a:buNone/>
            </a:pPr>
            <a:r>
              <a:rPr lang="en-US" sz="1400" dirty="0">
                <a:latin typeface="Courier New" pitchFamily="49" charset="0"/>
                <a:cs typeface="Courier New" pitchFamily="49" charset="0"/>
              </a:rPr>
              <a:t>while (expression):</a:t>
            </a:r>
          </a:p>
          <a:p>
            <a:pPr marL="0" indent="0">
              <a:buNone/>
            </a:pPr>
            <a:r>
              <a:rPr lang="en-US" sz="1400" dirty="0">
                <a:latin typeface="Courier New" pitchFamily="49" charset="0"/>
                <a:cs typeface="Courier New" pitchFamily="49" charset="0"/>
              </a:rPr>
              <a:t>    </a:t>
            </a:r>
            <a:r>
              <a:rPr lang="en-US" sz="1400" dirty="0" smtClean="0">
                <a:latin typeface="Courier New" pitchFamily="49" charset="0"/>
                <a:cs typeface="Courier New" pitchFamily="49" charset="0"/>
              </a:rPr>
              <a:t>statements </a:t>
            </a:r>
            <a:r>
              <a:rPr lang="en-US" sz="1400" dirty="0">
                <a:latin typeface="Courier New" pitchFamily="49" charset="0"/>
                <a:cs typeface="Courier New" pitchFamily="49" charset="0"/>
              </a:rPr>
              <a:t>to be executed</a:t>
            </a:r>
          </a:p>
          <a:p>
            <a:pPr marL="0" indent="0">
              <a:buNone/>
            </a:pPr>
            <a:r>
              <a:rPr lang="en-US" sz="1400" dirty="0" err="1">
                <a:latin typeface="Courier New" pitchFamily="49" charset="0"/>
                <a:cs typeface="Courier New" pitchFamily="49" charset="0"/>
              </a:rPr>
              <a:t>endwhile</a:t>
            </a:r>
            <a:r>
              <a:rPr lang="en-US" sz="1400" dirty="0" smtClean="0">
                <a:latin typeface="Courier New" pitchFamily="49" charset="0"/>
                <a:cs typeface="Courier New" pitchFamily="49" charset="0"/>
              </a:rPr>
              <a:t>;</a:t>
            </a:r>
          </a:p>
          <a:p>
            <a:pPr marL="0" indent="0" hangingPunct="0">
              <a:buNone/>
            </a:pPr>
            <a:r>
              <a:rPr lang="en-AU" sz="1400" dirty="0" smtClean="0"/>
              <a:t>can </a:t>
            </a:r>
            <a:r>
              <a:rPr lang="en-AU" sz="1400" dirty="0"/>
              <a:t>either group the statements </a:t>
            </a:r>
            <a:r>
              <a:rPr lang="en-AU" sz="1400" dirty="0" smtClean="0"/>
              <a:t>between </a:t>
            </a:r>
            <a:r>
              <a:rPr lang="en-AU" sz="1400" dirty="0"/>
              <a:t>curly braces or </a:t>
            </a:r>
            <a:r>
              <a:rPr lang="en-AU" sz="1400" dirty="0" smtClean="0"/>
              <a:t>use </a:t>
            </a:r>
            <a:r>
              <a:rPr lang="en-AU" sz="1400" dirty="0"/>
              <a:t>the </a:t>
            </a:r>
            <a:r>
              <a:rPr lang="en-AU" sz="1400" dirty="0" err="1">
                <a:latin typeface="Courier New" pitchFamily="49" charset="0"/>
                <a:cs typeface="Courier New" pitchFamily="49" charset="0"/>
              </a:rPr>
              <a:t>endwhile</a:t>
            </a:r>
            <a:r>
              <a:rPr lang="en-AU" sz="1400" dirty="0">
                <a:latin typeface="Courier New" pitchFamily="49" charset="0"/>
                <a:cs typeface="Courier New" pitchFamily="49" charset="0"/>
              </a:rPr>
              <a:t>; </a:t>
            </a:r>
            <a:r>
              <a:rPr lang="en-AU" sz="1400" dirty="0"/>
              <a:t>statement </a:t>
            </a:r>
            <a:r>
              <a:rPr lang="en-AU" sz="1400" dirty="0" smtClean="0"/>
              <a:t>(must include </a:t>
            </a:r>
            <a:r>
              <a:rPr lang="en-AU" sz="1400" dirty="0"/>
              <a:t>the : after the </a:t>
            </a:r>
            <a:r>
              <a:rPr lang="en-AU" sz="1400" dirty="0">
                <a:latin typeface="Courier New" pitchFamily="49" charset="0"/>
                <a:cs typeface="Courier New" pitchFamily="49" charset="0"/>
              </a:rPr>
              <a:t>while</a:t>
            </a:r>
            <a:r>
              <a:rPr lang="en-AU" sz="1400" dirty="0" smtClean="0">
                <a:latin typeface="Courier New" pitchFamily="49" charset="0"/>
                <a:cs typeface="Courier New" pitchFamily="49" charset="0"/>
              </a:rPr>
              <a:t>()</a:t>
            </a:r>
            <a:r>
              <a:rPr lang="en-AU" sz="1400" dirty="0"/>
              <a:t>)</a:t>
            </a:r>
            <a:r>
              <a:rPr lang="en-AU" sz="1400" dirty="0" smtClean="0"/>
              <a:t> </a:t>
            </a:r>
          </a:p>
          <a:p>
            <a:pPr marL="0" indent="0" hangingPunct="0">
              <a:buNone/>
            </a:pPr>
            <a:r>
              <a:rPr lang="en-US" sz="1600" dirty="0" smtClean="0">
                <a:latin typeface="Courier New" pitchFamily="49" charset="0"/>
                <a:cs typeface="Courier New" pitchFamily="49" charset="0"/>
              </a:rPr>
              <a:t>----------------------------</a:t>
            </a:r>
            <a:endParaRPr lang="en-US" sz="1600" dirty="0">
              <a:latin typeface="Courier New" pitchFamily="49" charset="0"/>
              <a:cs typeface="Courier New" pitchFamily="49" charset="0"/>
            </a:endParaRPr>
          </a:p>
          <a:p>
            <a:pPr marL="0" indent="0" hangingPunct="0">
              <a:buNone/>
            </a:pPr>
            <a:r>
              <a:rPr lang="en-US" sz="1800" dirty="0" smtClean="0"/>
              <a:t>one </a:t>
            </a:r>
            <a:r>
              <a:rPr lang="en-US" sz="1800" dirty="0"/>
              <a:t>syntax for the </a:t>
            </a:r>
            <a:r>
              <a:rPr lang="en-US" sz="1800" dirty="0">
                <a:latin typeface="Courier New" pitchFamily="49" charset="0"/>
                <a:cs typeface="Courier New" pitchFamily="49" charset="0"/>
              </a:rPr>
              <a:t>do...while </a:t>
            </a:r>
            <a:r>
              <a:rPr lang="en-US" sz="1800" dirty="0" smtClean="0"/>
              <a:t>loop:</a:t>
            </a:r>
            <a:endParaRPr lang="en-US" sz="1800" dirty="0"/>
          </a:p>
          <a:p>
            <a:pPr marL="0" indent="0" hangingPunct="0">
              <a:buNone/>
            </a:pPr>
            <a:r>
              <a:rPr lang="en-AU" sz="1400" dirty="0" smtClean="0">
                <a:latin typeface="Courier New" pitchFamily="49" charset="0"/>
                <a:cs typeface="Courier New" pitchFamily="49" charset="0"/>
              </a:rPr>
              <a:t>do</a:t>
            </a:r>
            <a:endParaRPr lang="en-US" sz="1400" dirty="0">
              <a:latin typeface="Courier New" pitchFamily="49" charset="0"/>
              <a:cs typeface="Courier New" pitchFamily="49" charset="0"/>
            </a:endParaRPr>
          </a:p>
          <a:p>
            <a:pPr marL="0" indent="0" hangingPunct="0">
              <a:buNone/>
            </a:pPr>
            <a:r>
              <a:rPr lang="en-AU" sz="1400" dirty="0" smtClean="0">
                <a:latin typeface="Courier New" pitchFamily="49" charset="0"/>
                <a:cs typeface="Courier New" pitchFamily="49" charset="0"/>
              </a:rPr>
              <a:t>{</a:t>
            </a:r>
            <a:endParaRPr lang="en-US" sz="1400" dirty="0">
              <a:latin typeface="Courier New" pitchFamily="49" charset="0"/>
              <a:cs typeface="Courier New" pitchFamily="49" charset="0"/>
            </a:endParaRPr>
          </a:p>
          <a:p>
            <a:pPr marL="0" indent="0" hangingPunct="0">
              <a:buNone/>
            </a:pPr>
            <a:r>
              <a:rPr lang="en-AU" sz="1400" dirty="0" smtClean="0">
                <a:latin typeface="Courier New" pitchFamily="49" charset="0"/>
                <a:cs typeface="Courier New" pitchFamily="49" charset="0"/>
              </a:rPr>
              <a:t>     statements </a:t>
            </a:r>
            <a:r>
              <a:rPr lang="en-AU" sz="1400" dirty="0">
                <a:latin typeface="Courier New" pitchFamily="49" charset="0"/>
                <a:cs typeface="Courier New" pitchFamily="49" charset="0"/>
              </a:rPr>
              <a:t>to be executed</a:t>
            </a:r>
            <a:endParaRPr lang="en-US" sz="1400" dirty="0">
              <a:latin typeface="Courier New" pitchFamily="49" charset="0"/>
              <a:cs typeface="Courier New" pitchFamily="49" charset="0"/>
            </a:endParaRPr>
          </a:p>
          <a:p>
            <a:pPr marL="0" indent="0">
              <a:buNone/>
            </a:pPr>
            <a:r>
              <a:rPr lang="en-US" sz="1400" dirty="0" smtClean="0">
                <a:latin typeface="Courier New" pitchFamily="49" charset="0"/>
                <a:cs typeface="Courier New" pitchFamily="49" charset="0"/>
              </a:rPr>
              <a:t>} </a:t>
            </a:r>
            <a:r>
              <a:rPr lang="en-US" sz="1400" dirty="0">
                <a:latin typeface="Courier New" pitchFamily="49" charset="0"/>
                <a:cs typeface="Courier New" pitchFamily="49" charset="0"/>
              </a:rPr>
              <a:t>while (condition);</a:t>
            </a:r>
          </a:p>
        </p:txBody>
      </p:sp>
      <p:sp>
        <p:nvSpPr>
          <p:cNvPr id="4" name="Content Placeholder 3"/>
          <p:cNvSpPr>
            <a:spLocks noGrp="1"/>
          </p:cNvSpPr>
          <p:nvPr>
            <p:ph sz="half" idx="2"/>
          </p:nvPr>
        </p:nvSpPr>
        <p:spPr>
          <a:xfrm>
            <a:off x="4648200" y="1524000"/>
            <a:ext cx="4038600" cy="4678363"/>
          </a:xfrm>
        </p:spPr>
        <p:txBody>
          <a:bodyPr>
            <a:normAutofit fontScale="62500" lnSpcReduction="20000"/>
          </a:bodyPr>
          <a:lstStyle/>
          <a:p>
            <a:pPr marL="0" indent="0" hangingPunct="0">
              <a:buNone/>
            </a:pPr>
            <a:r>
              <a:rPr lang="en-AU" dirty="0"/>
              <a:t>syntax for the </a:t>
            </a:r>
            <a:r>
              <a:rPr lang="en-AU" sz="2500" dirty="0">
                <a:latin typeface="Courier New" pitchFamily="49" charset="0"/>
                <a:cs typeface="Courier New" pitchFamily="49" charset="0"/>
              </a:rPr>
              <a:t>for</a:t>
            </a:r>
            <a:r>
              <a:rPr lang="en-AU" dirty="0"/>
              <a:t> loop:</a:t>
            </a:r>
            <a:endParaRPr lang="en-US" dirty="0"/>
          </a:p>
          <a:p>
            <a:pPr marL="0" indent="0" hangingPunct="0">
              <a:buNone/>
            </a:pPr>
            <a:r>
              <a:rPr lang="en-AU" sz="2500" dirty="0" smtClean="0">
                <a:latin typeface="Courier New" pitchFamily="49" charset="0"/>
                <a:cs typeface="Courier New" pitchFamily="49" charset="0"/>
              </a:rPr>
              <a:t>for </a:t>
            </a:r>
            <a:r>
              <a:rPr lang="en-AU" sz="2500" dirty="0">
                <a:latin typeface="Courier New" pitchFamily="49" charset="0"/>
                <a:cs typeface="Courier New" pitchFamily="49" charset="0"/>
              </a:rPr>
              <a:t>($variable = </a:t>
            </a:r>
            <a:r>
              <a:rPr lang="en-AU" sz="2500" dirty="0" err="1">
                <a:latin typeface="Courier New" pitchFamily="49" charset="0"/>
                <a:cs typeface="Courier New" pitchFamily="49" charset="0"/>
              </a:rPr>
              <a:t>start_value</a:t>
            </a:r>
            <a:r>
              <a:rPr lang="en-AU" sz="2500" dirty="0">
                <a:latin typeface="Courier New" pitchFamily="49" charset="0"/>
                <a:cs typeface="Courier New" pitchFamily="49" charset="0"/>
              </a:rPr>
              <a:t>; </a:t>
            </a:r>
            <a:r>
              <a:rPr lang="en-AU" sz="2500" dirty="0" err="1">
                <a:latin typeface="Courier New" pitchFamily="49" charset="0"/>
                <a:cs typeface="Courier New" pitchFamily="49" charset="0"/>
              </a:rPr>
              <a:t>test_condition</a:t>
            </a:r>
            <a:r>
              <a:rPr lang="en-AU" sz="2500" dirty="0">
                <a:latin typeface="Courier New" pitchFamily="49" charset="0"/>
                <a:cs typeface="Courier New" pitchFamily="49" charset="0"/>
              </a:rPr>
              <a:t>; increment)</a:t>
            </a:r>
            <a:endParaRPr lang="en-US" sz="2500" dirty="0">
              <a:latin typeface="Courier New" pitchFamily="49" charset="0"/>
              <a:cs typeface="Courier New" pitchFamily="49" charset="0"/>
            </a:endParaRPr>
          </a:p>
          <a:p>
            <a:pPr marL="0" indent="0" hangingPunct="0">
              <a:buNone/>
            </a:pPr>
            <a:r>
              <a:rPr lang="en-AU" sz="2500" dirty="0" smtClean="0">
                <a:latin typeface="Courier New" pitchFamily="49" charset="0"/>
                <a:cs typeface="Courier New" pitchFamily="49" charset="0"/>
              </a:rPr>
              <a:t>{</a:t>
            </a:r>
            <a:endParaRPr lang="en-US" sz="2500" dirty="0">
              <a:latin typeface="Courier New" pitchFamily="49" charset="0"/>
              <a:cs typeface="Courier New" pitchFamily="49" charset="0"/>
            </a:endParaRPr>
          </a:p>
          <a:p>
            <a:pPr marL="0" indent="0" hangingPunct="0">
              <a:buNone/>
            </a:pPr>
            <a:r>
              <a:rPr lang="en-AU" sz="2500" dirty="0" smtClean="0">
                <a:latin typeface="Courier New" pitchFamily="49" charset="0"/>
                <a:cs typeface="Courier New" pitchFamily="49" charset="0"/>
              </a:rPr>
              <a:t>     statements </a:t>
            </a:r>
            <a:r>
              <a:rPr lang="en-AU" sz="2500" dirty="0">
                <a:latin typeface="Courier New" pitchFamily="49" charset="0"/>
                <a:cs typeface="Courier New" pitchFamily="49" charset="0"/>
              </a:rPr>
              <a:t>to be executed</a:t>
            </a:r>
            <a:endParaRPr lang="en-US" sz="2500" dirty="0">
              <a:latin typeface="Courier New" pitchFamily="49" charset="0"/>
              <a:cs typeface="Courier New" pitchFamily="49" charset="0"/>
            </a:endParaRPr>
          </a:p>
          <a:p>
            <a:pPr marL="0" indent="0" hangingPunct="0">
              <a:buNone/>
            </a:pPr>
            <a:r>
              <a:rPr lang="en-AU" sz="2500" dirty="0" smtClean="0">
                <a:latin typeface="Courier New" pitchFamily="49" charset="0"/>
                <a:cs typeface="Courier New" pitchFamily="49" charset="0"/>
              </a:rPr>
              <a:t>}</a:t>
            </a:r>
          </a:p>
          <a:p>
            <a:pPr marL="0" indent="0" hangingPunct="0">
              <a:buNone/>
            </a:pPr>
            <a:r>
              <a:rPr lang="en-US" sz="2200" dirty="0" smtClean="0">
                <a:latin typeface="Courier New" pitchFamily="49" charset="0"/>
                <a:cs typeface="Courier New" pitchFamily="49" charset="0"/>
              </a:rPr>
              <a:t>---------------------------------</a:t>
            </a:r>
            <a:endParaRPr lang="en-US" sz="2200" dirty="0">
              <a:latin typeface="Courier New" pitchFamily="49" charset="0"/>
              <a:cs typeface="Courier New" pitchFamily="49" charset="0"/>
            </a:endParaRPr>
          </a:p>
          <a:p>
            <a:pPr marL="0" indent="0" hangingPunct="0">
              <a:buNone/>
            </a:pPr>
            <a:r>
              <a:rPr lang="en-US" dirty="0" smtClean="0"/>
              <a:t>the </a:t>
            </a:r>
            <a:r>
              <a:rPr lang="en-US" dirty="0"/>
              <a:t>alternate syntax:</a:t>
            </a:r>
          </a:p>
          <a:p>
            <a:pPr marL="0" indent="0" hangingPunct="0">
              <a:buNone/>
            </a:pPr>
            <a:r>
              <a:rPr lang="en-AU" sz="2500" dirty="0">
                <a:latin typeface="Courier New" pitchFamily="49" charset="0"/>
                <a:cs typeface="Courier New" pitchFamily="49" charset="0"/>
              </a:rPr>
              <a:t>for ($variable = </a:t>
            </a:r>
            <a:r>
              <a:rPr lang="en-AU" sz="2500" dirty="0" err="1">
                <a:latin typeface="Courier New" pitchFamily="49" charset="0"/>
                <a:cs typeface="Courier New" pitchFamily="49" charset="0"/>
              </a:rPr>
              <a:t>start_value</a:t>
            </a:r>
            <a:r>
              <a:rPr lang="en-AU" sz="2500" dirty="0">
                <a:latin typeface="Courier New" pitchFamily="49" charset="0"/>
                <a:cs typeface="Courier New" pitchFamily="49" charset="0"/>
              </a:rPr>
              <a:t>; </a:t>
            </a:r>
            <a:r>
              <a:rPr lang="en-AU" sz="2500" dirty="0" err="1">
                <a:latin typeface="Courier New" pitchFamily="49" charset="0"/>
                <a:cs typeface="Courier New" pitchFamily="49" charset="0"/>
              </a:rPr>
              <a:t>test_condition</a:t>
            </a:r>
            <a:r>
              <a:rPr lang="en-AU" sz="2500" dirty="0">
                <a:latin typeface="Courier New" pitchFamily="49" charset="0"/>
                <a:cs typeface="Courier New" pitchFamily="49" charset="0"/>
              </a:rPr>
              <a:t>; increment):</a:t>
            </a:r>
            <a:endParaRPr lang="en-US" sz="2500" dirty="0">
              <a:latin typeface="Courier New" pitchFamily="49" charset="0"/>
              <a:cs typeface="Courier New" pitchFamily="49" charset="0"/>
            </a:endParaRPr>
          </a:p>
          <a:p>
            <a:pPr marL="0" indent="0" hangingPunct="0">
              <a:buNone/>
            </a:pPr>
            <a:r>
              <a:rPr lang="en-AU" sz="2500" dirty="0" smtClean="0">
                <a:latin typeface="Courier New" pitchFamily="49" charset="0"/>
                <a:cs typeface="Courier New" pitchFamily="49" charset="0"/>
              </a:rPr>
              <a:t>     statements </a:t>
            </a:r>
            <a:r>
              <a:rPr lang="en-AU" sz="2500" dirty="0">
                <a:latin typeface="Courier New" pitchFamily="49" charset="0"/>
                <a:cs typeface="Courier New" pitchFamily="49" charset="0"/>
              </a:rPr>
              <a:t>to be executed</a:t>
            </a:r>
            <a:endParaRPr lang="en-US" sz="2500" dirty="0">
              <a:latin typeface="Courier New" pitchFamily="49" charset="0"/>
              <a:cs typeface="Courier New" pitchFamily="49" charset="0"/>
            </a:endParaRPr>
          </a:p>
          <a:p>
            <a:pPr marL="0" indent="0" hangingPunct="0">
              <a:buNone/>
            </a:pPr>
            <a:r>
              <a:rPr lang="en-AU" sz="2200" dirty="0" err="1" smtClean="0">
                <a:latin typeface="Courier New" pitchFamily="49" charset="0"/>
                <a:cs typeface="Courier New" pitchFamily="49" charset="0"/>
              </a:rPr>
              <a:t>endfor</a:t>
            </a:r>
            <a:r>
              <a:rPr lang="en-AU" sz="2200" dirty="0">
                <a:latin typeface="Courier New" pitchFamily="49" charset="0"/>
                <a:cs typeface="Courier New" pitchFamily="49" charset="0"/>
              </a:rPr>
              <a:t>;</a:t>
            </a:r>
            <a:endParaRPr lang="en-US" sz="2200" dirty="0">
              <a:latin typeface="Courier New" pitchFamily="49" charset="0"/>
              <a:cs typeface="Courier New" pitchFamily="49" charset="0"/>
            </a:endParaRPr>
          </a:p>
          <a:p>
            <a:pPr marL="0" indent="0" hangingPunct="0">
              <a:buNone/>
            </a:pPr>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a:p>
            <a:pPr marL="0" indent="0" hangingPunct="0">
              <a:buNone/>
            </a:pPr>
            <a:r>
              <a:rPr lang="en-US" sz="2600" dirty="0" smtClean="0"/>
              <a:t>Note</a:t>
            </a:r>
            <a:r>
              <a:rPr lang="en-US" sz="2600" dirty="0" smtClean="0"/>
              <a:t>: if </a:t>
            </a:r>
            <a:r>
              <a:rPr lang="en-US" sz="2600" dirty="0"/>
              <a:t>you choose the second syntax, as with the </a:t>
            </a:r>
            <a:r>
              <a:rPr lang="en-US" sz="1900" dirty="0">
                <a:latin typeface="Courier New" pitchFamily="49" charset="0"/>
                <a:cs typeface="Courier New" pitchFamily="49" charset="0"/>
              </a:rPr>
              <a:t>while</a:t>
            </a:r>
            <a:r>
              <a:rPr lang="en-US" sz="2600" dirty="0"/>
              <a:t> loop, you must end the loop with the </a:t>
            </a:r>
            <a:r>
              <a:rPr lang="en-US" sz="1900" dirty="0" err="1">
                <a:latin typeface="Courier New" pitchFamily="49" charset="0"/>
                <a:cs typeface="Courier New" pitchFamily="49" charset="0"/>
              </a:rPr>
              <a:t>endfor</a:t>
            </a:r>
            <a:r>
              <a:rPr lang="en-US" sz="1900" dirty="0">
                <a:latin typeface="Courier New" pitchFamily="49" charset="0"/>
                <a:cs typeface="Courier New" pitchFamily="49" charset="0"/>
              </a:rPr>
              <a:t>;</a:t>
            </a:r>
            <a:r>
              <a:rPr lang="en-US" sz="2600" dirty="0"/>
              <a:t> (or </a:t>
            </a:r>
            <a:r>
              <a:rPr lang="en-US" sz="1900" dirty="0" err="1">
                <a:latin typeface="Courier New" pitchFamily="49" charset="0"/>
                <a:cs typeface="Courier New" pitchFamily="49" charset="0"/>
              </a:rPr>
              <a:t>endwhile</a:t>
            </a:r>
            <a:r>
              <a:rPr lang="en-US" sz="1900" dirty="0">
                <a:latin typeface="Courier New" pitchFamily="49" charset="0"/>
                <a:cs typeface="Courier New" pitchFamily="49" charset="0"/>
              </a:rPr>
              <a:t>;</a:t>
            </a:r>
            <a:r>
              <a:rPr lang="en-US" sz="2600" dirty="0"/>
              <a:t>) statement that includes a </a:t>
            </a:r>
            <a:r>
              <a:rPr lang="en-US" sz="2600" dirty="0" smtClean="0"/>
              <a:t>semicolon</a:t>
            </a:r>
            <a:endParaRPr lang="en-US" sz="2600" dirty="0"/>
          </a:p>
          <a:p>
            <a:endParaRPr lang="en-US" dirty="0"/>
          </a:p>
        </p:txBody>
      </p:sp>
    </p:spTree>
    <p:extLst>
      <p:ext uri="{BB962C8B-B14F-4D97-AF65-F5344CB8AC3E}">
        <p14:creationId xmlns:p14="http://schemas.microsoft.com/office/powerpoint/2010/main" val="38074707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274638"/>
            <a:ext cx="8229600" cy="792162"/>
          </a:xfrm>
        </p:spPr>
        <p:txBody>
          <a:bodyPr>
            <a:normAutofit/>
          </a:bodyPr>
          <a:lstStyle/>
          <a:p>
            <a:r>
              <a:rPr lang="en-US" sz="2400" dirty="0" smtClean="0"/>
              <a:t>PHP</a:t>
            </a:r>
            <a:endParaRPr lang="en-US" sz="2400" dirty="0"/>
          </a:p>
        </p:txBody>
      </p:sp>
      <p:sp>
        <p:nvSpPr>
          <p:cNvPr id="7" name="Content Placeholder 6"/>
          <p:cNvSpPr>
            <a:spLocks noGrp="1"/>
          </p:cNvSpPr>
          <p:nvPr>
            <p:ph sz="half" idx="1"/>
          </p:nvPr>
        </p:nvSpPr>
        <p:spPr>
          <a:xfrm>
            <a:off x="457200" y="1066800"/>
            <a:ext cx="7924800" cy="5516563"/>
          </a:xfrm>
        </p:spPr>
        <p:txBody>
          <a:bodyPr>
            <a:noAutofit/>
          </a:bodyPr>
          <a:lstStyle/>
          <a:p>
            <a:pPr hangingPunct="0"/>
            <a:r>
              <a:rPr lang="en-US" sz="1800" dirty="0" smtClean="0"/>
              <a:t>created </a:t>
            </a:r>
            <a:r>
              <a:rPr lang="en-US" sz="1800" dirty="0"/>
              <a:t>by </a:t>
            </a:r>
            <a:r>
              <a:rPr lang="en-US" sz="1800" dirty="0" err="1"/>
              <a:t>Rasmus</a:t>
            </a:r>
            <a:r>
              <a:rPr lang="en-US" sz="1800" dirty="0"/>
              <a:t> </a:t>
            </a:r>
            <a:r>
              <a:rPr lang="en-US" sz="1800" dirty="0" err="1" smtClean="0"/>
              <a:t>Lerdorf</a:t>
            </a:r>
            <a:endParaRPr lang="en-US" sz="1800" dirty="0" smtClean="0"/>
          </a:p>
          <a:p>
            <a:pPr lvl="1" hangingPunct="0"/>
            <a:r>
              <a:rPr lang="en-US" sz="1200" dirty="0" smtClean="0"/>
              <a:t>developed </a:t>
            </a:r>
            <a:r>
              <a:rPr lang="en-US" sz="1200" dirty="0"/>
              <a:t>the language to track visitors to his </a:t>
            </a:r>
            <a:r>
              <a:rPr lang="en-US" sz="1200" dirty="0" smtClean="0"/>
              <a:t>website</a:t>
            </a:r>
          </a:p>
          <a:p>
            <a:pPr lvl="1" hangingPunct="0"/>
            <a:r>
              <a:rPr lang="en-US" sz="1200" dirty="0" smtClean="0"/>
              <a:t>released </a:t>
            </a:r>
            <a:r>
              <a:rPr lang="en-US" sz="1200" dirty="0"/>
              <a:t>this package in </a:t>
            </a:r>
            <a:r>
              <a:rPr lang="en-US" sz="1200" dirty="0" smtClean="0"/>
              <a:t>1995</a:t>
            </a:r>
          </a:p>
          <a:p>
            <a:pPr lvl="1" hangingPunct="0"/>
            <a:r>
              <a:rPr lang="en-US" sz="1200" dirty="0" smtClean="0"/>
              <a:t>1997 </a:t>
            </a:r>
            <a:r>
              <a:rPr lang="en-US" sz="1200" dirty="0"/>
              <a:t>PHP3 was released and included built-in database support and the ability to handle </a:t>
            </a:r>
            <a:r>
              <a:rPr lang="en-US" sz="1200" dirty="0" smtClean="0"/>
              <a:t>forms</a:t>
            </a:r>
            <a:endParaRPr lang="en-US" sz="1200" dirty="0" smtClean="0"/>
          </a:p>
          <a:p>
            <a:pPr hangingPunct="0"/>
            <a:r>
              <a:rPr lang="en-US" sz="1800" dirty="0" smtClean="0"/>
              <a:t>businesses </a:t>
            </a:r>
            <a:r>
              <a:rPr lang="en-US" sz="1800" dirty="0"/>
              <a:t>and large websites need </a:t>
            </a:r>
            <a:r>
              <a:rPr lang="en-US" sz="1800" dirty="0" smtClean="0"/>
              <a:t>more </a:t>
            </a:r>
            <a:r>
              <a:rPr lang="en-US" sz="1800" dirty="0"/>
              <a:t>functionality to store data than </a:t>
            </a:r>
            <a:r>
              <a:rPr lang="en-US" sz="1800" dirty="0" smtClean="0"/>
              <a:t>possible </a:t>
            </a:r>
            <a:r>
              <a:rPr lang="en-US" sz="1800" dirty="0"/>
              <a:t>with </a:t>
            </a:r>
            <a:r>
              <a:rPr lang="en-US" sz="1800" dirty="0" smtClean="0"/>
              <a:t>arrays</a:t>
            </a:r>
            <a:endParaRPr lang="en-US" sz="1800" dirty="0" smtClean="0"/>
          </a:p>
          <a:p>
            <a:pPr lvl="1" hangingPunct="0"/>
            <a:r>
              <a:rPr lang="en-US" sz="1200" dirty="0" smtClean="0"/>
              <a:t>Businesses </a:t>
            </a:r>
            <a:r>
              <a:rPr lang="en-US" sz="1200" dirty="0"/>
              <a:t>use databases to store </a:t>
            </a:r>
            <a:r>
              <a:rPr lang="en-US" sz="1200" dirty="0" smtClean="0"/>
              <a:t>information on </a:t>
            </a:r>
            <a:r>
              <a:rPr lang="en-US" sz="1200" dirty="0"/>
              <a:t>customers, inventory, employees, </a:t>
            </a:r>
            <a:r>
              <a:rPr lang="en-US" sz="1200" dirty="0" smtClean="0"/>
              <a:t>etc. </a:t>
            </a:r>
          </a:p>
          <a:p>
            <a:pPr lvl="1" hangingPunct="0"/>
            <a:r>
              <a:rPr lang="en-US" sz="1200" dirty="0" smtClean="0"/>
              <a:t>PHP </a:t>
            </a:r>
            <a:r>
              <a:rPr lang="en-US" sz="1200" dirty="0"/>
              <a:t>can be used to communicate between a web page that a user will see on his or her computer (i.e., the client) and the database which resides elsewhere (i.e., on the server</a:t>
            </a:r>
            <a:r>
              <a:rPr lang="en-US" sz="1200" dirty="0" smtClean="0"/>
              <a:t>)</a:t>
            </a:r>
            <a:endParaRPr lang="en-US" sz="1200" dirty="0"/>
          </a:p>
          <a:p>
            <a:pPr hangingPunct="0"/>
            <a:r>
              <a:rPr lang="en-US" sz="1800" dirty="0"/>
              <a:t>New information can be entered into a database from a form on the user's </a:t>
            </a:r>
            <a:r>
              <a:rPr lang="en-US" sz="1800" dirty="0" smtClean="0"/>
              <a:t>computer </a:t>
            </a:r>
          </a:p>
          <a:p>
            <a:pPr lvl="1" hangingPunct="0"/>
            <a:r>
              <a:rPr lang="en-US" sz="1200" dirty="0" smtClean="0"/>
              <a:t>The </a:t>
            </a:r>
            <a:r>
              <a:rPr lang="en-US" sz="1200" dirty="0"/>
              <a:t>form processes that information and adds it to the appropriate </a:t>
            </a:r>
            <a:r>
              <a:rPr lang="en-US" sz="1200" dirty="0" smtClean="0"/>
              <a:t>databases</a:t>
            </a:r>
            <a:endParaRPr lang="en-US" sz="1200" dirty="0"/>
          </a:p>
          <a:p>
            <a:pPr hangingPunct="0"/>
            <a:r>
              <a:rPr lang="en-US" sz="1800" dirty="0"/>
              <a:t>PHP allows information to flow the other way too—from the server to the </a:t>
            </a:r>
            <a:r>
              <a:rPr lang="en-US" sz="1800" dirty="0" smtClean="0"/>
              <a:t>client</a:t>
            </a:r>
            <a:endParaRPr lang="en-US" sz="1800" dirty="0" smtClean="0"/>
          </a:p>
          <a:p>
            <a:pPr lvl="1" hangingPunct="0"/>
            <a:r>
              <a:rPr lang="en-US" sz="1200" dirty="0" smtClean="0"/>
              <a:t>When </a:t>
            </a:r>
            <a:r>
              <a:rPr lang="en-US" sz="1200" dirty="0"/>
              <a:t>you return to a site where you have an account, your information is retrieved from the databases on that site's server and returned to you, the client. That's how websites can greet you by name, display your ordering history, and much </a:t>
            </a:r>
            <a:r>
              <a:rPr lang="en-US" sz="1200" dirty="0" smtClean="0"/>
              <a:t>more </a:t>
            </a:r>
            <a:endParaRPr lang="en-US" sz="1200" dirty="0"/>
          </a:p>
          <a:p>
            <a:pPr hangingPunct="0"/>
            <a:r>
              <a:rPr lang="en-US" sz="1800" dirty="0" smtClean="0"/>
              <a:t>PHP </a:t>
            </a:r>
            <a:r>
              <a:rPr lang="en-US" sz="1800" dirty="0"/>
              <a:t>is open-source code, free to </a:t>
            </a:r>
            <a:r>
              <a:rPr lang="en-US" sz="1800" dirty="0" smtClean="0"/>
              <a:t>everyone </a:t>
            </a:r>
            <a:endParaRPr lang="en-US" sz="1800" dirty="0" smtClean="0"/>
          </a:p>
          <a:p>
            <a:pPr lvl="1" hangingPunct="0"/>
            <a:r>
              <a:rPr lang="en-US" sz="1400" dirty="0" smtClean="0"/>
              <a:t>If </a:t>
            </a:r>
            <a:r>
              <a:rPr lang="en-US" sz="1400" dirty="0"/>
              <a:t>you’re looking for a particular script, chances are someone else within the PHP community has already created something similar and it probably is </a:t>
            </a:r>
            <a:r>
              <a:rPr lang="en-US" sz="1400" dirty="0" smtClean="0"/>
              <a:t>available </a:t>
            </a:r>
            <a:r>
              <a:rPr lang="en-US" sz="1400" dirty="0"/>
              <a:t> </a:t>
            </a:r>
          </a:p>
        </p:txBody>
      </p:sp>
    </p:spTree>
    <p:extLst>
      <p:ext uri="{BB962C8B-B14F-4D97-AF65-F5344CB8AC3E}">
        <p14:creationId xmlns:p14="http://schemas.microsoft.com/office/powerpoint/2010/main" val="326374268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dirty="0"/>
          </a:p>
        </p:txBody>
      </p:sp>
      <p:sp>
        <p:nvSpPr>
          <p:cNvPr id="6" name="Text Placeholder 5"/>
          <p:cNvSpPr>
            <a:spLocks noGrp="1"/>
          </p:cNvSpPr>
          <p:nvPr>
            <p:ph type="body" sz="half" idx="2"/>
          </p:nvPr>
        </p:nvSpPr>
        <p:spPr>
          <a:xfrm>
            <a:off x="457200" y="1435100"/>
            <a:ext cx="3962400" cy="4691063"/>
          </a:xfrm>
        </p:spPr>
        <p:txBody>
          <a:bodyPr>
            <a:normAutofit/>
          </a:bodyPr>
          <a:lstStyle/>
          <a:p>
            <a:endParaRPr lang="en-US" sz="4000" dirty="0" smtClean="0"/>
          </a:p>
          <a:p>
            <a:pPr algn="ctr"/>
            <a:r>
              <a:rPr lang="en-US" sz="4000" dirty="0" smtClean="0">
                <a:solidFill>
                  <a:srgbClr val="0070C0"/>
                </a:solidFill>
                <a:latin typeface="Arial Rounded MT Bold" pitchFamily="34" charset="0"/>
              </a:rPr>
              <a:t>11.5</a:t>
            </a:r>
          </a:p>
          <a:p>
            <a:r>
              <a:rPr lang="en-US" sz="4000" dirty="0" smtClean="0">
                <a:solidFill>
                  <a:srgbClr val="0070C0"/>
                </a:solidFill>
                <a:latin typeface="Arial Rounded MT Bold" pitchFamily="34" charset="0"/>
              </a:rPr>
              <a:t>Arrays and Strings</a:t>
            </a:r>
            <a:endParaRPr lang="en-US" sz="4000" dirty="0">
              <a:solidFill>
                <a:srgbClr val="0070C0"/>
              </a:solidFill>
              <a:latin typeface="Arial Rounded MT Bold" pitchFamily="34" charset="0"/>
            </a:endParaRPr>
          </a:p>
        </p:txBody>
      </p:sp>
      <p:pic>
        <p:nvPicPr>
          <p:cNvPr id="7" name="Content Placeholder 5"/>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a:xfrm>
            <a:off x="5105400" y="838201"/>
            <a:ext cx="2686050" cy="4318794"/>
          </a:xfrm>
          <a:prstGeom prst="rect">
            <a:avLst/>
          </a:prstGeom>
        </p:spPr>
      </p:pic>
    </p:spTree>
    <p:extLst>
      <p:ext uri="{BB962C8B-B14F-4D97-AF65-F5344CB8AC3E}">
        <p14:creationId xmlns:p14="http://schemas.microsoft.com/office/powerpoint/2010/main" val="284277880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3600" dirty="0" smtClean="0"/>
              <a:t>Arrays</a:t>
            </a:r>
            <a:endParaRPr lang="en-US" sz="3600" dirty="0"/>
          </a:p>
        </p:txBody>
      </p:sp>
      <p:sp>
        <p:nvSpPr>
          <p:cNvPr id="6" name="Content Placeholder 5"/>
          <p:cNvSpPr>
            <a:spLocks noGrp="1"/>
          </p:cNvSpPr>
          <p:nvPr>
            <p:ph idx="1"/>
          </p:nvPr>
        </p:nvSpPr>
        <p:spPr>
          <a:xfrm>
            <a:off x="457200" y="1295400"/>
            <a:ext cx="8229600" cy="4830763"/>
          </a:xfrm>
        </p:spPr>
        <p:txBody>
          <a:bodyPr>
            <a:normAutofit fontScale="70000" lnSpcReduction="20000"/>
          </a:bodyPr>
          <a:lstStyle/>
          <a:p>
            <a:pPr hangingPunct="0"/>
            <a:r>
              <a:rPr lang="en-AU" dirty="0" smtClean="0"/>
              <a:t>PHP </a:t>
            </a:r>
            <a:r>
              <a:rPr lang="en-AU" dirty="0"/>
              <a:t>allows you to store data in </a:t>
            </a:r>
            <a:r>
              <a:rPr lang="en-AU" dirty="0" smtClean="0"/>
              <a:t>arrays </a:t>
            </a:r>
          </a:p>
          <a:p>
            <a:pPr hangingPunct="0"/>
            <a:r>
              <a:rPr lang="en-AU" dirty="0" smtClean="0"/>
              <a:t>elements </a:t>
            </a:r>
            <a:r>
              <a:rPr lang="en-AU" dirty="0"/>
              <a:t>of an array behave as </a:t>
            </a:r>
            <a:r>
              <a:rPr lang="en-AU" dirty="0" smtClean="0"/>
              <a:t>variables</a:t>
            </a:r>
          </a:p>
          <a:p>
            <a:pPr hangingPunct="0"/>
            <a:r>
              <a:rPr lang="en-AU" dirty="0" smtClean="0"/>
              <a:t>arrays </a:t>
            </a:r>
            <a:r>
              <a:rPr lang="en-AU" dirty="0"/>
              <a:t>are used in the same manner as JavaScript and other programming languages—to store many related </a:t>
            </a:r>
            <a:r>
              <a:rPr lang="en-AU" dirty="0" smtClean="0"/>
              <a:t>elements</a:t>
            </a:r>
          </a:p>
          <a:p>
            <a:pPr hangingPunct="0"/>
            <a:r>
              <a:rPr lang="en-AU" dirty="0" smtClean="0"/>
              <a:t>array </a:t>
            </a:r>
            <a:r>
              <a:rPr lang="en-AU" dirty="0"/>
              <a:t>names in PHP begin with the </a:t>
            </a:r>
            <a:r>
              <a:rPr lang="en-AU" b="1" dirty="0" smtClean="0">
                <a:solidFill>
                  <a:srgbClr val="0070C0"/>
                </a:solidFill>
              </a:rPr>
              <a:t>$</a:t>
            </a:r>
            <a:endParaRPr lang="en-AU" dirty="0" smtClean="0">
              <a:solidFill>
                <a:srgbClr val="0070C0"/>
              </a:solidFill>
            </a:endParaRPr>
          </a:p>
          <a:p>
            <a:pPr hangingPunct="0"/>
            <a:r>
              <a:rPr lang="en-AU" dirty="0" smtClean="0"/>
              <a:t>individual </a:t>
            </a:r>
            <a:r>
              <a:rPr lang="en-AU" dirty="0"/>
              <a:t>array elements are accessed by using the array's name and the element's index number, enclosed in square brackets ([ </a:t>
            </a:r>
            <a:r>
              <a:rPr lang="en-AU" dirty="0" smtClean="0"/>
              <a:t>])</a:t>
            </a:r>
            <a:endParaRPr lang="en-US" dirty="0"/>
          </a:p>
          <a:p>
            <a:pPr hangingPunct="0"/>
            <a:r>
              <a:rPr lang="en-AU" dirty="0" smtClean="0"/>
              <a:t>if </a:t>
            </a:r>
            <a:r>
              <a:rPr lang="en-AU" dirty="0"/>
              <a:t>a value is assigned to an element in an array but the array does not exist, PHP creates that </a:t>
            </a:r>
            <a:r>
              <a:rPr lang="en-AU" dirty="0" smtClean="0"/>
              <a:t>array</a:t>
            </a:r>
          </a:p>
          <a:p>
            <a:pPr hangingPunct="0"/>
            <a:r>
              <a:rPr lang="en-AU" dirty="0" smtClean="0"/>
              <a:t>if </a:t>
            </a:r>
            <a:r>
              <a:rPr lang="en-AU" dirty="0"/>
              <a:t>an array does exist but a value is assigned to an element without indicating an index, the new element will be appended to the end of the </a:t>
            </a:r>
            <a:r>
              <a:rPr lang="en-AU" dirty="0" smtClean="0"/>
              <a:t>array</a:t>
            </a:r>
            <a:endParaRPr lang="en-US" dirty="0"/>
          </a:p>
          <a:p>
            <a:pPr hangingPunct="0"/>
            <a:r>
              <a:rPr lang="en-AU" dirty="0" smtClean="0"/>
              <a:t>several </a:t>
            </a:r>
            <a:r>
              <a:rPr lang="en-AU" dirty="0"/>
              <a:t>ways to initialize an array. The </a:t>
            </a:r>
            <a:r>
              <a:rPr lang="en-AU" dirty="0">
                <a:latin typeface="Courier New" pitchFamily="49" charset="0"/>
                <a:cs typeface="Courier New" pitchFamily="49" charset="0"/>
              </a:rPr>
              <a:t>array</a:t>
            </a:r>
            <a:r>
              <a:rPr lang="en-AU" dirty="0"/>
              <a:t> function can be used or you can simply start declaring array </a:t>
            </a:r>
            <a:r>
              <a:rPr lang="en-AU" dirty="0" smtClean="0"/>
              <a:t>elements </a:t>
            </a:r>
            <a:endParaRPr lang="en-US" dirty="0"/>
          </a:p>
          <a:p>
            <a:endParaRPr lang="en-US" dirty="0"/>
          </a:p>
        </p:txBody>
      </p:sp>
    </p:spTree>
    <p:extLst>
      <p:ext uri="{BB962C8B-B14F-4D97-AF65-F5344CB8AC3E}">
        <p14:creationId xmlns:p14="http://schemas.microsoft.com/office/powerpoint/2010/main" val="218713224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Creating an Array “on the fly”</a:t>
            </a:r>
            <a:endParaRPr lang="en-US" sz="3200" dirty="0"/>
          </a:p>
        </p:txBody>
      </p:sp>
      <p:pic>
        <p:nvPicPr>
          <p:cNvPr id="6146"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85509" y="1143000"/>
            <a:ext cx="7369878"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8707709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a:xfrm>
            <a:off x="1600200" y="1752600"/>
            <a:ext cx="5324475" cy="3234531"/>
          </a:xfrm>
          <a:prstGeom prst="rect">
            <a:avLst/>
          </a:prstGeom>
        </p:spPr>
      </p:pic>
    </p:spTree>
    <p:extLst>
      <p:ext uri="{BB962C8B-B14F-4D97-AF65-F5344CB8AC3E}">
        <p14:creationId xmlns:p14="http://schemas.microsoft.com/office/powerpoint/2010/main" val="154993043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Creating Arrays with the </a:t>
            </a:r>
            <a:r>
              <a:rPr lang="en-US" sz="2400" dirty="0" smtClean="0">
                <a:latin typeface="Courier New" pitchFamily="49" charset="0"/>
                <a:cs typeface="Courier New" pitchFamily="49" charset="0"/>
              </a:rPr>
              <a:t>array</a:t>
            </a:r>
            <a:r>
              <a:rPr lang="en-US" sz="2400" dirty="0" smtClean="0"/>
              <a:t> function and with a Loop</a:t>
            </a:r>
            <a:endParaRPr lang="en-US" sz="2400" dirty="0"/>
          </a:p>
        </p:txBody>
      </p:sp>
      <p:pic>
        <p:nvPicPr>
          <p:cNvPr id="7170"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531243" y="1143000"/>
            <a:ext cx="5570433" cy="4983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4264802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pic>
        <p:nvPicPr>
          <p:cNvPr id="4" name="Content Placeholder 3"/>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a:xfrm>
            <a:off x="1557861" y="1600200"/>
            <a:ext cx="6028278" cy="4525963"/>
          </a:xfrm>
          <a:prstGeom prst="rect">
            <a:avLst/>
          </a:prstGeom>
        </p:spPr>
      </p:pic>
    </p:spTree>
    <p:extLst>
      <p:ext uri="{BB962C8B-B14F-4D97-AF65-F5344CB8AC3E}">
        <p14:creationId xmlns:p14="http://schemas.microsoft.com/office/powerpoint/2010/main" val="24298919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The </a:t>
            </a:r>
            <a:r>
              <a:rPr lang="en-US" sz="2800" dirty="0" smtClean="0">
                <a:latin typeface="Courier New" pitchFamily="49" charset="0"/>
                <a:cs typeface="Courier New" pitchFamily="49" charset="0"/>
              </a:rPr>
              <a:t>reset() </a:t>
            </a:r>
            <a:r>
              <a:rPr lang="en-US" sz="2800" dirty="0" smtClean="0"/>
              <a:t>Method and </a:t>
            </a:r>
            <a:br>
              <a:rPr lang="en-US" sz="2800" dirty="0" smtClean="0"/>
            </a:br>
            <a:r>
              <a:rPr lang="en-US" sz="2800" dirty="0" smtClean="0"/>
              <a:t>The </a:t>
            </a:r>
            <a:r>
              <a:rPr lang="en-US" sz="2800" dirty="0" err="1" smtClean="0">
                <a:latin typeface="Courier New" pitchFamily="49" charset="0"/>
                <a:cs typeface="Courier New" pitchFamily="49" charset="0"/>
              </a:rPr>
              <a:t>foreach</a:t>
            </a:r>
            <a:r>
              <a:rPr lang="en-US" sz="2800" dirty="0" smtClean="0"/>
              <a:t> Construct</a:t>
            </a:r>
            <a:endParaRPr lang="en-US" sz="2800" dirty="0"/>
          </a:p>
        </p:txBody>
      </p:sp>
      <p:sp>
        <p:nvSpPr>
          <p:cNvPr id="3" name="Content Placeholder 2"/>
          <p:cNvSpPr>
            <a:spLocks noGrp="1"/>
          </p:cNvSpPr>
          <p:nvPr>
            <p:ph idx="1"/>
          </p:nvPr>
        </p:nvSpPr>
        <p:spPr>
          <a:xfrm>
            <a:off x="457200" y="1447800"/>
            <a:ext cx="8229600" cy="4678363"/>
          </a:xfrm>
        </p:spPr>
        <p:txBody>
          <a:bodyPr>
            <a:normAutofit fontScale="55000" lnSpcReduction="20000"/>
          </a:bodyPr>
          <a:lstStyle/>
          <a:p>
            <a:pPr hangingPunct="0"/>
            <a:r>
              <a:rPr lang="en-US" dirty="0"/>
              <a:t>The</a:t>
            </a:r>
            <a:r>
              <a:rPr lang="en-US" dirty="0">
                <a:latin typeface="Courier New" pitchFamily="49" charset="0"/>
                <a:cs typeface="Courier New" pitchFamily="49" charset="0"/>
              </a:rPr>
              <a:t> reset() </a:t>
            </a:r>
            <a:r>
              <a:rPr lang="en-US" dirty="0"/>
              <a:t>method </a:t>
            </a:r>
            <a:r>
              <a:rPr lang="en-US" dirty="0" smtClean="0"/>
              <a:t>resets </a:t>
            </a:r>
            <a:r>
              <a:rPr lang="en-US" dirty="0"/>
              <a:t>the computer's internal pointer to the first element of an </a:t>
            </a:r>
            <a:r>
              <a:rPr lang="en-US" dirty="0" smtClean="0"/>
              <a:t>array</a:t>
            </a:r>
          </a:p>
          <a:p>
            <a:pPr marL="0" indent="0" hangingPunct="0">
              <a:buNone/>
            </a:pPr>
            <a:r>
              <a:rPr lang="en-US" dirty="0" smtClean="0"/>
              <a:t>syntax is: </a:t>
            </a:r>
            <a:r>
              <a:rPr lang="en-US" sz="3300" dirty="0">
                <a:latin typeface="Courier New" pitchFamily="49" charset="0"/>
                <a:cs typeface="Courier New" pitchFamily="49" charset="0"/>
              </a:rPr>
              <a:t>reset($</a:t>
            </a:r>
            <a:r>
              <a:rPr lang="en-US" sz="3300" dirty="0" err="1">
                <a:latin typeface="Courier New" pitchFamily="49" charset="0"/>
                <a:cs typeface="Courier New" pitchFamily="49" charset="0"/>
              </a:rPr>
              <a:t>array_name</a:t>
            </a:r>
            <a:r>
              <a:rPr lang="en-US" sz="3300" dirty="0">
                <a:latin typeface="Courier New" pitchFamily="49" charset="0"/>
                <a:cs typeface="Courier New" pitchFamily="49" charset="0"/>
              </a:rPr>
              <a:t>)</a:t>
            </a:r>
          </a:p>
          <a:p>
            <a:pPr hangingPunct="0"/>
            <a:r>
              <a:rPr lang="en-US" dirty="0" smtClean="0"/>
              <a:t>The</a:t>
            </a:r>
            <a:r>
              <a:rPr lang="en-US" dirty="0"/>
              <a:t> </a:t>
            </a:r>
            <a:r>
              <a:rPr lang="en-US" sz="3300" dirty="0" err="1">
                <a:latin typeface="Courier New" pitchFamily="49" charset="0"/>
                <a:cs typeface="Courier New" pitchFamily="49" charset="0"/>
              </a:rPr>
              <a:t>foreach</a:t>
            </a:r>
            <a:r>
              <a:rPr lang="en-US" dirty="0"/>
              <a:t> construct </a:t>
            </a:r>
            <a:r>
              <a:rPr lang="en-US" dirty="0" smtClean="0"/>
              <a:t>is an </a:t>
            </a:r>
            <a:r>
              <a:rPr lang="en-US" dirty="0"/>
              <a:t>easy way to iterate over </a:t>
            </a:r>
            <a:r>
              <a:rPr lang="en-US" dirty="0" smtClean="0"/>
              <a:t>arrays</a:t>
            </a:r>
          </a:p>
          <a:p>
            <a:pPr lvl="1" hangingPunct="0"/>
            <a:r>
              <a:rPr lang="en-US" sz="3300" dirty="0" smtClean="0"/>
              <a:t>works </a:t>
            </a:r>
            <a:r>
              <a:rPr lang="en-US" sz="3300" dirty="0"/>
              <a:t>on arrays and objects </a:t>
            </a:r>
            <a:r>
              <a:rPr lang="en-US" sz="3300" dirty="0" smtClean="0"/>
              <a:t>only</a:t>
            </a:r>
          </a:p>
          <a:p>
            <a:pPr lvl="1" hangingPunct="0"/>
            <a:r>
              <a:rPr lang="en-US" sz="3300" dirty="0" smtClean="0"/>
              <a:t>automatically </a:t>
            </a:r>
            <a:r>
              <a:rPr lang="en-US" sz="3300" dirty="0"/>
              <a:t>resets the computer's internal pointer to the first element of an </a:t>
            </a:r>
            <a:r>
              <a:rPr lang="en-US" sz="3300" dirty="0" smtClean="0"/>
              <a:t>array so when </a:t>
            </a:r>
            <a:r>
              <a:rPr lang="en-US" sz="3300" dirty="0"/>
              <a:t>using </a:t>
            </a:r>
            <a:r>
              <a:rPr lang="en-US" sz="3300" dirty="0" err="1">
                <a:latin typeface="Courier New" pitchFamily="49" charset="0"/>
                <a:cs typeface="Courier New" pitchFamily="49" charset="0"/>
              </a:rPr>
              <a:t>foreach</a:t>
            </a:r>
            <a:r>
              <a:rPr lang="en-US" sz="3300" dirty="0"/>
              <a:t>, you do not need to use the </a:t>
            </a:r>
            <a:r>
              <a:rPr lang="en-US" sz="3300" dirty="0">
                <a:latin typeface="Courier New" pitchFamily="49" charset="0"/>
                <a:cs typeface="Courier New" pitchFamily="49" charset="0"/>
              </a:rPr>
              <a:t>reset()</a:t>
            </a:r>
            <a:r>
              <a:rPr lang="en-US" sz="3300" dirty="0"/>
              <a:t> </a:t>
            </a:r>
            <a:r>
              <a:rPr lang="en-US" sz="3300" dirty="0" smtClean="0"/>
              <a:t>method</a:t>
            </a:r>
          </a:p>
          <a:p>
            <a:pPr marL="0" indent="0" hangingPunct="0">
              <a:buNone/>
            </a:pPr>
            <a:r>
              <a:rPr lang="en-US" dirty="0" smtClean="0"/>
              <a:t>syntax </a:t>
            </a:r>
            <a:r>
              <a:rPr lang="en-US" dirty="0"/>
              <a:t>for the </a:t>
            </a:r>
            <a:r>
              <a:rPr lang="en-US" sz="3300" dirty="0" err="1">
                <a:latin typeface="Courier New" pitchFamily="49" charset="0"/>
                <a:cs typeface="Courier New" pitchFamily="49" charset="0"/>
              </a:rPr>
              <a:t>foreach</a:t>
            </a:r>
            <a:r>
              <a:rPr lang="en-US" dirty="0"/>
              <a:t> construct is as follows:</a:t>
            </a:r>
          </a:p>
          <a:p>
            <a:pPr marL="0" indent="0" hangingPunct="0">
              <a:buNone/>
            </a:pPr>
            <a:r>
              <a:rPr lang="en-US" dirty="0"/>
              <a:t>	</a:t>
            </a:r>
            <a:r>
              <a:rPr lang="en-US" sz="3300" dirty="0" err="1">
                <a:latin typeface="Courier New" pitchFamily="49" charset="0"/>
                <a:cs typeface="Courier New" pitchFamily="49" charset="0"/>
              </a:rPr>
              <a:t>foreach</a:t>
            </a:r>
            <a:r>
              <a:rPr lang="en-US" sz="3300" dirty="0">
                <a:latin typeface="Courier New" pitchFamily="49" charset="0"/>
                <a:cs typeface="Courier New" pitchFamily="49" charset="0"/>
              </a:rPr>
              <a:t>($</a:t>
            </a:r>
            <a:r>
              <a:rPr lang="en-US" sz="3300" dirty="0" err="1">
                <a:latin typeface="Courier New" pitchFamily="49" charset="0"/>
                <a:cs typeface="Courier New" pitchFamily="49" charset="0"/>
              </a:rPr>
              <a:t>array_name</a:t>
            </a:r>
            <a:r>
              <a:rPr lang="en-US" sz="3300" dirty="0">
                <a:latin typeface="Courier New" pitchFamily="49" charset="0"/>
                <a:cs typeface="Courier New" pitchFamily="49" charset="0"/>
              </a:rPr>
              <a:t> as $element ==&gt; $value)</a:t>
            </a:r>
          </a:p>
          <a:p>
            <a:pPr marL="0" indent="0" hangingPunct="0">
              <a:buNone/>
            </a:pPr>
            <a:r>
              <a:rPr lang="en-US" sz="3300" dirty="0">
                <a:latin typeface="Courier New" pitchFamily="49" charset="0"/>
                <a:cs typeface="Courier New" pitchFamily="49" charset="0"/>
              </a:rPr>
              <a:t>	{</a:t>
            </a:r>
          </a:p>
          <a:p>
            <a:pPr marL="0" indent="0" hangingPunct="0">
              <a:buNone/>
            </a:pPr>
            <a:r>
              <a:rPr lang="en-US" sz="3300" dirty="0">
                <a:latin typeface="Courier New" pitchFamily="49" charset="0"/>
                <a:cs typeface="Courier New" pitchFamily="49" charset="0"/>
              </a:rPr>
              <a:t>		statements to be executed</a:t>
            </a:r>
          </a:p>
          <a:p>
            <a:pPr marL="0" indent="0" hangingPunct="0">
              <a:buNone/>
            </a:pPr>
            <a:r>
              <a:rPr lang="en-US" sz="3300" dirty="0">
                <a:latin typeface="Courier New" pitchFamily="49" charset="0"/>
                <a:cs typeface="Courier New" pitchFamily="49" charset="0"/>
              </a:rPr>
              <a:t>	}</a:t>
            </a:r>
          </a:p>
          <a:p>
            <a:pPr hangingPunct="0"/>
            <a:r>
              <a:rPr lang="en-US" sz="3300" dirty="0" err="1">
                <a:latin typeface="Courier New" pitchFamily="49" charset="0"/>
                <a:cs typeface="Courier New" pitchFamily="49" charset="0"/>
              </a:rPr>
              <a:t>foreach</a:t>
            </a:r>
            <a:r>
              <a:rPr lang="en-US" dirty="0" smtClean="0"/>
              <a:t> uses </a:t>
            </a:r>
            <a:r>
              <a:rPr lang="en-US" dirty="0"/>
              <a:t>the </a:t>
            </a:r>
            <a:r>
              <a:rPr lang="en-US" sz="3300" dirty="0">
                <a:latin typeface="Courier New" pitchFamily="49" charset="0"/>
                <a:cs typeface="Courier New" pitchFamily="49" charset="0"/>
              </a:rPr>
              <a:t>as</a:t>
            </a:r>
            <a:r>
              <a:rPr lang="en-US" dirty="0"/>
              <a:t> keyword and the </a:t>
            </a:r>
            <a:r>
              <a:rPr lang="en-US" sz="3300" dirty="0">
                <a:latin typeface="Courier New" pitchFamily="49" charset="0"/>
                <a:cs typeface="Courier New" pitchFamily="49" charset="0"/>
              </a:rPr>
              <a:t>==&gt;</a:t>
            </a:r>
            <a:r>
              <a:rPr lang="en-US" dirty="0"/>
              <a:t> </a:t>
            </a:r>
            <a:r>
              <a:rPr lang="en-US" dirty="0" smtClean="0"/>
              <a:t>operator</a:t>
            </a:r>
          </a:p>
          <a:p>
            <a:pPr hangingPunct="0"/>
            <a:r>
              <a:rPr lang="en-US" dirty="0" smtClean="0"/>
              <a:t>value on </a:t>
            </a:r>
            <a:r>
              <a:rPr lang="en-US" dirty="0"/>
              <a:t>left of the </a:t>
            </a:r>
            <a:r>
              <a:rPr lang="en-US" sz="3300" dirty="0">
                <a:latin typeface="Courier New" pitchFamily="49" charset="0"/>
                <a:cs typeface="Courier New" pitchFamily="49" charset="0"/>
              </a:rPr>
              <a:t>==&gt;</a:t>
            </a:r>
            <a:r>
              <a:rPr lang="en-US" dirty="0"/>
              <a:t> operator is the index of the array element to begin with </a:t>
            </a:r>
          </a:p>
          <a:p>
            <a:pPr hangingPunct="0"/>
            <a:r>
              <a:rPr lang="en-US" dirty="0" smtClean="0"/>
              <a:t>value on </a:t>
            </a:r>
            <a:r>
              <a:rPr lang="en-US" dirty="0"/>
              <a:t>right of the </a:t>
            </a:r>
            <a:r>
              <a:rPr lang="en-US" sz="3300" dirty="0">
                <a:latin typeface="Courier New" pitchFamily="49" charset="0"/>
                <a:cs typeface="Courier New" pitchFamily="49" charset="0"/>
              </a:rPr>
              <a:t>==&gt;</a:t>
            </a:r>
            <a:r>
              <a:rPr lang="en-US" dirty="0"/>
              <a:t> operator is the value of that </a:t>
            </a:r>
            <a:r>
              <a:rPr lang="en-US" dirty="0" smtClean="0"/>
              <a:t>element</a:t>
            </a:r>
            <a:endParaRPr lang="en-US" dirty="0"/>
          </a:p>
        </p:txBody>
      </p:sp>
    </p:spTree>
    <p:extLst>
      <p:ext uri="{BB962C8B-B14F-4D97-AF65-F5344CB8AC3E}">
        <p14:creationId xmlns:p14="http://schemas.microsoft.com/office/powerpoint/2010/main" val="423897058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304800"/>
            <a:ext cx="8574087" cy="3999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4318087"/>
            <a:ext cx="5029200" cy="1949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0423180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800" dirty="0" smtClean="0"/>
              <a:t>Searching for Expressions</a:t>
            </a:r>
            <a:br>
              <a:rPr lang="en-US" sz="2800" dirty="0" smtClean="0"/>
            </a:br>
            <a:r>
              <a:rPr lang="en-US" sz="2800" dirty="0" smtClean="0"/>
              <a:t>The </a:t>
            </a:r>
            <a:r>
              <a:rPr lang="en-US" sz="2800" dirty="0" err="1" smtClean="0">
                <a:latin typeface="Courier New" pitchFamily="49" charset="0"/>
                <a:cs typeface="Courier New" pitchFamily="49" charset="0"/>
              </a:rPr>
              <a:t>preg_match</a:t>
            </a:r>
            <a:r>
              <a:rPr lang="en-US" sz="2800" dirty="0" smtClean="0">
                <a:latin typeface="Courier New" pitchFamily="49" charset="0"/>
                <a:cs typeface="Courier New" pitchFamily="49" charset="0"/>
              </a:rPr>
              <a:t>() </a:t>
            </a:r>
            <a:r>
              <a:rPr lang="en-US" sz="2800" dirty="0" smtClean="0"/>
              <a:t>and </a:t>
            </a:r>
            <a:r>
              <a:rPr lang="en-US" sz="2800" dirty="0" err="1" smtClean="0">
                <a:latin typeface="Courier New" pitchFamily="49" charset="0"/>
                <a:cs typeface="Courier New" pitchFamily="49" charset="0"/>
              </a:rPr>
              <a:t>preg_replace</a:t>
            </a:r>
            <a:r>
              <a:rPr lang="en-US" sz="2800" dirty="0" smtClean="0">
                <a:latin typeface="Courier New" pitchFamily="49" charset="0"/>
                <a:cs typeface="Courier New" pitchFamily="49" charset="0"/>
              </a:rPr>
              <a:t>() </a:t>
            </a:r>
            <a:r>
              <a:rPr lang="en-US" sz="2800" dirty="0" smtClean="0"/>
              <a:t>Methods</a:t>
            </a:r>
            <a:endParaRPr lang="en-US" sz="2800" dirty="0"/>
          </a:p>
        </p:txBody>
      </p:sp>
      <p:sp>
        <p:nvSpPr>
          <p:cNvPr id="3" name="Content Placeholder 2"/>
          <p:cNvSpPr>
            <a:spLocks noGrp="1"/>
          </p:cNvSpPr>
          <p:nvPr>
            <p:ph idx="1"/>
          </p:nvPr>
        </p:nvSpPr>
        <p:spPr/>
        <p:txBody>
          <a:bodyPr>
            <a:normAutofit fontScale="62500" lnSpcReduction="20000"/>
          </a:bodyPr>
          <a:lstStyle/>
          <a:p>
            <a:pPr hangingPunct="0"/>
            <a:r>
              <a:rPr lang="en-AU" dirty="0" smtClean="0"/>
              <a:t>a </a:t>
            </a:r>
            <a:r>
              <a:rPr lang="en-AU" dirty="0"/>
              <a:t>regular expression is a pattern of </a:t>
            </a:r>
            <a:r>
              <a:rPr lang="en-AU" dirty="0" smtClean="0"/>
              <a:t>characters </a:t>
            </a:r>
          </a:p>
          <a:p>
            <a:pPr hangingPunct="0"/>
            <a:r>
              <a:rPr lang="en-AU" dirty="0" smtClean="0"/>
              <a:t>often </a:t>
            </a:r>
            <a:r>
              <a:rPr lang="en-AU" dirty="0"/>
              <a:t>need to match specific characters to items in an array or </a:t>
            </a:r>
            <a:r>
              <a:rPr lang="en-AU" dirty="0" smtClean="0"/>
              <a:t>database</a:t>
            </a:r>
          </a:p>
          <a:p>
            <a:pPr hangingPunct="0"/>
            <a:r>
              <a:rPr lang="en-AU" dirty="0" smtClean="0"/>
              <a:t>the </a:t>
            </a:r>
            <a:r>
              <a:rPr lang="en-AU" dirty="0"/>
              <a:t>PHP </a:t>
            </a:r>
            <a:r>
              <a:rPr lang="en-AU" dirty="0" err="1">
                <a:latin typeface="Courier New" pitchFamily="49" charset="0"/>
                <a:cs typeface="Courier New" pitchFamily="49" charset="0"/>
              </a:rPr>
              <a:t>preg_match</a:t>
            </a:r>
            <a:r>
              <a:rPr lang="en-AU" dirty="0">
                <a:latin typeface="Courier New" pitchFamily="49" charset="0"/>
                <a:cs typeface="Courier New" pitchFamily="49" charset="0"/>
              </a:rPr>
              <a:t>()</a:t>
            </a:r>
            <a:r>
              <a:rPr lang="en-AU" dirty="0"/>
              <a:t> function is used in these </a:t>
            </a:r>
            <a:r>
              <a:rPr lang="en-AU" dirty="0" smtClean="0"/>
              <a:t>situations </a:t>
            </a:r>
            <a:endParaRPr lang="en-US" dirty="0"/>
          </a:p>
          <a:p>
            <a:pPr hangingPunct="0"/>
            <a:r>
              <a:rPr lang="en-AU" dirty="0" smtClean="0"/>
              <a:t>first </a:t>
            </a:r>
            <a:r>
              <a:rPr lang="en-AU" dirty="0"/>
              <a:t>parameter in this method is the regular expression to search </a:t>
            </a:r>
            <a:r>
              <a:rPr lang="en-AU" dirty="0" smtClean="0"/>
              <a:t>for</a:t>
            </a:r>
          </a:p>
          <a:p>
            <a:pPr hangingPunct="0"/>
            <a:r>
              <a:rPr lang="en-AU" dirty="0" smtClean="0"/>
              <a:t>regular </a:t>
            </a:r>
            <a:r>
              <a:rPr lang="en-AU" dirty="0"/>
              <a:t>expressions can </a:t>
            </a:r>
            <a:r>
              <a:rPr lang="en-AU" dirty="0" smtClean="0"/>
              <a:t>contain </a:t>
            </a:r>
            <a:r>
              <a:rPr lang="en-AU" dirty="0"/>
              <a:t>special characters and some special characters identify specific </a:t>
            </a:r>
            <a:r>
              <a:rPr lang="en-AU" dirty="0" smtClean="0"/>
              <a:t>patterns</a:t>
            </a:r>
          </a:p>
          <a:p>
            <a:pPr lvl="1" hangingPunct="0"/>
            <a:r>
              <a:rPr lang="en-AU" dirty="0" smtClean="0"/>
              <a:t>the </a:t>
            </a:r>
            <a:r>
              <a:rPr lang="en-AU" dirty="0"/>
              <a:t>caret (</a:t>
            </a:r>
            <a:r>
              <a:rPr lang="en-AU" dirty="0">
                <a:latin typeface="Courier New" pitchFamily="49" charset="0"/>
                <a:cs typeface="Courier New" pitchFamily="49" charset="0"/>
              </a:rPr>
              <a:t>^</a:t>
            </a:r>
            <a:r>
              <a:rPr lang="en-AU" dirty="0"/>
              <a:t>) matches the beginning of a </a:t>
            </a:r>
            <a:r>
              <a:rPr lang="en-AU" dirty="0" smtClean="0"/>
              <a:t>string</a:t>
            </a:r>
          </a:p>
          <a:p>
            <a:pPr lvl="1" hangingPunct="0"/>
            <a:r>
              <a:rPr lang="en-AU" dirty="0" smtClean="0"/>
              <a:t>the </a:t>
            </a:r>
            <a:r>
              <a:rPr lang="en-AU" dirty="0"/>
              <a:t>dollar sign (</a:t>
            </a:r>
            <a:r>
              <a:rPr lang="en-AU" dirty="0">
                <a:latin typeface="Courier New" pitchFamily="49" charset="0"/>
                <a:cs typeface="Courier New" pitchFamily="49" charset="0"/>
              </a:rPr>
              <a:t>$</a:t>
            </a:r>
            <a:r>
              <a:rPr lang="en-AU" dirty="0"/>
              <a:t>) matches the end of a </a:t>
            </a:r>
            <a:r>
              <a:rPr lang="en-AU" dirty="0" smtClean="0"/>
              <a:t>string</a:t>
            </a:r>
          </a:p>
          <a:p>
            <a:pPr lvl="1" hangingPunct="0"/>
            <a:r>
              <a:rPr lang="en-AU" dirty="0" smtClean="0"/>
              <a:t>the </a:t>
            </a:r>
            <a:r>
              <a:rPr lang="en-AU" dirty="0"/>
              <a:t>dot (</a:t>
            </a:r>
            <a:r>
              <a:rPr lang="en-AU" dirty="0">
                <a:latin typeface="Courier New" pitchFamily="49" charset="0"/>
                <a:cs typeface="Courier New" pitchFamily="49" charset="0"/>
              </a:rPr>
              <a:t>.</a:t>
            </a:r>
            <a:r>
              <a:rPr lang="en-AU" dirty="0"/>
              <a:t>) matches any single </a:t>
            </a:r>
            <a:r>
              <a:rPr lang="en-AU" dirty="0" smtClean="0"/>
              <a:t>character</a:t>
            </a:r>
          </a:p>
          <a:p>
            <a:pPr hangingPunct="0"/>
            <a:r>
              <a:rPr lang="en-AU" dirty="0" smtClean="0"/>
              <a:t>example</a:t>
            </a:r>
            <a:r>
              <a:rPr lang="en-AU" dirty="0"/>
              <a:t>:</a:t>
            </a:r>
            <a:endParaRPr lang="en-US" dirty="0"/>
          </a:p>
          <a:p>
            <a:pPr marL="0" lvl="0" indent="0" hangingPunct="0">
              <a:buNone/>
            </a:pPr>
            <a:r>
              <a:rPr lang="en-AU" dirty="0" err="1">
                <a:latin typeface="Courier New" pitchFamily="49" charset="0"/>
                <a:cs typeface="Courier New" pitchFamily="49" charset="0"/>
              </a:rPr>
              <a:t>preg_match</a:t>
            </a:r>
            <a:r>
              <a:rPr lang="en-AU" dirty="0">
                <a:latin typeface="Courier New" pitchFamily="49" charset="0"/>
                <a:cs typeface="Courier New" pitchFamily="49" charset="0"/>
              </a:rPr>
              <a:t>("/^cat/", </a:t>
            </a:r>
            <a:r>
              <a:rPr lang="en-AU" b="1" dirty="0">
                <a:solidFill>
                  <a:srgbClr val="0070C0"/>
                </a:solidFill>
                <a:latin typeface="Courier New" pitchFamily="49" charset="0"/>
                <a:cs typeface="Courier New" pitchFamily="49" charset="0"/>
              </a:rPr>
              <a:t>$string</a:t>
            </a:r>
            <a:r>
              <a:rPr lang="en-AU" dirty="0">
                <a:latin typeface="Courier New" pitchFamily="49" charset="0"/>
                <a:cs typeface="Courier New" pitchFamily="49" charset="0"/>
              </a:rPr>
              <a:t>)</a:t>
            </a:r>
            <a:r>
              <a:rPr lang="en-AU" dirty="0"/>
              <a:t> searches for the pattern </a:t>
            </a:r>
            <a:r>
              <a:rPr lang="en-AU" dirty="0">
                <a:latin typeface="Courier New" pitchFamily="49" charset="0"/>
                <a:cs typeface="Courier New" pitchFamily="49" charset="0"/>
              </a:rPr>
              <a:t>"cat" </a:t>
            </a:r>
            <a:r>
              <a:rPr lang="en-AU" dirty="0"/>
              <a:t>in the beginning of the string </a:t>
            </a:r>
            <a:endParaRPr lang="en-US" dirty="0"/>
          </a:p>
          <a:p>
            <a:pPr marL="0" lvl="0" indent="0" hangingPunct="0">
              <a:buNone/>
            </a:pPr>
            <a:r>
              <a:rPr lang="en-AU" dirty="0" err="1">
                <a:latin typeface="Courier New" pitchFamily="49" charset="0"/>
                <a:cs typeface="Courier New" pitchFamily="49" charset="0"/>
              </a:rPr>
              <a:t>preg_match</a:t>
            </a:r>
            <a:r>
              <a:rPr lang="en-AU" dirty="0">
                <a:latin typeface="Courier New" pitchFamily="49" charset="0"/>
                <a:cs typeface="Courier New" pitchFamily="49" charset="0"/>
              </a:rPr>
              <a:t>("/cat$/", </a:t>
            </a:r>
            <a:r>
              <a:rPr lang="en-AU" b="1" dirty="0">
                <a:solidFill>
                  <a:srgbClr val="0070C0"/>
                </a:solidFill>
                <a:latin typeface="Courier New" pitchFamily="49" charset="0"/>
                <a:cs typeface="Courier New" pitchFamily="49" charset="0"/>
              </a:rPr>
              <a:t>$string</a:t>
            </a:r>
            <a:r>
              <a:rPr lang="en-AU" dirty="0">
                <a:latin typeface="Courier New" pitchFamily="49" charset="0"/>
                <a:cs typeface="Courier New" pitchFamily="49" charset="0"/>
              </a:rPr>
              <a:t>) </a:t>
            </a:r>
            <a:r>
              <a:rPr lang="en-AU" dirty="0"/>
              <a:t>searches for the pattern </a:t>
            </a:r>
            <a:r>
              <a:rPr lang="en-AU" dirty="0">
                <a:latin typeface="Courier New" pitchFamily="49" charset="0"/>
                <a:cs typeface="Courier New" pitchFamily="49" charset="0"/>
              </a:rPr>
              <a:t>"cat" </a:t>
            </a:r>
            <a:r>
              <a:rPr lang="en-AU" dirty="0"/>
              <a:t>at the end of the string</a:t>
            </a:r>
            <a:endParaRPr lang="en-US" dirty="0"/>
          </a:p>
        </p:txBody>
      </p:sp>
    </p:spTree>
    <p:extLst>
      <p:ext uri="{BB962C8B-B14F-4D97-AF65-F5344CB8AC3E}">
        <p14:creationId xmlns:p14="http://schemas.microsoft.com/office/powerpoint/2010/main" val="269337156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2000" dirty="0" smtClean="0"/>
              <a:t>More about the </a:t>
            </a:r>
            <a:r>
              <a:rPr lang="en-US" sz="2000" dirty="0" err="1" smtClean="0">
                <a:latin typeface="Courier New" pitchFamily="49" charset="0"/>
                <a:cs typeface="Courier New" pitchFamily="49" charset="0"/>
              </a:rPr>
              <a:t>preg_match</a:t>
            </a:r>
            <a:r>
              <a:rPr lang="en-US" sz="2000" dirty="0" smtClean="0">
                <a:latin typeface="Courier New" pitchFamily="49" charset="0"/>
                <a:cs typeface="Courier New" pitchFamily="49" charset="0"/>
              </a:rPr>
              <a:t>() </a:t>
            </a:r>
            <a:r>
              <a:rPr lang="en-US" sz="2000" dirty="0" smtClean="0"/>
              <a:t>and </a:t>
            </a:r>
            <a:r>
              <a:rPr lang="en-US" sz="2000" dirty="0" err="1" smtClean="0">
                <a:latin typeface="Courier New" pitchFamily="49" charset="0"/>
                <a:cs typeface="Courier New" pitchFamily="49" charset="0"/>
              </a:rPr>
              <a:t>preg_replace</a:t>
            </a:r>
            <a:r>
              <a:rPr lang="en-US" sz="2000" dirty="0" smtClean="0">
                <a:latin typeface="Courier New" pitchFamily="49" charset="0"/>
                <a:cs typeface="Courier New" pitchFamily="49" charset="0"/>
              </a:rPr>
              <a:t>() </a:t>
            </a:r>
            <a:r>
              <a:rPr lang="en-US" sz="2000" dirty="0" smtClean="0"/>
              <a:t>Methods</a:t>
            </a:r>
            <a:endParaRPr lang="en-US" sz="2000" dirty="0"/>
          </a:p>
        </p:txBody>
      </p:sp>
      <p:sp>
        <p:nvSpPr>
          <p:cNvPr id="3" name="Content Placeholder 2"/>
          <p:cNvSpPr>
            <a:spLocks noGrp="1"/>
          </p:cNvSpPr>
          <p:nvPr>
            <p:ph idx="1"/>
          </p:nvPr>
        </p:nvSpPr>
        <p:spPr>
          <a:xfrm>
            <a:off x="457200" y="990600"/>
            <a:ext cx="8229600" cy="5135563"/>
          </a:xfrm>
        </p:spPr>
        <p:txBody>
          <a:bodyPr>
            <a:normAutofit fontScale="55000" lnSpcReduction="20000"/>
          </a:bodyPr>
          <a:lstStyle/>
          <a:p>
            <a:pPr hangingPunct="0"/>
            <a:r>
              <a:rPr lang="en-AU" dirty="0" smtClean="0"/>
              <a:t>can </a:t>
            </a:r>
            <a:r>
              <a:rPr lang="en-AU" dirty="0"/>
              <a:t>add a bracket expression </a:t>
            </a:r>
            <a:r>
              <a:rPr lang="en-AU" dirty="0" smtClean="0"/>
              <a:t>containing </a:t>
            </a:r>
            <a:r>
              <a:rPr lang="en-AU" dirty="0"/>
              <a:t>a list of characters enclosed in square brackets (</a:t>
            </a:r>
            <a:r>
              <a:rPr lang="en-AU" dirty="0">
                <a:latin typeface="Courier New" pitchFamily="49" charset="0"/>
                <a:cs typeface="Courier New" pitchFamily="49" charset="0"/>
              </a:rPr>
              <a:t>[ </a:t>
            </a:r>
            <a:r>
              <a:rPr lang="en-AU" dirty="0" smtClean="0">
                <a:latin typeface="Courier New" pitchFamily="49" charset="0"/>
                <a:cs typeface="Courier New" pitchFamily="49" charset="0"/>
              </a:rPr>
              <a:t>]</a:t>
            </a:r>
            <a:r>
              <a:rPr lang="en-AU" dirty="0" smtClean="0"/>
              <a:t>)</a:t>
            </a:r>
          </a:p>
          <a:p>
            <a:pPr hangingPunct="0"/>
            <a:r>
              <a:rPr lang="en-AU" dirty="0" smtClean="0"/>
              <a:t>the </a:t>
            </a:r>
            <a:r>
              <a:rPr lang="en-AU" dirty="0">
                <a:latin typeface="Courier New" pitchFamily="49" charset="0"/>
                <a:cs typeface="Courier New" pitchFamily="49" charset="0"/>
              </a:rPr>
              <a:t>\b</a:t>
            </a:r>
            <a:r>
              <a:rPr lang="en-AU" dirty="0"/>
              <a:t> before and after </a:t>
            </a:r>
            <a:r>
              <a:rPr lang="en-AU" dirty="0" smtClean="0"/>
              <a:t>parentheses </a:t>
            </a:r>
            <a:r>
              <a:rPr lang="en-AU" dirty="0"/>
              <a:t>indicates </a:t>
            </a:r>
            <a:r>
              <a:rPr lang="en-AU" dirty="0" smtClean="0"/>
              <a:t>beginning </a:t>
            </a:r>
            <a:r>
              <a:rPr lang="en-AU" dirty="0"/>
              <a:t>or end of a </a:t>
            </a:r>
            <a:r>
              <a:rPr lang="en-AU" dirty="0" smtClean="0"/>
              <a:t>word (it </a:t>
            </a:r>
            <a:r>
              <a:rPr lang="en-AU" dirty="0"/>
              <a:t>means we are searching for a match to a whole </a:t>
            </a:r>
            <a:r>
              <a:rPr lang="en-AU" dirty="0" smtClean="0"/>
              <a:t>word)</a:t>
            </a:r>
          </a:p>
          <a:p>
            <a:pPr hangingPunct="0"/>
            <a:r>
              <a:rPr lang="en-AU" dirty="0" smtClean="0"/>
              <a:t>the </a:t>
            </a:r>
            <a:r>
              <a:rPr lang="en-AU" dirty="0">
                <a:latin typeface="Courier New" pitchFamily="49" charset="0"/>
                <a:cs typeface="Courier New" pitchFamily="49" charset="0"/>
              </a:rPr>
              <a:t>/</a:t>
            </a:r>
            <a:r>
              <a:rPr lang="en-AU" dirty="0" err="1">
                <a:latin typeface="Courier New" pitchFamily="49" charset="0"/>
                <a:cs typeface="Courier New" pitchFamily="49" charset="0"/>
              </a:rPr>
              <a:t>i</a:t>
            </a:r>
            <a:r>
              <a:rPr lang="en-AU" dirty="0"/>
              <a:t> indicates that the match can be </a:t>
            </a:r>
            <a:r>
              <a:rPr lang="en-AU" dirty="0" smtClean="0"/>
              <a:t>case-insensitive</a:t>
            </a:r>
          </a:p>
          <a:p>
            <a:pPr marL="0" indent="0" hangingPunct="0">
              <a:buNone/>
            </a:pPr>
            <a:r>
              <a:rPr lang="en-AU" dirty="0" smtClean="0"/>
              <a:t>example</a:t>
            </a:r>
            <a:r>
              <a:rPr lang="en-AU" dirty="0"/>
              <a:t>:</a:t>
            </a:r>
            <a:endParaRPr lang="en-US" dirty="0"/>
          </a:p>
          <a:p>
            <a:pPr marL="0" lvl="0" indent="0" hangingPunct="0">
              <a:buNone/>
            </a:pPr>
            <a:r>
              <a:rPr lang="en-AU" dirty="0" err="1">
                <a:latin typeface="Courier New" pitchFamily="49" charset="0"/>
                <a:cs typeface="Courier New" pitchFamily="49" charset="0"/>
              </a:rPr>
              <a:t>preg_match</a:t>
            </a:r>
            <a:r>
              <a:rPr lang="en-AU" dirty="0">
                <a:latin typeface="Courier New" pitchFamily="49" charset="0"/>
                <a:cs typeface="Courier New" pitchFamily="49" charset="0"/>
              </a:rPr>
              <a:t>("/\b(cat[a-z]+\b/", </a:t>
            </a:r>
            <a:r>
              <a:rPr lang="en-AU" b="1" dirty="0">
                <a:solidFill>
                  <a:srgbClr val="0070C0"/>
                </a:solidFill>
                <a:latin typeface="Courier New" pitchFamily="49" charset="0"/>
                <a:cs typeface="Courier New" pitchFamily="49" charset="0"/>
              </a:rPr>
              <a:t>$string</a:t>
            </a:r>
            <a:r>
              <a:rPr lang="en-AU" dirty="0">
                <a:latin typeface="Courier New" pitchFamily="49" charset="0"/>
                <a:cs typeface="Courier New" pitchFamily="49" charset="0"/>
              </a:rPr>
              <a:t>) </a:t>
            </a:r>
            <a:r>
              <a:rPr lang="en-AU" dirty="0"/>
              <a:t>searches for any word beginning with the pattern </a:t>
            </a:r>
            <a:r>
              <a:rPr lang="en-AU" dirty="0">
                <a:latin typeface="Courier New" pitchFamily="49" charset="0"/>
                <a:cs typeface="Courier New" pitchFamily="49" charset="0"/>
              </a:rPr>
              <a:t>"cat" </a:t>
            </a:r>
            <a:endParaRPr lang="en-US" dirty="0"/>
          </a:p>
          <a:p>
            <a:pPr marL="0" lvl="0" indent="0" hangingPunct="0">
              <a:buNone/>
            </a:pPr>
            <a:r>
              <a:rPr lang="en-AU" dirty="0" err="1">
                <a:latin typeface="Courier New" pitchFamily="49" charset="0"/>
                <a:cs typeface="Courier New" pitchFamily="49" charset="0"/>
              </a:rPr>
              <a:t>preg_match</a:t>
            </a:r>
            <a:r>
              <a:rPr lang="en-AU" dirty="0">
                <a:latin typeface="Courier New" pitchFamily="49" charset="0"/>
                <a:cs typeface="Courier New" pitchFamily="49" charset="0"/>
              </a:rPr>
              <a:t>("/\b([a-z]*cat\b/</a:t>
            </a:r>
            <a:r>
              <a:rPr lang="en-AU" dirty="0" err="1">
                <a:latin typeface="Courier New" pitchFamily="49" charset="0"/>
                <a:cs typeface="Courier New" pitchFamily="49" charset="0"/>
              </a:rPr>
              <a:t>i</a:t>
            </a:r>
            <a:r>
              <a:rPr lang="en-AU" dirty="0">
                <a:latin typeface="Courier New" pitchFamily="49" charset="0"/>
                <a:cs typeface="Courier New" pitchFamily="49" charset="0"/>
              </a:rPr>
              <a:t>", </a:t>
            </a:r>
            <a:r>
              <a:rPr lang="en-AU" b="1" dirty="0">
                <a:solidFill>
                  <a:srgbClr val="0070C0"/>
                </a:solidFill>
                <a:latin typeface="Courier New" pitchFamily="49" charset="0"/>
                <a:cs typeface="Courier New" pitchFamily="49" charset="0"/>
              </a:rPr>
              <a:t>$string</a:t>
            </a:r>
            <a:r>
              <a:rPr lang="en-AU" dirty="0">
                <a:latin typeface="Courier New" pitchFamily="49" charset="0"/>
                <a:cs typeface="Courier New" pitchFamily="49" charset="0"/>
              </a:rPr>
              <a:t>)</a:t>
            </a:r>
            <a:r>
              <a:rPr lang="en-AU" dirty="0"/>
              <a:t> searches for any word ending with the pattern </a:t>
            </a:r>
            <a:r>
              <a:rPr lang="en-AU" dirty="0">
                <a:latin typeface="Courier New" pitchFamily="49" charset="0"/>
                <a:cs typeface="Courier New" pitchFamily="49" charset="0"/>
              </a:rPr>
              <a:t>"cat" </a:t>
            </a:r>
            <a:endParaRPr lang="en-US" dirty="0">
              <a:latin typeface="Courier New" pitchFamily="49" charset="0"/>
              <a:cs typeface="Courier New" pitchFamily="49" charset="0"/>
            </a:endParaRPr>
          </a:p>
          <a:p>
            <a:pPr hangingPunct="0"/>
            <a:r>
              <a:rPr lang="en-AU" dirty="0" smtClean="0"/>
              <a:t>third </a:t>
            </a:r>
            <a:r>
              <a:rPr lang="en-AU" dirty="0"/>
              <a:t>parameter in the </a:t>
            </a:r>
            <a:r>
              <a:rPr lang="en-AU" dirty="0" err="1">
                <a:latin typeface="Courier New" pitchFamily="49" charset="0"/>
                <a:cs typeface="Courier New" pitchFamily="49" charset="0"/>
              </a:rPr>
              <a:t>preg_match</a:t>
            </a:r>
            <a:r>
              <a:rPr lang="en-AU" dirty="0">
                <a:latin typeface="Courier New" pitchFamily="49" charset="0"/>
                <a:cs typeface="Courier New" pitchFamily="49" charset="0"/>
              </a:rPr>
              <a:t>() </a:t>
            </a:r>
            <a:r>
              <a:rPr lang="en-AU" dirty="0"/>
              <a:t>method, </a:t>
            </a:r>
            <a:r>
              <a:rPr lang="en-AU" b="1" dirty="0">
                <a:solidFill>
                  <a:srgbClr val="0070C0"/>
                </a:solidFill>
                <a:latin typeface="Courier New" pitchFamily="49" charset="0"/>
                <a:cs typeface="Courier New" pitchFamily="49" charset="0"/>
              </a:rPr>
              <a:t>$match</a:t>
            </a:r>
            <a:r>
              <a:rPr lang="en-AU" dirty="0"/>
              <a:t>, is </a:t>
            </a:r>
            <a:r>
              <a:rPr lang="en-AU" dirty="0" smtClean="0"/>
              <a:t>optional</a:t>
            </a:r>
          </a:p>
          <a:p>
            <a:pPr hangingPunct="0"/>
            <a:r>
              <a:rPr lang="en-AU" dirty="0" smtClean="0"/>
              <a:t>is </a:t>
            </a:r>
            <a:r>
              <a:rPr lang="en-AU" dirty="0"/>
              <a:t>an array that stores matches to the regular </a:t>
            </a:r>
            <a:r>
              <a:rPr lang="en-AU" dirty="0" smtClean="0"/>
              <a:t>expression</a:t>
            </a:r>
          </a:p>
          <a:p>
            <a:pPr lvl="1" hangingPunct="0"/>
            <a:r>
              <a:rPr lang="en-AU" dirty="0" smtClean="0"/>
              <a:t>first </a:t>
            </a:r>
            <a:r>
              <a:rPr lang="en-AU" dirty="0"/>
              <a:t>element </a:t>
            </a:r>
            <a:r>
              <a:rPr lang="en-AU" dirty="0" smtClean="0"/>
              <a:t>stores </a:t>
            </a:r>
            <a:r>
              <a:rPr lang="en-AU" dirty="0"/>
              <a:t>the text that matches the full </a:t>
            </a:r>
            <a:r>
              <a:rPr lang="en-AU" dirty="0" smtClean="0"/>
              <a:t>pattern</a:t>
            </a:r>
          </a:p>
          <a:p>
            <a:pPr lvl="1" hangingPunct="0"/>
            <a:r>
              <a:rPr lang="en-AU" dirty="0" smtClean="0"/>
              <a:t>second </a:t>
            </a:r>
            <a:r>
              <a:rPr lang="en-AU" dirty="0"/>
              <a:t>element </a:t>
            </a:r>
            <a:r>
              <a:rPr lang="en-AU" dirty="0" smtClean="0"/>
              <a:t>has </a:t>
            </a:r>
            <a:r>
              <a:rPr lang="en-AU" dirty="0"/>
              <a:t>the text that matched the first captured </a:t>
            </a:r>
            <a:r>
              <a:rPr lang="en-AU" dirty="0" err="1"/>
              <a:t>subpattern</a:t>
            </a:r>
            <a:r>
              <a:rPr lang="en-AU" dirty="0"/>
              <a:t> and so </a:t>
            </a:r>
            <a:r>
              <a:rPr lang="en-AU" dirty="0" smtClean="0"/>
              <a:t>on</a:t>
            </a:r>
          </a:p>
          <a:p>
            <a:pPr lvl="1" hangingPunct="0"/>
            <a:r>
              <a:rPr lang="en-AU" dirty="0"/>
              <a:t>a</a:t>
            </a:r>
            <a:r>
              <a:rPr lang="en-AU" dirty="0" smtClean="0"/>
              <a:t> </a:t>
            </a:r>
            <a:r>
              <a:rPr lang="en-AU" dirty="0" smtClean="0"/>
              <a:t>loop </a:t>
            </a:r>
            <a:r>
              <a:rPr lang="en-AU" dirty="0"/>
              <a:t>can be used to display the results of this </a:t>
            </a:r>
            <a:r>
              <a:rPr lang="en-AU" dirty="0" smtClean="0"/>
              <a:t>array</a:t>
            </a:r>
          </a:p>
          <a:p>
            <a:pPr marL="0" indent="0" hangingPunct="0">
              <a:buNone/>
            </a:pPr>
            <a:r>
              <a:rPr lang="en-AU" dirty="0" smtClean="0"/>
              <a:t>example</a:t>
            </a:r>
            <a:r>
              <a:rPr lang="en-AU" dirty="0"/>
              <a:t>:</a:t>
            </a:r>
            <a:endParaRPr lang="en-US" dirty="0"/>
          </a:p>
          <a:p>
            <a:pPr marL="0" indent="0" hangingPunct="0">
              <a:buNone/>
            </a:pPr>
            <a:r>
              <a:rPr lang="en-AU" sz="2900" dirty="0" err="1" smtClean="0">
                <a:latin typeface="Courier New" pitchFamily="49" charset="0"/>
                <a:cs typeface="Courier New" pitchFamily="49" charset="0"/>
              </a:rPr>
              <a:t>preg_match</a:t>
            </a:r>
            <a:r>
              <a:rPr lang="en-AU" sz="2900" dirty="0">
                <a:latin typeface="Courier New" pitchFamily="49" charset="0"/>
                <a:cs typeface="Courier New" pitchFamily="49" charset="0"/>
              </a:rPr>
              <a:t>("/\b(cat[a-z]+\b/", </a:t>
            </a:r>
            <a:r>
              <a:rPr lang="en-AU" sz="2900" b="1" dirty="0">
                <a:solidFill>
                  <a:srgbClr val="0070C0"/>
                </a:solidFill>
                <a:latin typeface="Courier New" pitchFamily="49" charset="0"/>
                <a:cs typeface="Courier New" pitchFamily="49" charset="0"/>
              </a:rPr>
              <a:t>$string</a:t>
            </a:r>
            <a:r>
              <a:rPr lang="en-AU" sz="2900" dirty="0">
                <a:latin typeface="Courier New" pitchFamily="49" charset="0"/>
                <a:cs typeface="Courier New" pitchFamily="49" charset="0"/>
              </a:rPr>
              <a:t>, </a:t>
            </a:r>
            <a:r>
              <a:rPr lang="en-AU" sz="2900" b="1" dirty="0">
                <a:solidFill>
                  <a:srgbClr val="0070C0"/>
                </a:solidFill>
                <a:latin typeface="Courier New" pitchFamily="49" charset="0"/>
                <a:cs typeface="Courier New" pitchFamily="49" charset="0"/>
              </a:rPr>
              <a:t>$match</a:t>
            </a:r>
            <a:r>
              <a:rPr lang="en-AU" sz="2900" dirty="0">
                <a:latin typeface="Courier New" pitchFamily="49" charset="0"/>
                <a:cs typeface="Courier New" pitchFamily="49" charset="0"/>
              </a:rPr>
              <a:t>);</a:t>
            </a:r>
            <a:endParaRPr lang="en-US" sz="2900" dirty="0">
              <a:latin typeface="Courier New" pitchFamily="49" charset="0"/>
              <a:cs typeface="Courier New" pitchFamily="49" charset="0"/>
            </a:endParaRPr>
          </a:p>
          <a:p>
            <a:pPr marL="0" indent="0" hangingPunct="0">
              <a:buNone/>
            </a:pPr>
            <a:r>
              <a:rPr lang="en-AU" sz="2900" dirty="0" smtClean="0">
                <a:latin typeface="Courier New" pitchFamily="49" charset="0"/>
                <a:cs typeface="Courier New" pitchFamily="49" charset="0"/>
              </a:rPr>
              <a:t>print </a:t>
            </a:r>
            <a:r>
              <a:rPr lang="en-AU" sz="2900" dirty="0">
                <a:latin typeface="Courier New" pitchFamily="49" charset="0"/>
                <a:cs typeface="Courier New" pitchFamily="49" charset="0"/>
              </a:rPr>
              <a:t>("Word found that begins with c-a-t is: ".</a:t>
            </a:r>
            <a:r>
              <a:rPr lang="en-AU" sz="2900" b="1" dirty="0">
                <a:solidFill>
                  <a:srgbClr val="0070C0"/>
                </a:solidFill>
                <a:latin typeface="Courier New" pitchFamily="49" charset="0"/>
                <a:cs typeface="Courier New" pitchFamily="49" charset="0"/>
              </a:rPr>
              <a:t>$match[1]</a:t>
            </a:r>
            <a:r>
              <a:rPr lang="en-AU" sz="2900" dirty="0">
                <a:latin typeface="Courier New" pitchFamily="49" charset="0"/>
                <a:cs typeface="Courier New" pitchFamily="49" charset="0"/>
              </a:rPr>
              <a:t>);</a:t>
            </a:r>
            <a:endParaRPr lang="en-US" sz="2900" dirty="0">
              <a:latin typeface="Courier New" pitchFamily="49" charset="0"/>
              <a:cs typeface="Courier New" pitchFamily="49" charset="0"/>
            </a:endParaRPr>
          </a:p>
          <a:p>
            <a:pPr hangingPunct="0"/>
            <a:r>
              <a:rPr lang="en-AU" dirty="0"/>
              <a:t>This will display the first whole word that begins with the pattern </a:t>
            </a:r>
            <a:r>
              <a:rPr lang="en-AU" dirty="0">
                <a:latin typeface="Courier New" pitchFamily="49" charset="0"/>
                <a:cs typeface="Courier New" pitchFamily="49" charset="0"/>
              </a:rPr>
              <a:t>"cat</a:t>
            </a:r>
            <a:r>
              <a:rPr lang="en-AU" dirty="0" smtClean="0">
                <a:latin typeface="Courier New" pitchFamily="49" charset="0"/>
                <a:cs typeface="Courier New" pitchFamily="49" charset="0"/>
              </a:rPr>
              <a:t>"</a:t>
            </a:r>
            <a:endParaRPr lang="en-US" dirty="0"/>
          </a:p>
        </p:txBody>
      </p:sp>
    </p:spTree>
    <p:extLst>
      <p:ext uri="{BB962C8B-B14F-4D97-AF65-F5344CB8AC3E}">
        <p14:creationId xmlns:p14="http://schemas.microsoft.com/office/powerpoint/2010/main" val="5238319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274638"/>
            <a:ext cx="8229600" cy="639762"/>
          </a:xfrm>
        </p:spPr>
        <p:txBody>
          <a:bodyPr>
            <a:normAutofit/>
          </a:bodyPr>
          <a:lstStyle/>
          <a:p>
            <a:r>
              <a:rPr lang="en-US" sz="3200" dirty="0" smtClean="0"/>
              <a:t>What Does a Server Do?</a:t>
            </a:r>
            <a:endParaRPr lang="en-US" sz="3200" dirty="0"/>
          </a:p>
        </p:txBody>
      </p:sp>
      <p:sp>
        <p:nvSpPr>
          <p:cNvPr id="4" name="Content Placeholder 3"/>
          <p:cNvSpPr>
            <a:spLocks noGrp="1"/>
          </p:cNvSpPr>
          <p:nvPr>
            <p:ph idx="1"/>
          </p:nvPr>
        </p:nvSpPr>
        <p:spPr>
          <a:xfrm>
            <a:off x="457200" y="990600"/>
            <a:ext cx="8229600" cy="5135563"/>
          </a:xfrm>
        </p:spPr>
        <p:txBody>
          <a:bodyPr>
            <a:noAutofit/>
          </a:bodyPr>
          <a:lstStyle/>
          <a:p>
            <a:r>
              <a:rPr lang="en-US" sz="1800" dirty="0"/>
              <a:t>When a user clicks a link, a request is sent to a server. </a:t>
            </a:r>
            <a:r>
              <a:rPr lang="en-US" sz="1800" dirty="0" smtClean="0"/>
              <a:t>The server </a:t>
            </a:r>
            <a:r>
              <a:rPr lang="en-US" sz="1800" dirty="0"/>
              <a:t>sends the requested page back to the </a:t>
            </a:r>
            <a:r>
              <a:rPr lang="en-US" sz="1800" dirty="0" smtClean="0"/>
              <a:t>client (the </a:t>
            </a:r>
            <a:r>
              <a:rPr lang="en-US" sz="1800" dirty="0"/>
              <a:t>user's </a:t>
            </a:r>
            <a:r>
              <a:rPr lang="en-US" sz="1800" dirty="0" smtClean="0"/>
              <a:t>computer). </a:t>
            </a:r>
          </a:p>
          <a:p>
            <a:r>
              <a:rPr lang="en-US" sz="1800" dirty="0" smtClean="0"/>
              <a:t>The </a:t>
            </a:r>
            <a:r>
              <a:rPr lang="en-US" sz="1800" dirty="0"/>
              <a:t>URL tells the browser what page or other resource (a video, a song, etc.) </a:t>
            </a:r>
            <a:r>
              <a:rPr lang="en-US" sz="1800" dirty="0" smtClean="0"/>
              <a:t>to </a:t>
            </a:r>
            <a:r>
              <a:rPr lang="en-US" sz="1800" dirty="0" smtClean="0"/>
              <a:t>get </a:t>
            </a:r>
            <a:endParaRPr lang="en-US" sz="1800" dirty="0" smtClean="0"/>
          </a:p>
          <a:p>
            <a:pPr marL="0" indent="0">
              <a:buNone/>
            </a:pPr>
            <a:r>
              <a:rPr lang="en-US" sz="1800" dirty="0" smtClean="0"/>
              <a:t>sample URL: </a:t>
            </a:r>
            <a:r>
              <a:rPr lang="en-US" sz="1800" dirty="0" smtClean="0">
                <a:latin typeface="Courier New" pitchFamily="49" charset="0"/>
                <a:cs typeface="Courier New" pitchFamily="49" charset="0"/>
              </a:rPr>
              <a:t>http</a:t>
            </a:r>
            <a:r>
              <a:rPr lang="en-US" sz="1800" dirty="0">
                <a:latin typeface="Courier New" pitchFamily="49" charset="0"/>
                <a:cs typeface="Courier New" pitchFamily="49" charset="0"/>
              </a:rPr>
              <a:t>://www.jackie.com/courses/beading.html</a:t>
            </a:r>
            <a:endParaRPr lang="en-US" sz="1800" i="1" dirty="0">
              <a:latin typeface="Courier New" pitchFamily="49" charset="0"/>
              <a:cs typeface="Courier New" pitchFamily="49" charset="0"/>
            </a:endParaRPr>
          </a:p>
          <a:p>
            <a:r>
              <a:rPr lang="en-US" sz="1800" dirty="0" smtClean="0">
                <a:latin typeface="Courier New" pitchFamily="49" charset="0"/>
                <a:cs typeface="Courier New" pitchFamily="49" charset="0"/>
              </a:rPr>
              <a:t>http</a:t>
            </a:r>
            <a:r>
              <a:rPr lang="en-US" sz="1800" dirty="0">
                <a:latin typeface="Courier New" pitchFamily="49" charset="0"/>
                <a:cs typeface="Courier New" pitchFamily="49" charset="0"/>
              </a:rPr>
              <a:t>://</a:t>
            </a:r>
            <a:r>
              <a:rPr lang="en-US" sz="1800" dirty="0"/>
              <a:t> indicates that the protocol </a:t>
            </a:r>
            <a:r>
              <a:rPr lang="en-US" sz="1800" dirty="0" err="1"/>
              <a:t>HyperText</a:t>
            </a:r>
            <a:r>
              <a:rPr lang="en-US" sz="1800" dirty="0"/>
              <a:t> Transfer Protocol will be </a:t>
            </a:r>
            <a:r>
              <a:rPr lang="en-US" sz="1800" dirty="0" smtClean="0"/>
              <a:t>used</a:t>
            </a:r>
          </a:p>
          <a:p>
            <a:r>
              <a:rPr lang="en-US" sz="1800" dirty="0" smtClean="0"/>
              <a:t>the </a:t>
            </a:r>
            <a:r>
              <a:rPr lang="en-US" sz="1800" dirty="0"/>
              <a:t>web page requested resides on the web server </a:t>
            </a:r>
            <a:r>
              <a:rPr lang="en-US" sz="1800" dirty="0" smtClean="0">
                <a:latin typeface="Courier New" pitchFamily="49" charset="0"/>
                <a:cs typeface="Courier New" pitchFamily="49" charset="0"/>
              </a:rPr>
              <a:t>www.jackie.com</a:t>
            </a:r>
          </a:p>
          <a:p>
            <a:r>
              <a:rPr lang="en-US" sz="1800" dirty="0" smtClean="0"/>
              <a:t>there </a:t>
            </a:r>
            <a:r>
              <a:rPr lang="en-US" sz="1800" dirty="0"/>
              <a:t>is folder named </a:t>
            </a:r>
            <a:r>
              <a:rPr lang="en-US" sz="1800" dirty="0">
                <a:latin typeface="Courier New" pitchFamily="49" charset="0"/>
                <a:cs typeface="Courier New" pitchFamily="49" charset="0"/>
              </a:rPr>
              <a:t>courses</a:t>
            </a:r>
            <a:r>
              <a:rPr lang="en-US" sz="1800" dirty="0"/>
              <a:t> </a:t>
            </a:r>
            <a:endParaRPr lang="en-US" sz="1800" dirty="0" smtClean="0"/>
          </a:p>
          <a:p>
            <a:r>
              <a:rPr lang="en-US" sz="1800" dirty="0" smtClean="0"/>
              <a:t>it </a:t>
            </a:r>
            <a:r>
              <a:rPr lang="en-US" sz="1800" dirty="0"/>
              <a:t>contains a file named </a:t>
            </a:r>
            <a:r>
              <a:rPr lang="en-US" sz="1800" dirty="0" smtClean="0">
                <a:latin typeface="Courier New" pitchFamily="49" charset="0"/>
                <a:cs typeface="Courier New" pitchFamily="49" charset="0"/>
              </a:rPr>
              <a:t>beading.html</a:t>
            </a:r>
          </a:p>
          <a:p>
            <a:pPr lvl="1"/>
            <a:r>
              <a:rPr lang="en-US" sz="1400" dirty="0" smtClean="0"/>
              <a:t>this </a:t>
            </a:r>
            <a:r>
              <a:rPr lang="en-US" sz="1400" dirty="0"/>
              <a:t>file is the resource </a:t>
            </a:r>
            <a:r>
              <a:rPr lang="en-US" sz="1400" dirty="0" smtClean="0"/>
              <a:t>requested</a:t>
            </a:r>
            <a:endParaRPr lang="en-US" sz="1400" dirty="0" smtClean="0"/>
          </a:p>
          <a:p>
            <a:r>
              <a:rPr lang="en-US" sz="1800" dirty="0" smtClean="0"/>
              <a:t>A </a:t>
            </a:r>
            <a:r>
              <a:rPr lang="en-US" sz="1800" dirty="0"/>
              <a:t>communications protocol is a system of digital message formats and rules for exchanging messages between computing </a:t>
            </a:r>
            <a:r>
              <a:rPr lang="en-US" sz="1800" dirty="0" smtClean="0"/>
              <a:t>systems</a:t>
            </a:r>
            <a:endParaRPr lang="en-US" sz="1800" dirty="0" smtClean="0"/>
          </a:p>
          <a:p>
            <a:pPr lvl="1"/>
            <a:r>
              <a:rPr lang="en-US" sz="1400" dirty="0" smtClean="0">
                <a:latin typeface="Courier New" pitchFamily="49" charset="0"/>
                <a:cs typeface="Courier New" pitchFamily="49" charset="0"/>
              </a:rPr>
              <a:t>http</a:t>
            </a:r>
            <a:r>
              <a:rPr lang="en-US" sz="1400" i="1" dirty="0" smtClean="0">
                <a:latin typeface="Courier New" pitchFamily="49" charset="0"/>
                <a:cs typeface="Courier New" pitchFamily="49" charset="0"/>
              </a:rPr>
              <a:t> </a:t>
            </a:r>
            <a:r>
              <a:rPr lang="en-US" sz="1400" dirty="0"/>
              <a:t>is the most common communications </a:t>
            </a:r>
            <a:r>
              <a:rPr lang="en-US" sz="1400" dirty="0" smtClean="0"/>
              <a:t>protocol</a:t>
            </a:r>
          </a:p>
          <a:p>
            <a:pPr lvl="1"/>
            <a:r>
              <a:rPr lang="en-US" sz="1400" dirty="0" smtClean="0"/>
              <a:t>others </a:t>
            </a:r>
            <a:r>
              <a:rPr lang="en-US" sz="1400" dirty="0"/>
              <a:t>include </a:t>
            </a:r>
            <a:r>
              <a:rPr lang="en-US" sz="1400" dirty="0">
                <a:latin typeface="Courier New" pitchFamily="49" charset="0"/>
                <a:cs typeface="Courier New" pitchFamily="49" charset="0"/>
              </a:rPr>
              <a:t>ftp</a:t>
            </a:r>
            <a:r>
              <a:rPr lang="en-US" sz="1400" dirty="0"/>
              <a:t>, </a:t>
            </a:r>
            <a:r>
              <a:rPr lang="en-US" sz="1400" dirty="0">
                <a:latin typeface="Courier New" pitchFamily="49" charset="0"/>
                <a:cs typeface="Courier New" pitchFamily="49" charset="0"/>
              </a:rPr>
              <a:t>IP</a:t>
            </a:r>
            <a:r>
              <a:rPr lang="en-US" sz="1400" dirty="0"/>
              <a:t>, and </a:t>
            </a:r>
            <a:r>
              <a:rPr lang="en-US" sz="1400" dirty="0" smtClean="0">
                <a:latin typeface="Courier New" pitchFamily="49" charset="0"/>
                <a:cs typeface="Courier New" pitchFamily="49" charset="0"/>
              </a:rPr>
              <a:t>TCP</a:t>
            </a:r>
          </a:p>
          <a:p>
            <a:r>
              <a:rPr lang="en-US" sz="1800" dirty="0" smtClean="0"/>
              <a:t>hostname</a:t>
            </a:r>
            <a:r>
              <a:rPr lang="en-US" sz="1800" dirty="0"/>
              <a:t>, </a:t>
            </a:r>
            <a:r>
              <a:rPr lang="en-US" sz="1800" dirty="0">
                <a:latin typeface="Courier New" pitchFamily="49" charset="0"/>
                <a:cs typeface="Courier New" pitchFamily="49" charset="0"/>
              </a:rPr>
              <a:t>www.jackie.com</a:t>
            </a:r>
            <a:r>
              <a:rPr lang="en-US" sz="1800" dirty="0"/>
              <a:t>, is actually an IP </a:t>
            </a:r>
            <a:r>
              <a:rPr lang="en-US" sz="1800" dirty="0" smtClean="0"/>
              <a:t>address, a </a:t>
            </a:r>
            <a:r>
              <a:rPr lang="en-US" sz="1800" dirty="0"/>
              <a:t>series of </a:t>
            </a:r>
            <a:r>
              <a:rPr lang="en-US" sz="1800" dirty="0" smtClean="0"/>
              <a:t>numbers</a:t>
            </a:r>
          </a:p>
          <a:p>
            <a:r>
              <a:rPr lang="en-US" sz="1800" dirty="0" smtClean="0"/>
              <a:t>An </a:t>
            </a:r>
            <a:r>
              <a:rPr lang="en-US" sz="1800" dirty="0"/>
              <a:t>Internet Domain Name System (DNS) maintains a database of hostnames and their corresponding IP </a:t>
            </a:r>
            <a:r>
              <a:rPr lang="en-US" sz="1800" dirty="0" smtClean="0"/>
              <a:t>addresses </a:t>
            </a:r>
            <a:endParaRPr lang="en-US" sz="1800" dirty="0" smtClean="0"/>
          </a:p>
          <a:p>
            <a:pPr lvl="1"/>
            <a:r>
              <a:rPr lang="en-US" sz="1400" dirty="0" smtClean="0"/>
              <a:t>automatically </a:t>
            </a:r>
            <a:r>
              <a:rPr lang="en-US" sz="1400" dirty="0"/>
              <a:t>translates the text hostname to its IP </a:t>
            </a:r>
            <a:r>
              <a:rPr lang="en-US" sz="1400" dirty="0" smtClean="0"/>
              <a:t>address</a:t>
            </a:r>
            <a:endParaRPr lang="en-US" sz="1400" dirty="0"/>
          </a:p>
        </p:txBody>
      </p:sp>
      <p:sp>
        <p:nvSpPr>
          <p:cNvPr id="2" name="Rectangle 4"/>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 name="Rectangle 6"/>
          <p:cNvSpPr>
            <a:spLocks noChangeArrowheads="1"/>
          </p:cNvSpPr>
          <p:nvPr/>
        </p:nvSpPr>
        <p:spPr bwMode="auto">
          <a:xfrm>
            <a:off x="0" y="4572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86122707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PHP Quantifiers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35942243"/>
              </p:ext>
            </p:extLst>
          </p:nvPr>
        </p:nvGraphicFramePr>
        <p:xfrm>
          <a:off x="1447800" y="1752600"/>
          <a:ext cx="6019800" cy="3810002"/>
        </p:xfrm>
        <a:graphic>
          <a:graphicData uri="http://schemas.openxmlformats.org/drawingml/2006/table">
            <a:tbl>
              <a:tblPr firstRow="1" firstCol="1" bandRow="1">
                <a:tableStyleId>{5C22544A-7EE6-4342-B048-85BDC9FD1C3A}</a:tableStyleId>
              </a:tblPr>
              <a:tblGrid>
                <a:gridCol w="1828800"/>
                <a:gridCol w="4191000"/>
              </a:tblGrid>
              <a:tr h="544286">
                <a:tc>
                  <a:txBody>
                    <a:bodyPr/>
                    <a:lstStyle/>
                    <a:p>
                      <a:pPr marL="0" marR="0" algn="ctr" hangingPunct="0">
                        <a:lnSpc>
                          <a:spcPct val="115000"/>
                        </a:lnSpc>
                        <a:spcBef>
                          <a:spcPts val="300"/>
                        </a:spcBef>
                        <a:spcAft>
                          <a:spcPts val="300"/>
                        </a:spcAft>
                      </a:pPr>
                      <a:r>
                        <a:rPr lang="en-US" sz="1200">
                          <a:effectLst/>
                        </a:rPr>
                        <a:t>Quantifier</a:t>
                      </a:r>
                      <a:endParaRPr lang="en-US" sz="1100">
                        <a:effectLst/>
                        <a:latin typeface="Charlotte Book"/>
                        <a:ea typeface="Times New Roman"/>
                        <a:cs typeface="Times New Roman"/>
                      </a:endParaRPr>
                    </a:p>
                  </a:txBody>
                  <a:tcPr marL="68580" marR="68580" marT="0" marB="0" anchor="ctr"/>
                </a:tc>
                <a:tc>
                  <a:txBody>
                    <a:bodyPr/>
                    <a:lstStyle/>
                    <a:p>
                      <a:pPr marL="0" marR="0" algn="ctr" hangingPunct="0">
                        <a:lnSpc>
                          <a:spcPct val="115000"/>
                        </a:lnSpc>
                        <a:spcBef>
                          <a:spcPts val="300"/>
                        </a:spcBef>
                        <a:spcAft>
                          <a:spcPts val="300"/>
                        </a:spcAft>
                      </a:pPr>
                      <a:r>
                        <a:rPr lang="en-US" sz="1200">
                          <a:effectLst/>
                        </a:rPr>
                        <a:t>Number of Matches</a:t>
                      </a:r>
                      <a:endParaRPr lang="en-US" sz="1100">
                        <a:effectLst/>
                        <a:latin typeface="Charlotte Book"/>
                        <a:ea typeface="Times New Roman"/>
                        <a:cs typeface="Times New Roman"/>
                      </a:endParaRPr>
                    </a:p>
                  </a:txBody>
                  <a:tcPr marL="68580" marR="68580" marT="0" marB="0" anchor="ctr"/>
                </a:tc>
              </a:tr>
              <a:tr h="544286">
                <a:tc>
                  <a:txBody>
                    <a:bodyPr/>
                    <a:lstStyle/>
                    <a:p>
                      <a:pPr marL="0" marR="0" algn="l" hangingPunct="0">
                        <a:lnSpc>
                          <a:spcPct val="115000"/>
                        </a:lnSpc>
                        <a:spcBef>
                          <a:spcPts val="300"/>
                        </a:spcBef>
                        <a:spcAft>
                          <a:spcPts val="300"/>
                        </a:spcAft>
                      </a:pPr>
                      <a:r>
                        <a:rPr lang="en-US" sz="1200">
                          <a:effectLst/>
                        </a:rPr>
                        <a:t>{n}</a:t>
                      </a:r>
                      <a:endParaRPr lang="en-US" sz="1100">
                        <a:effectLst/>
                        <a:latin typeface="Charlotte Book"/>
                        <a:ea typeface="Times New Roman"/>
                        <a:cs typeface="Times New Roman"/>
                      </a:endParaRPr>
                    </a:p>
                  </a:txBody>
                  <a:tcPr marL="68580" marR="68580" marT="0" marB="0" anchor="ctr"/>
                </a:tc>
                <a:tc>
                  <a:txBody>
                    <a:bodyPr/>
                    <a:lstStyle/>
                    <a:p>
                      <a:pPr marL="0" marR="0" algn="l" hangingPunct="0">
                        <a:lnSpc>
                          <a:spcPct val="115000"/>
                        </a:lnSpc>
                        <a:spcBef>
                          <a:spcPts val="300"/>
                        </a:spcBef>
                        <a:spcAft>
                          <a:spcPts val="300"/>
                        </a:spcAft>
                      </a:pPr>
                      <a:r>
                        <a:rPr lang="en-US" sz="1200">
                          <a:effectLst/>
                        </a:rPr>
                        <a:t>exactly n times</a:t>
                      </a:r>
                      <a:endParaRPr lang="en-US" sz="1100">
                        <a:effectLst/>
                        <a:latin typeface="Charlotte Book"/>
                        <a:ea typeface="Times New Roman"/>
                        <a:cs typeface="Times New Roman"/>
                      </a:endParaRPr>
                    </a:p>
                  </a:txBody>
                  <a:tcPr marL="68580" marR="68580" marT="0" marB="0" anchor="ctr"/>
                </a:tc>
              </a:tr>
              <a:tr h="544286">
                <a:tc>
                  <a:txBody>
                    <a:bodyPr/>
                    <a:lstStyle/>
                    <a:p>
                      <a:pPr marL="0" marR="0" algn="l" hangingPunct="0">
                        <a:lnSpc>
                          <a:spcPct val="115000"/>
                        </a:lnSpc>
                        <a:spcBef>
                          <a:spcPts val="300"/>
                        </a:spcBef>
                        <a:spcAft>
                          <a:spcPts val="300"/>
                        </a:spcAft>
                      </a:pPr>
                      <a:r>
                        <a:rPr lang="en-US" sz="1200">
                          <a:effectLst/>
                        </a:rPr>
                        <a:t>{m, n}</a:t>
                      </a:r>
                      <a:endParaRPr lang="en-US" sz="1100">
                        <a:effectLst/>
                        <a:latin typeface="Charlotte Book"/>
                        <a:ea typeface="Times New Roman"/>
                        <a:cs typeface="Times New Roman"/>
                      </a:endParaRPr>
                    </a:p>
                  </a:txBody>
                  <a:tcPr marL="68580" marR="68580" marT="0" marB="0" anchor="ctr"/>
                </a:tc>
                <a:tc>
                  <a:txBody>
                    <a:bodyPr/>
                    <a:lstStyle/>
                    <a:p>
                      <a:pPr marL="0" marR="0" algn="l" hangingPunct="0">
                        <a:lnSpc>
                          <a:spcPct val="115000"/>
                        </a:lnSpc>
                        <a:spcBef>
                          <a:spcPts val="300"/>
                        </a:spcBef>
                        <a:spcAft>
                          <a:spcPts val="300"/>
                        </a:spcAft>
                      </a:pPr>
                      <a:r>
                        <a:rPr lang="en-US" sz="1200">
                          <a:effectLst/>
                        </a:rPr>
                        <a:t>between m and n times, inclusive</a:t>
                      </a:r>
                      <a:endParaRPr lang="en-US" sz="1100">
                        <a:effectLst/>
                        <a:latin typeface="Charlotte Book"/>
                        <a:ea typeface="Times New Roman"/>
                        <a:cs typeface="Times New Roman"/>
                      </a:endParaRPr>
                    </a:p>
                  </a:txBody>
                  <a:tcPr marL="68580" marR="68580" marT="0" marB="0" anchor="ctr"/>
                </a:tc>
              </a:tr>
              <a:tr h="544286">
                <a:tc>
                  <a:txBody>
                    <a:bodyPr/>
                    <a:lstStyle/>
                    <a:p>
                      <a:pPr marL="0" marR="0" algn="l" hangingPunct="0">
                        <a:lnSpc>
                          <a:spcPct val="115000"/>
                        </a:lnSpc>
                        <a:spcBef>
                          <a:spcPts val="300"/>
                        </a:spcBef>
                        <a:spcAft>
                          <a:spcPts val="300"/>
                        </a:spcAft>
                      </a:pPr>
                      <a:r>
                        <a:rPr lang="en-US" sz="1200">
                          <a:effectLst/>
                        </a:rPr>
                        <a:t>{n, }</a:t>
                      </a:r>
                      <a:endParaRPr lang="en-US" sz="1100">
                        <a:effectLst/>
                        <a:latin typeface="Charlotte Book"/>
                        <a:ea typeface="Times New Roman"/>
                        <a:cs typeface="Times New Roman"/>
                      </a:endParaRPr>
                    </a:p>
                  </a:txBody>
                  <a:tcPr marL="68580" marR="68580" marT="0" marB="0" anchor="ctr"/>
                </a:tc>
                <a:tc>
                  <a:txBody>
                    <a:bodyPr/>
                    <a:lstStyle/>
                    <a:p>
                      <a:pPr marL="0" marR="0" algn="l" hangingPunct="0">
                        <a:lnSpc>
                          <a:spcPct val="115000"/>
                        </a:lnSpc>
                        <a:spcBef>
                          <a:spcPts val="300"/>
                        </a:spcBef>
                        <a:spcAft>
                          <a:spcPts val="300"/>
                        </a:spcAft>
                      </a:pPr>
                      <a:r>
                        <a:rPr lang="en-US" sz="1200">
                          <a:effectLst/>
                        </a:rPr>
                        <a:t>n or more times</a:t>
                      </a:r>
                      <a:endParaRPr lang="en-US" sz="1100">
                        <a:effectLst/>
                        <a:latin typeface="Charlotte Book"/>
                        <a:ea typeface="Times New Roman"/>
                        <a:cs typeface="Times New Roman"/>
                      </a:endParaRPr>
                    </a:p>
                  </a:txBody>
                  <a:tcPr marL="68580" marR="68580" marT="0" marB="0" anchor="ctr"/>
                </a:tc>
              </a:tr>
              <a:tr h="544286">
                <a:tc>
                  <a:txBody>
                    <a:bodyPr/>
                    <a:lstStyle/>
                    <a:p>
                      <a:pPr marL="0" marR="0" algn="l" hangingPunct="0">
                        <a:lnSpc>
                          <a:spcPct val="115000"/>
                        </a:lnSpc>
                        <a:spcBef>
                          <a:spcPts val="300"/>
                        </a:spcBef>
                        <a:spcAft>
                          <a:spcPts val="300"/>
                        </a:spcAft>
                      </a:pPr>
                      <a:r>
                        <a:rPr lang="en-US" sz="1200">
                          <a:effectLst/>
                        </a:rPr>
                        <a:t>+</a:t>
                      </a:r>
                      <a:endParaRPr lang="en-US" sz="1100">
                        <a:effectLst/>
                        <a:latin typeface="Charlotte Book"/>
                        <a:ea typeface="Times New Roman"/>
                        <a:cs typeface="Times New Roman"/>
                      </a:endParaRPr>
                    </a:p>
                  </a:txBody>
                  <a:tcPr marL="68580" marR="68580" marT="0" marB="0" anchor="ctr"/>
                </a:tc>
                <a:tc>
                  <a:txBody>
                    <a:bodyPr/>
                    <a:lstStyle/>
                    <a:p>
                      <a:pPr marL="0" marR="0" algn="l" hangingPunct="0">
                        <a:lnSpc>
                          <a:spcPct val="115000"/>
                        </a:lnSpc>
                        <a:spcBef>
                          <a:spcPts val="300"/>
                        </a:spcBef>
                        <a:spcAft>
                          <a:spcPts val="300"/>
                        </a:spcAft>
                      </a:pPr>
                      <a:r>
                        <a:rPr lang="en-US" sz="1200">
                          <a:effectLst/>
                        </a:rPr>
                        <a:t>one or more times</a:t>
                      </a:r>
                      <a:endParaRPr lang="en-US" sz="1100">
                        <a:effectLst/>
                        <a:latin typeface="Charlotte Book"/>
                        <a:ea typeface="Times New Roman"/>
                        <a:cs typeface="Times New Roman"/>
                      </a:endParaRPr>
                    </a:p>
                  </a:txBody>
                  <a:tcPr marL="68580" marR="68580" marT="0" marB="0" anchor="ctr"/>
                </a:tc>
              </a:tr>
              <a:tr h="544286">
                <a:tc>
                  <a:txBody>
                    <a:bodyPr/>
                    <a:lstStyle/>
                    <a:p>
                      <a:pPr marL="0" marR="0" algn="l" hangingPunct="0">
                        <a:lnSpc>
                          <a:spcPct val="115000"/>
                        </a:lnSpc>
                        <a:spcBef>
                          <a:spcPts val="300"/>
                        </a:spcBef>
                        <a:spcAft>
                          <a:spcPts val="300"/>
                        </a:spcAft>
                      </a:pPr>
                      <a:r>
                        <a:rPr lang="en-US" sz="1200">
                          <a:effectLst/>
                        </a:rPr>
                        <a:t>*</a:t>
                      </a:r>
                      <a:endParaRPr lang="en-US" sz="1100">
                        <a:effectLst/>
                        <a:latin typeface="Charlotte Book"/>
                        <a:ea typeface="Times New Roman"/>
                        <a:cs typeface="Times New Roman"/>
                      </a:endParaRPr>
                    </a:p>
                  </a:txBody>
                  <a:tcPr marL="68580" marR="68580" marT="0" marB="0" anchor="ctr"/>
                </a:tc>
                <a:tc>
                  <a:txBody>
                    <a:bodyPr/>
                    <a:lstStyle/>
                    <a:p>
                      <a:pPr marL="0" marR="0" algn="l" hangingPunct="0">
                        <a:lnSpc>
                          <a:spcPct val="115000"/>
                        </a:lnSpc>
                        <a:spcBef>
                          <a:spcPts val="300"/>
                        </a:spcBef>
                        <a:spcAft>
                          <a:spcPts val="300"/>
                        </a:spcAft>
                      </a:pPr>
                      <a:r>
                        <a:rPr lang="en-US" sz="1200">
                          <a:effectLst/>
                        </a:rPr>
                        <a:t>zero or more times</a:t>
                      </a:r>
                      <a:endParaRPr lang="en-US" sz="1100">
                        <a:effectLst/>
                        <a:latin typeface="Charlotte Book"/>
                        <a:ea typeface="Times New Roman"/>
                        <a:cs typeface="Times New Roman"/>
                      </a:endParaRPr>
                    </a:p>
                  </a:txBody>
                  <a:tcPr marL="68580" marR="68580" marT="0" marB="0" anchor="ctr"/>
                </a:tc>
              </a:tr>
              <a:tr h="544286">
                <a:tc>
                  <a:txBody>
                    <a:bodyPr/>
                    <a:lstStyle/>
                    <a:p>
                      <a:pPr marL="0" marR="0" algn="l" hangingPunct="0">
                        <a:lnSpc>
                          <a:spcPct val="115000"/>
                        </a:lnSpc>
                        <a:spcBef>
                          <a:spcPts val="300"/>
                        </a:spcBef>
                        <a:spcAft>
                          <a:spcPts val="300"/>
                        </a:spcAft>
                      </a:pPr>
                      <a:r>
                        <a:rPr lang="en-US" sz="1200">
                          <a:effectLst/>
                        </a:rPr>
                        <a:t>?</a:t>
                      </a:r>
                      <a:endParaRPr lang="en-US" sz="1100">
                        <a:effectLst/>
                        <a:latin typeface="Charlotte Book"/>
                        <a:ea typeface="Times New Roman"/>
                        <a:cs typeface="Times New Roman"/>
                      </a:endParaRPr>
                    </a:p>
                  </a:txBody>
                  <a:tcPr marL="68580" marR="68580" marT="0" marB="0" anchor="ctr"/>
                </a:tc>
                <a:tc>
                  <a:txBody>
                    <a:bodyPr/>
                    <a:lstStyle/>
                    <a:p>
                      <a:pPr marL="0" marR="0" algn="l" hangingPunct="0">
                        <a:lnSpc>
                          <a:spcPct val="115000"/>
                        </a:lnSpc>
                        <a:spcBef>
                          <a:spcPts val="300"/>
                        </a:spcBef>
                        <a:spcAft>
                          <a:spcPts val="300"/>
                        </a:spcAft>
                      </a:pPr>
                      <a:r>
                        <a:rPr lang="en-US" sz="1200" dirty="0">
                          <a:effectLst/>
                        </a:rPr>
                        <a:t>zero or one time</a:t>
                      </a:r>
                      <a:endParaRPr lang="en-US" sz="1100" dirty="0">
                        <a:effectLst/>
                        <a:latin typeface="Charlotte Book"/>
                        <a:ea typeface="Times New Roman"/>
                        <a:cs typeface="Times New Roman"/>
                      </a:endParaRPr>
                    </a:p>
                  </a:txBody>
                  <a:tcPr marL="68580" marR="68580" marT="0" marB="0" anchor="ctr"/>
                </a:tc>
              </a:tr>
            </a:tbl>
          </a:graphicData>
        </a:graphic>
      </p:graphicFrame>
    </p:spTree>
    <p:extLst>
      <p:ext uri="{BB962C8B-B14F-4D97-AF65-F5344CB8AC3E}">
        <p14:creationId xmlns:p14="http://schemas.microsoft.com/office/powerpoint/2010/main" val="385893771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477962"/>
          </a:xfrm>
        </p:spPr>
        <p:txBody>
          <a:bodyPr>
            <a:normAutofit/>
          </a:bodyPr>
          <a:lstStyle/>
          <a:p>
            <a:r>
              <a:rPr lang="en-US" sz="4000" dirty="0" smtClean="0"/>
              <a:t>Some PHP Regular Expression Character Classes</a:t>
            </a:r>
            <a:endParaRPr lang="en-US" sz="40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75722684"/>
              </p:ext>
            </p:extLst>
          </p:nvPr>
        </p:nvGraphicFramePr>
        <p:xfrm>
          <a:off x="457200" y="1828800"/>
          <a:ext cx="7924799" cy="4114803"/>
        </p:xfrm>
        <a:graphic>
          <a:graphicData uri="http://schemas.openxmlformats.org/drawingml/2006/table">
            <a:tbl>
              <a:tblPr firstRow="1" firstCol="1" bandRow="1">
                <a:tableStyleId>{5C22544A-7EE6-4342-B048-85BDC9FD1C3A}</a:tableStyleId>
              </a:tblPr>
              <a:tblGrid>
                <a:gridCol w="1643892"/>
                <a:gridCol w="6280907"/>
              </a:tblGrid>
              <a:tr h="587829">
                <a:tc>
                  <a:txBody>
                    <a:bodyPr/>
                    <a:lstStyle/>
                    <a:p>
                      <a:pPr marL="0" marR="0" algn="ctr" hangingPunct="0">
                        <a:lnSpc>
                          <a:spcPct val="115000"/>
                        </a:lnSpc>
                        <a:spcBef>
                          <a:spcPts val="300"/>
                        </a:spcBef>
                        <a:spcAft>
                          <a:spcPts val="300"/>
                        </a:spcAft>
                      </a:pPr>
                      <a:r>
                        <a:rPr lang="en-US" sz="1200" dirty="0">
                          <a:effectLst/>
                        </a:rPr>
                        <a:t>Character Class</a:t>
                      </a:r>
                      <a:endParaRPr lang="en-US" sz="1100" dirty="0">
                        <a:effectLst/>
                        <a:latin typeface="Charlotte Book"/>
                        <a:ea typeface="Times New Roman"/>
                        <a:cs typeface="Times New Roman"/>
                      </a:endParaRPr>
                    </a:p>
                  </a:txBody>
                  <a:tcPr marL="68580" marR="68580" marT="0" marB="0" anchor="ctr"/>
                </a:tc>
                <a:tc>
                  <a:txBody>
                    <a:bodyPr/>
                    <a:lstStyle/>
                    <a:p>
                      <a:pPr marL="0" marR="0" algn="ctr" hangingPunct="0">
                        <a:lnSpc>
                          <a:spcPct val="115000"/>
                        </a:lnSpc>
                        <a:spcBef>
                          <a:spcPts val="300"/>
                        </a:spcBef>
                        <a:spcAft>
                          <a:spcPts val="300"/>
                        </a:spcAft>
                      </a:pPr>
                      <a:r>
                        <a:rPr lang="en-US" sz="1200">
                          <a:effectLst/>
                        </a:rPr>
                        <a:t>Description</a:t>
                      </a:r>
                      <a:endParaRPr lang="en-US" sz="1100">
                        <a:effectLst/>
                        <a:latin typeface="Charlotte Book"/>
                        <a:ea typeface="Times New Roman"/>
                        <a:cs typeface="Times New Roman"/>
                      </a:endParaRPr>
                    </a:p>
                  </a:txBody>
                  <a:tcPr marL="68580" marR="68580" marT="0" marB="0" anchor="ctr"/>
                </a:tc>
              </a:tr>
              <a:tr h="587829">
                <a:tc>
                  <a:txBody>
                    <a:bodyPr/>
                    <a:lstStyle/>
                    <a:p>
                      <a:pPr marL="0" marR="0" algn="l" hangingPunct="0">
                        <a:lnSpc>
                          <a:spcPct val="115000"/>
                        </a:lnSpc>
                        <a:spcBef>
                          <a:spcPts val="300"/>
                        </a:spcBef>
                        <a:spcAft>
                          <a:spcPts val="300"/>
                        </a:spcAft>
                      </a:pPr>
                      <a:r>
                        <a:rPr lang="en-US" sz="1200">
                          <a:effectLst/>
                        </a:rPr>
                        <a:t>alnum</a:t>
                      </a:r>
                      <a:endParaRPr lang="en-US" sz="1100">
                        <a:effectLst/>
                        <a:latin typeface="Charlotte Book"/>
                        <a:ea typeface="Times New Roman"/>
                        <a:cs typeface="Times New Roman"/>
                      </a:endParaRPr>
                    </a:p>
                  </a:txBody>
                  <a:tcPr marL="68580" marR="68580" marT="0" marB="0" anchor="ctr"/>
                </a:tc>
                <a:tc>
                  <a:txBody>
                    <a:bodyPr/>
                    <a:lstStyle/>
                    <a:p>
                      <a:pPr marL="0" marR="0" algn="l" hangingPunct="0">
                        <a:lnSpc>
                          <a:spcPct val="115000"/>
                        </a:lnSpc>
                        <a:spcBef>
                          <a:spcPts val="300"/>
                        </a:spcBef>
                        <a:spcAft>
                          <a:spcPts val="300"/>
                        </a:spcAft>
                      </a:pPr>
                      <a:r>
                        <a:rPr lang="en-US" sz="1200">
                          <a:effectLst/>
                        </a:rPr>
                        <a:t>alphanumeric characters (i.e., letters [a-zA-Z] or digits  [0-9])</a:t>
                      </a:r>
                      <a:endParaRPr lang="en-US" sz="1100">
                        <a:effectLst/>
                        <a:latin typeface="Charlotte Book"/>
                        <a:ea typeface="Times New Roman"/>
                        <a:cs typeface="Times New Roman"/>
                      </a:endParaRPr>
                    </a:p>
                  </a:txBody>
                  <a:tcPr marL="68580" marR="68580" marT="0" marB="0" anchor="ctr"/>
                </a:tc>
              </a:tr>
              <a:tr h="587829">
                <a:tc>
                  <a:txBody>
                    <a:bodyPr/>
                    <a:lstStyle/>
                    <a:p>
                      <a:pPr marL="0" marR="0" algn="l" hangingPunct="0">
                        <a:lnSpc>
                          <a:spcPct val="115000"/>
                        </a:lnSpc>
                        <a:spcBef>
                          <a:spcPts val="300"/>
                        </a:spcBef>
                        <a:spcAft>
                          <a:spcPts val="300"/>
                        </a:spcAft>
                      </a:pPr>
                      <a:r>
                        <a:rPr lang="en-US" sz="1200">
                          <a:effectLst/>
                        </a:rPr>
                        <a:t>alpha</a:t>
                      </a:r>
                      <a:endParaRPr lang="en-US" sz="1100">
                        <a:effectLst/>
                        <a:latin typeface="Charlotte Book"/>
                        <a:ea typeface="Times New Roman"/>
                        <a:cs typeface="Times New Roman"/>
                      </a:endParaRPr>
                    </a:p>
                  </a:txBody>
                  <a:tcPr marL="68580" marR="68580" marT="0" marB="0" anchor="ctr"/>
                </a:tc>
                <a:tc>
                  <a:txBody>
                    <a:bodyPr/>
                    <a:lstStyle/>
                    <a:p>
                      <a:pPr marL="0" marR="0" algn="l" hangingPunct="0">
                        <a:lnSpc>
                          <a:spcPct val="115000"/>
                        </a:lnSpc>
                        <a:spcBef>
                          <a:spcPts val="300"/>
                        </a:spcBef>
                        <a:spcAft>
                          <a:spcPts val="300"/>
                        </a:spcAft>
                      </a:pPr>
                      <a:r>
                        <a:rPr lang="en-US" sz="1200">
                          <a:effectLst/>
                        </a:rPr>
                        <a:t>letters (i.e., [a-zA-Z])</a:t>
                      </a:r>
                      <a:endParaRPr lang="en-US" sz="1100">
                        <a:effectLst/>
                        <a:latin typeface="Charlotte Book"/>
                        <a:ea typeface="Times New Roman"/>
                        <a:cs typeface="Times New Roman"/>
                      </a:endParaRPr>
                    </a:p>
                  </a:txBody>
                  <a:tcPr marL="68580" marR="68580" marT="0" marB="0" anchor="ctr"/>
                </a:tc>
              </a:tr>
              <a:tr h="587829">
                <a:tc>
                  <a:txBody>
                    <a:bodyPr/>
                    <a:lstStyle/>
                    <a:p>
                      <a:pPr marL="0" marR="0" algn="l" hangingPunct="0">
                        <a:lnSpc>
                          <a:spcPct val="115000"/>
                        </a:lnSpc>
                        <a:spcBef>
                          <a:spcPts val="300"/>
                        </a:spcBef>
                        <a:spcAft>
                          <a:spcPts val="300"/>
                        </a:spcAft>
                      </a:pPr>
                      <a:r>
                        <a:rPr lang="en-US" sz="1200">
                          <a:effectLst/>
                        </a:rPr>
                        <a:t>digit</a:t>
                      </a:r>
                      <a:endParaRPr lang="en-US" sz="1100">
                        <a:effectLst/>
                        <a:latin typeface="Charlotte Book"/>
                        <a:ea typeface="Times New Roman"/>
                        <a:cs typeface="Times New Roman"/>
                      </a:endParaRPr>
                    </a:p>
                  </a:txBody>
                  <a:tcPr marL="68580" marR="68580" marT="0" marB="0" anchor="ctr"/>
                </a:tc>
                <a:tc>
                  <a:txBody>
                    <a:bodyPr/>
                    <a:lstStyle/>
                    <a:p>
                      <a:pPr marL="0" marR="0" algn="l" hangingPunct="0">
                        <a:lnSpc>
                          <a:spcPct val="115000"/>
                        </a:lnSpc>
                        <a:spcBef>
                          <a:spcPts val="300"/>
                        </a:spcBef>
                        <a:spcAft>
                          <a:spcPts val="300"/>
                        </a:spcAft>
                      </a:pPr>
                      <a:r>
                        <a:rPr lang="en-US" sz="1200" dirty="0">
                          <a:effectLst/>
                        </a:rPr>
                        <a:t>digits</a:t>
                      </a:r>
                      <a:endParaRPr lang="en-US" sz="1100" dirty="0">
                        <a:effectLst/>
                        <a:latin typeface="Charlotte Book"/>
                        <a:ea typeface="Times New Roman"/>
                        <a:cs typeface="Times New Roman"/>
                      </a:endParaRPr>
                    </a:p>
                  </a:txBody>
                  <a:tcPr marL="68580" marR="68580" marT="0" marB="0" anchor="ctr"/>
                </a:tc>
              </a:tr>
              <a:tr h="587829">
                <a:tc>
                  <a:txBody>
                    <a:bodyPr/>
                    <a:lstStyle/>
                    <a:p>
                      <a:pPr marL="0" marR="0" algn="l" hangingPunct="0">
                        <a:lnSpc>
                          <a:spcPct val="115000"/>
                        </a:lnSpc>
                        <a:spcBef>
                          <a:spcPts val="300"/>
                        </a:spcBef>
                        <a:spcAft>
                          <a:spcPts val="300"/>
                        </a:spcAft>
                      </a:pPr>
                      <a:r>
                        <a:rPr lang="en-US" sz="1200">
                          <a:effectLst/>
                        </a:rPr>
                        <a:t>space</a:t>
                      </a:r>
                      <a:endParaRPr lang="en-US" sz="1100">
                        <a:effectLst/>
                        <a:latin typeface="Charlotte Book"/>
                        <a:ea typeface="Times New Roman"/>
                        <a:cs typeface="Times New Roman"/>
                      </a:endParaRPr>
                    </a:p>
                  </a:txBody>
                  <a:tcPr marL="68580" marR="68580" marT="0" marB="0" anchor="ctr"/>
                </a:tc>
                <a:tc>
                  <a:txBody>
                    <a:bodyPr/>
                    <a:lstStyle/>
                    <a:p>
                      <a:pPr marL="0" marR="0" algn="l" hangingPunct="0">
                        <a:lnSpc>
                          <a:spcPct val="115000"/>
                        </a:lnSpc>
                        <a:spcBef>
                          <a:spcPts val="300"/>
                        </a:spcBef>
                        <a:spcAft>
                          <a:spcPts val="300"/>
                        </a:spcAft>
                      </a:pPr>
                      <a:r>
                        <a:rPr lang="en-US" sz="1200">
                          <a:effectLst/>
                        </a:rPr>
                        <a:t>white space</a:t>
                      </a:r>
                      <a:endParaRPr lang="en-US" sz="1100">
                        <a:effectLst/>
                        <a:latin typeface="Charlotte Book"/>
                        <a:ea typeface="Times New Roman"/>
                        <a:cs typeface="Times New Roman"/>
                      </a:endParaRPr>
                    </a:p>
                  </a:txBody>
                  <a:tcPr marL="68580" marR="68580" marT="0" marB="0" anchor="ctr"/>
                </a:tc>
              </a:tr>
              <a:tr h="587829">
                <a:tc>
                  <a:txBody>
                    <a:bodyPr/>
                    <a:lstStyle/>
                    <a:p>
                      <a:pPr marL="0" marR="0" algn="l" hangingPunct="0">
                        <a:lnSpc>
                          <a:spcPct val="115000"/>
                        </a:lnSpc>
                        <a:spcBef>
                          <a:spcPts val="300"/>
                        </a:spcBef>
                        <a:spcAft>
                          <a:spcPts val="300"/>
                        </a:spcAft>
                      </a:pPr>
                      <a:r>
                        <a:rPr lang="en-US" sz="1200">
                          <a:effectLst/>
                        </a:rPr>
                        <a:t>lower </a:t>
                      </a:r>
                      <a:endParaRPr lang="en-US" sz="1100">
                        <a:effectLst/>
                        <a:latin typeface="Charlotte Book"/>
                        <a:ea typeface="Times New Roman"/>
                        <a:cs typeface="Times New Roman"/>
                      </a:endParaRPr>
                    </a:p>
                  </a:txBody>
                  <a:tcPr marL="68580" marR="68580" marT="0" marB="0" anchor="ctr"/>
                </a:tc>
                <a:tc>
                  <a:txBody>
                    <a:bodyPr/>
                    <a:lstStyle/>
                    <a:p>
                      <a:pPr marL="0" marR="0" algn="l" hangingPunct="0">
                        <a:lnSpc>
                          <a:spcPct val="115000"/>
                        </a:lnSpc>
                        <a:spcBef>
                          <a:spcPts val="300"/>
                        </a:spcBef>
                        <a:spcAft>
                          <a:spcPts val="300"/>
                        </a:spcAft>
                      </a:pPr>
                      <a:r>
                        <a:rPr lang="en-US" sz="1200">
                          <a:effectLst/>
                        </a:rPr>
                        <a:t>lowercase letters</a:t>
                      </a:r>
                      <a:endParaRPr lang="en-US" sz="1100">
                        <a:effectLst/>
                        <a:latin typeface="Charlotte Book"/>
                        <a:ea typeface="Times New Roman"/>
                        <a:cs typeface="Times New Roman"/>
                      </a:endParaRPr>
                    </a:p>
                  </a:txBody>
                  <a:tcPr marL="68580" marR="68580" marT="0" marB="0" anchor="ctr"/>
                </a:tc>
              </a:tr>
              <a:tr h="587829">
                <a:tc>
                  <a:txBody>
                    <a:bodyPr/>
                    <a:lstStyle/>
                    <a:p>
                      <a:pPr marL="0" marR="0" algn="l" hangingPunct="0">
                        <a:lnSpc>
                          <a:spcPct val="115000"/>
                        </a:lnSpc>
                        <a:spcBef>
                          <a:spcPts val="300"/>
                        </a:spcBef>
                        <a:spcAft>
                          <a:spcPts val="300"/>
                        </a:spcAft>
                      </a:pPr>
                      <a:r>
                        <a:rPr lang="en-US" sz="1200">
                          <a:effectLst/>
                        </a:rPr>
                        <a:t>upper</a:t>
                      </a:r>
                      <a:endParaRPr lang="en-US" sz="1100">
                        <a:effectLst/>
                        <a:latin typeface="Charlotte Book"/>
                        <a:ea typeface="Times New Roman"/>
                        <a:cs typeface="Times New Roman"/>
                      </a:endParaRPr>
                    </a:p>
                  </a:txBody>
                  <a:tcPr marL="68580" marR="68580" marT="0" marB="0" anchor="ctr"/>
                </a:tc>
                <a:tc>
                  <a:txBody>
                    <a:bodyPr/>
                    <a:lstStyle/>
                    <a:p>
                      <a:pPr marL="0" marR="0" algn="l" hangingPunct="0">
                        <a:lnSpc>
                          <a:spcPct val="115000"/>
                        </a:lnSpc>
                        <a:spcBef>
                          <a:spcPts val="300"/>
                        </a:spcBef>
                        <a:spcAft>
                          <a:spcPts val="300"/>
                        </a:spcAft>
                      </a:pPr>
                      <a:r>
                        <a:rPr lang="en-US" sz="1200" dirty="0">
                          <a:effectLst/>
                        </a:rPr>
                        <a:t>uppercase letters</a:t>
                      </a:r>
                      <a:endParaRPr lang="en-US" sz="1100" dirty="0">
                        <a:effectLst/>
                        <a:latin typeface="Charlotte Book"/>
                        <a:ea typeface="Times New Roman"/>
                        <a:cs typeface="Times New Roman"/>
                      </a:endParaRPr>
                    </a:p>
                  </a:txBody>
                  <a:tcPr marL="68580" marR="68580" marT="0" marB="0" anchor="ctr"/>
                </a:tc>
              </a:tr>
            </a:tbl>
          </a:graphicData>
        </a:graphic>
      </p:graphicFrame>
    </p:spTree>
    <p:extLst>
      <p:ext uri="{BB962C8B-B14F-4D97-AF65-F5344CB8AC3E}">
        <p14:creationId xmlns:p14="http://schemas.microsoft.com/office/powerpoint/2010/main" val="4636336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Courier New" pitchFamily="49" charset="0"/>
                <a:cs typeface="Courier New" pitchFamily="49" charset="0"/>
              </a:rPr>
              <a:t>HTTP get</a:t>
            </a:r>
            <a:r>
              <a:rPr lang="en-US" dirty="0" smtClean="0"/>
              <a:t> and </a:t>
            </a:r>
            <a:r>
              <a:rPr lang="en-US" dirty="0" smtClean="0">
                <a:latin typeface="Courier New" pitchFamily="49" charset="0"/>
                <a:cs typeface="Courier New" pitchFamily="49" charset="0"/>
              </a:rPr>
              <a:t>post</a:t>
            </a:r>
            <a:r>
              <a:rPr lang="en-US" dirty="0" smtClean="0"/>
              <a:t> Request Types</a:t>
            </a:r>
            <a:endParaRPr lang="en-US" dirty="0"/>
          </a:p>
        </p:txBody>
      </p:sp>
      <p:sp>
        <p:nvSpPr>
          <p:cNvPr id="4" name="Content Placeholder 3"/>
          <p:cNvSpPr>
            <a:spLocks noGrp="1"/>
          </p:cNvSpPr>
          <p:nvPr>
            <p:ph idx="1"/>
          </p:nvPr>
        </p:nvSpPr>
        <p:spPr>
          <a:xfrm>
            <a:off x="457200" y="1295400"/>
            <a:ext cx="8229600" cy="4830763"/>
          </a:xfrm>
        </p:spPr>
        <p:txBody>
          <a:bodyPr>
            <a:noAutofit/>
          </a:bodyPr>
          <a:lstStyle/>
          <a:p>
            <a:r>
              <a:rPr lang="en-US" sz="2400" dirty="0" smtClean="0"/>
              <a:t>when </a:t>
            </a:r>
            <a:r>
              <a:rPr lang="en-US" sz="2400" dirty="0"/>
              <a:t>a user performs a website search, </a:t>
            </a:r>
            <a:r>
              <a:rPr lang="en-US" sz="2400" dirty="0" smtClean="0"/>
              <a:t>he </a:t>
            </a:r>
            <a:r>
              <a:rPr lang="en-US" sz="2400" dirty="0"/>
              <a:t>wants to get some information that resides on the site's </a:t>
            </a:r>
            <a:r>
              <a:rPr lang="en-US" sz="2400" dirty="0" smtClean="0"/>
              <a:t>server</a:t>
            </a:r>
          </a:p>
          <a:p>
            <a:r>
              <a:rPr lang="en-US" sz="2400" dirty="0" smtClean="0"/>
              <a:t>often </a:t>
            </a:r>
            <a:r>
              <a:rPr lang="en-US" sz="2400" dirty="0"/>
              <a:t>the user wants to send information to a </a:t>
            </a:r>
            <a:r>
              <a:rPr lang="en-US" sz="2400" dirty="0" smtClean="0"/>
              <a:t>server</a:t>
            </a:r>
          </a:p>
          <a:p>
            <a:r>
              <a:rPr lang="en-US" sz="2400" dirty="0"/>
              <a:t>t</a:t>
            </a:r>
            <a:r>
              <a:rPr lang="en-US" sz="2400" dirty="0" smtClean="0"/>
              <a:t>herefore</a:t>
            </a:r>
            <a:r>
              <a:rPr lang="en-US" sz="2400" dirty="0"/>
              <a:t>, the </a:t>
            </a:r>
            <a:r>
              <a:rPr lang="en-US" sz="2400" dirty="0">
                <a:latin typeface="Courier New" pitchFamily="49" charset="0"/>
                <a:cs typeface="Courier New" pitchFamily="49" charset="0"/>
              </a:rPr>
              <a:t>get</a:t>
            </a:r>
            <a:r>
              <a:rPr lang="en-US" sz="2400" dirty="0"/>
              <a:t> and </a:t>
            </a:r>
            <a:r>
              <a:rPr lang="en-US" sz="2400" dirty="0">
                <a:latin typeface="Courier New" pitchFamily="49" charset="0"/>
                <a:cs typeface="Courier New" pitchFamily="49" charset="0"/>
              </a:rPr>
              <a:t>post</a:t>
            </a:r>
            <a:r>
              <a:rPr lang="en-US" sz="2400" dirty="0"/>
              <a:t> request types are the two most common HTTP request </a:t>
            </a:r>
            <a:r>
              <a:rPr lang="en-US" sz="2400" dirty="0" smtClean="0"/>
              <a:t>types </a:t>
            </a:r>
            <a:endParaRPr lang="en-US" sz="2400" dirty="0"/>
          </a:p>
          <a:p>
            <a:r>
              <a:rPr lang="en-US" sz="2400" dirty="0" smtClean="0"/>
              <a:t>a </a:t>
            </a:r>
            <a:r>
              <a:rPr lang="en-US" sz="2400" dirty="0">
                <a:latin typeface="Courier New" pitchFamily="49" charset="0"/>
                <a:cs typeface="Courier New" pitchFamily="49" charset="0"/>
              </a:rPr>
              <a:t>get</a:t>
            </a:r>
            <a:r>
              <a:rPr lang="en-US" sz="2400" dirty="0"/>
              <a:t> request appends data to the URL to specify what it should </a:t>
            </a:r>
            <a:r>
              <a:rPr lang="en-US" sz="2400" dirty="0" smtClean="0"/>
              <a:t>get</a:t>
            </a:r>
          </a:p>
          <a:p>
            <a:pPr lvl="1"/>
            <a:r>
              <a:rPr lang="en-US" sz="1800" dirty="0" smtClean="0"/>
              <a:t>The </a:t>
            </a:r>
            <a:r>
              <a:rPr lang="en-US" sz="1800" dirty="0"/>
              <a:t>information requested is sent as form data and the server's ability to process form data is used. </a:t>
            </a:r>
            <a:endParaRPr lang="en-US" sz="1800" dirty="0" smtClean="0"/>
          </a:p>
          <a:p>
            <a:r>
              <a:rPr lang="en-US" sz="2400" dirty="0" smtClean="0"/>
              <a:t>a </a:t>
            </a:r>
            <a:r>
              <a:rPr lang="en-US" sz="2400" dirty="0">
                <a:latin typeface="Courier New" pitchFamily="49" charset="0"/>
                <a:cs typeface="Courier New" pitchFamily="49" charset="0"/>
              </a:rPr>
              <a:t>post</a:t>
            </a:r>
            <a:r>
              <a:rPr lang="en-US" sz="2400" dirty="0"/>
              <a:t> request is </a:t>
            </a:r>
            <a:r>
              <a:rPr lang="en-US" sz="2400" dirty="0" smtClean="0"/>
              <a:t>similar </a:t>
            </a:r>
            <a:endParaRPr lang="en-US" sz="2400" dirty="0"/>
          </a:p>
        </p:txBody>
      </p:sp>
      <p:sp>
        <p:nvSpPr>
          <p:cNvPr id="7" name="Rectangle 4"/>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6"/>
          <p:cNvSpPr>
            <a:spLocks noChangeArrowheads="1"/>
          </p:cNvSpPr>
          <p:nvPr/>
        </p:nvSpPr>
        <p:spPr bwMode="auto">
          <a:xfrm>
            <a:off x="0" y="180201"/>
            <a:ext cx="184731"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8859925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noAutofit/>
          </a:bodyPr>
          <a:lstStyle/>
          <a:p>
            <a:r>
              <a:rPr lang="en-US" sz="3200" dirty="0" smtClean="0"/>
              <a:t>The Apache HTTP Server</a:t>
            </a:r>
            <a:endParaRPr lang="en-US" sz="3200" dirty="0"/>
          </a:p>
        </p:txBody>
      </p:sp>
      <p:sp>
        <p:nvSpPr>
          <p:cNvPr id="3" name="Content Placeholder 2"/>
          <p:cNvSpPr>
            <a:spLocks noGrp="1"/>
          </p:cNvSpPr>
          <p:nvPr>
            <p:ph idx="1"/>
          </p:nvPr>
        </p:nvSpPr>
        <p:spPr/>
        <p:txBody>
          <a:bodyPr>
            <a:normAutofit lnSpcReduction="10000"/>
          </a:bodyPr>
          <a:lstStyle/>
          <a:p>
            <a:pPr hangingPunct="0"/>
            <a:r>
              <a:rPr lang="en-US" dirty="0"/>
              <a:t>An Apache Web Server </a:t>
            </a:r>
            <a:r>
              <a:rPr lang="en-US" dirty="0" smtClean="0"/>
              <a:t>is </a:t>
            </a:r>
            <a:r>
              <a:rPr lang="en-US" dirty="0"/>
              <a:t>commonly called </a:t>
            </a:r>
            <a:r>
              <a:rPr lang="en-US" dirty="0" smtClean="0"/>
              <a:t>Apache</a:t>
            </a:r>
          </a:p>
          <a:p>
            <a:pPr hangingPunct="0"/>
            <a:r>
              <a:rPr lang="en-US" dirty="0" smtClean="0"/>
              <a:t>is </a:t>
            </a:r>
            <a:r>
              <a:rPr lang="en-US" dirty="0"/>
              <a:t>a free open-source web </a:t>
            </a:r>
            <a:r>
              <a:rPr lang="en-US" dirty="0" smtClean="0"/>
              <a:t>server</a:t>
            </a:r>
          </a:p>
          <a:p>
            <a:pPr hangingPunct="0"/>
            <a:r>
              <a:rPr lang="en-US" dirty="0" smtClean="0"/>
              <a:t>was </a:t>
            </a:r>
            <a:r>
              <a:rPr lang="en-US" dirty="0"/>
              <a:t>originally created for Unix, but there are now versions that run under other platforms such as Linux and </a:t>
            </a:r>
            <a:r>
              <a:rPr lang="en-US" dirty="0" smtClean="0"/>
              <a:t>Windows</a:t>
            </a:r>
          </a:p>
          <a:p>
            <a:pPr hangingPunct="0"/>
            <a:r>
              <a:rPr lang="en-US" dirty="0" smtClean="0"/>
              <a:t>To communicate </a:t>
            </a:r>
            <a:r>
              <a:rPr lang="en-US" dirty="0"/>
              <a:t>between client and server, you must have server software on your computer or you must have access to a </a:t>
            </a:r>
            <a:r>
              <a:rPr lang="en-US" dirty="0" smtClean="0"/>
              <a:t>server</a:t>
            </a:r>
            <a:endParaRPr lang="en-US" dirty="0"/>
          </a:p>
        </p:txBody>
      </p:sp>
    </p:spTree>
    <p:extLst>
      <p:ext uri="{BB962C8B-B14F-4D97-AF65-F5344CB8AC3E}">
        <p14:creationId xmlns:p14="http://schemas.microsoft.com/office/powerpoint/2010/main" val="10684659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600" dirty="0" smtClean="0"/>
              <a:t>The MySQL Database</a:t>
            </a:r>
            <a:endParaRPr lang="en-US" sz="3600" dirty="0"/>
          </a:p>
        </p:txBody>
      </p:sp>
      <p:sp>
        <p:nvSpPr>
          <p:cNvPr id="3" name="Content Placeholder 2"/>
          <p:cNvSpPr>
            <a:spLocks noGrp="1"/>
          </p:cNvSpPr>
          <p:nvPr>
            <p:ph idx="1"/>
          </p:nvPr>
        </p:nvSpPr>
        <p:spPr>
          <a:xfrm>
            <a:off x="457200" y="990600"/>
            <a:ext cx="8229600" cy="5562600"/>
          </a:xfrm>
        </p:spPr>
        <p:txBody>
          <a:bodyPr>
            <a:noAutofit/>
          </a:bodyPr>
          <a:lstStyle/>
          <a:p>
            <a:pPr hangingPunct="0"/>
            <a:r>
              <a:rPr lang="en-US" sz="1600" dirty="0" smtClean="0"/>
              <a:t>a </a:t>
            </a:r>
            <a:r>
              <a:rPr lang="en-US" sz="1600" dirty="0"/>
              <a:t>database is an organized collection of </a:t>
            </a:r>
            <a:r>
              <a:rPr lang="en-US" sz="1600" dirty="0" smtClean="0"/>
              <a:t>data</a:t>
            </a:r>
          </a:p>
          <a:p>
            <a:pPr lvl="1" hangingPunct="0"/>
            <a:r>
              <a:rPr lang="en-US" sz="1400" dirty="0" smtClean="0"/>
              <a:t>The </a:t>
            </a:r>
            <a:r>
              <a:rPr lang="en-US" sz="1400" dirty="0"/>
              <a:t>databases we refer to in this chapter are relational databases. </a:t>
            </a:r>
            <a:endParaRPr lang="en-US" sz="1400" dirty="0" smtClean="0"/>
          </a:p>
          <a:p>
            <a:pPr lvl="1" hangingPunct="0"/>
            <a:r>
              <a:rPr lang="en-US" sz="1400" dirty="0" smtClean="0"/>
              <a:t>information </a:t>
            </a:r>
            <a:r>
              <a:rPr lang="en-US" sz="1400" dirty="0"/>
              <a:t>in the database is stored in </a:t>
            </a:r>
            <a:r>
              <a:rPr lang="en-US" sz="1400" dirty="0" smtClean="0"/>
              <a:t>tables which </a:t>
            </a:r>
            <a:r>
              <a:rPr lang="en-US" sz="1400" dirty="0"/>
              <a:t>contain groups of related data called </a:t>
            </a:r>
            <a:r>
              <a:rPr lang="en-AU" sz="1400" dirty="0"/>
              <a:t>records</a:t>
            </a:r>
            <a:r>
              <a:rPr lang="en-US" sz="1400" dirty="0"/>
              <a:t>. </a:t>
            </a:r>
          </a:p>
          <a:p>
            <a:pPr hangingPunct="0"/>
            <a:r>
              <a:rPr lang="en-US" sz="1600" dirty="0" smtClean="0"/>
              <a:t>Example: </a:t>
            </a:r>
            <a:r>
              <a:rPr lang="en-US" sz="1600" dirty="0" smtClean="0"/>
              <a:t>a business </a:t>
            </a:r>
            <a:r>
              <a:rPr lang="en-US" sz="1600" dirty="0"/>
              <a:t>might store </a:t>
            </a:r>
            <a:r>
              <a:rPr lang="en-US" sz="1600" dirty="0" smtClean="0"/>
              <a:t>various </a:t>
            </a:r>
            <a:r>
              <a:rPr lang="en-US" sz="1600" dirty="0"/>
              <a:t>information about its </a:t>
            </a:r>
            <a:r>
              <a:rPr lang="en-US" sz="1600" dirty="0" smtClean="0"/>
              <a:t>customers</a:t>
            </a:r>
          </a:p>
          <a:p>
            <a:pPr lvl="1" hangingPunct="0"/>
            <a:r>
              <a:rPr lang="en-US" sz="1400" dirty="0" smtClean="0"/>
              <a:t>One </a:t>
            </a:r>
            <a:r>
              <a:rPr lang="en-US" sz="1400" dirty="0"/>
              <a:t>table might hold the demographic information about a </a:t>
            </a:r>
            <a:r>
              <a:rPr lang="en-US" sz="1400" dirty="0" smtClean="0"/>
              <a:t>customer.</a:t>
            </a:r>
          </a:p>
          <a:p>
            <a:pPr lvl="1" hangingPunct="0"/>
            <a:r>
              <a:rPr lang="en-US" sz="1400" dirty="0" smtClean="0"/>
              <a:t>All information </a:t>
            </a:r>
            <a:r>
              <a:rPr lang="en-US" sz="1400" dirty="0"/>
              <a:t>relating to one customer comprises a single record. </a:t>
            </a:r>
            <a:endParaRPr lang="en-US" sz="1400" dirty="0" smtClean="0"/>
          </a:p>
          <a:p>
            <a:pPr lvl="1" hangingPunct="0"/>
            <a:r>
              <a:rPr lang="en-US" sz="1400" dirty="0" smtClean="0"/>
              <a:t>Each </a:t>
            </a:r>
            <a:r>
              <a:rPr lang="en-US" sz="1400" dirty="0"/>
              <a:t>data item in a record is called a </a:t>
            </a:r>
            <a:r>
              <a:rPr lang="en-AU" sz="1400" dirty="0"/>
              <a:t>field</a:t>
            </a:r>
            <a:r>
              <a:rPr lang="en-US" sz="1400" dirty="0"/>
              <a:t>. </a:t>
            </a:r>
            <a:endParaRPr lang="en-US" sz="1400" dirty="0" smtClean="0"/>
          </a:p>
          <a:p>
            <a:pPr lvl="1" hangingPunct="0"/>
            <a:r>
              <a:rPr lang="en-US" sz="1400" dirty="0" smtClean="0"/>
              <a:t>A </a:t>
            </a:r>
            <a:r>
              <a:rPr lang="en-US" sz="1400" dirty="0"/>
              <a:t>second table </a:t>
            </a:r>
            <a:r>
              <a:rPr lang="en-US" sz="1400" dirty="0" smtClean="0"/>
              <a:t>might </a:t>
            </a:r>
            <a:r>
              <a:rPr lang="en-US" sz="1400" dirty="0"/>
              <a:t>hold a customer's purchasing </a:t>
            </a:r>
            <a:r>
              <a:rPr lang="en-US" sz="1400" dirty="0" smtClean="0"/>
              <a:t>history.</a:t>
            </a:r>
          </a:p>
          <a:p>
            <a:pPr lvl="1" hangingPunct="0"/>
            <a:r>
              <a:rPr lang="en-US" sz="1400" dirty="0" smtClean="0"/>
              <a:t>A </a:t>
            </a:r>
            <a:r>
              <a:rPr lang="en-US" sz="1400" dirty="0"/>
              <a:t>single record would be the data referring to one customer and the fields in this table would be the specific information (purchase date, items purchased, etc.). </a:t>
            </a:r>
            <a:endParaRPr lang="en-US" sz="1400" dirty="0" smtClean="0"/>
          </a:p>
          <a:p>
            <a:pPr lvl="1" hangingPunct="0"/>
            <a:r>
              <a:rPr lang="en-US" sz="1400" dirty="0" smtClean="0"/>
              <a:t>A </a:t>
            </a:r>
            <a:r>
              <a:rPr lang="en-US" sz="1400" dirty="0"/>
              <a:t>third table might hold the business's inventory. </a:t>
            </a:r>
            <a:endParaRPr lang="en-US" sz="1400" dirty="0" smtClean="0"/>
          </a:p>
          <a:p>
            <a:pPr hangingPunct="0"/>
            <a:r>
              <a:rPr lang="en-US" sz="1600" dirty="0" smtClean="0"/>
              <a:t>same </a:t>
            </a:r>
            <a:r>
              <a:rPr lang="en-US" sz="1600" dirty="0"/>
              <a:t>business owner might have another database </a:t>
            </a:r>
            <a:r>
              <a:rPr lang="en-US" sz="1600" dirty="0" smtClean="0"/>
              <a:t>to store </a:t>
            </a:r>
            <a:r>
              <a:rPr lang="en-US" sz="1600" dirty="0"/>
              <a:t>each employee as a </a:t>
            </a:r>
            <a:r>
              <a:rPr lang="en-US" sz="1600" dirty="0" smtClean="0"/>
              <a:t>record</a:t>
            </a:r>
          </a:p>
          <a:p>
            <a:pPr lvl="1" hangingPunct="0"/>
            <a:r>
              <a:rPr lang="en-US" sz="1400" dirty="0" smtClean="0"/>
              <a:t>The </a:t>
            </a:r>
            <a:r>
              <a:rPr lang="en-US" sz="1400" dirty="0"/>
              <a:t>fields would be different from the customer </a:t>
            </a:r>
            <a:r>
              <a:rPr lang="en-US" sz="1400" dirty="0" smtClean="0"/>
              <a:t>database.</a:t>
            </a:r>
          </a:p>
          <a:p>
            <a:pPr lvl="1" hangingPunct="0"/>
            <a:r>
              <a:rPr lang="en-US" sz="1400" dirty="0" smtClean="0"/>
              <a:t>They might include hours </a:t>
            </a:r>
            <a:r>
              <a:rPr lang="en-US" sz="1400" dirty="0"/>
              <a:t>worked, pay rate, tax deductions, and so </a:t>
            </a:r>
            <a:r>
              <a:rPr lang="en-US" sz="1400" dirty="0" smtClean="0"/>
              <a:t>forth.</a:t>
            </a:r>
          </a:p>
          <a:p>
            <a:pPr hangingPunct="0"/>
            <a:r>
              <a:rPr lang="en-US" sz="1800" dirty="0" smtClean="0"/>
              <a:t>. </a:t>
            </a:r>
            <a:r>
              <a:rPr lang="en-US" sz="1600" dirty="0"/>
              <a:t>A third database </a:t>
            </a:r>
            <a:r>
              <a:rPr lang="en-US" sz="1600" dirty="0" smtClean="0"/>
              <a:t>could include </a:t>
            </a:r>
            <a:r>
              <a:rPr lang="en-US" sz="1600" dirty="0"/>
              <a:t>information about </a:t>
            </a:r>
            <a:r>
              <a:rPr lang="en-US" sz="1600" dirty="0" smtClean="0"/>
              <a:t>inventory .</a:t>
            </a:r>
          </a:p>
          <a:p>
            <a:pPr lvl="1" hangingPunct="0"/>
            <a:r>
              <a:rPr lang="en-US" sz="1400" dirty="0" smtClean="0"/>
              <a:t>A </a:t>
            </a:r>
            <a:r>
              <a:rPr lang="en-US" sz="1400" dirty="0"/>
              <a:t>record might be the name of a particular </a:t>
            </a:r>
            <a:r>
              <a:rPr lang="en-US" sz="1400" dirty="0" smtClean="0"/>
              <a:t>item, cost, number on hand.</a:t>
            </a:r>
          </a:p>
          <a:p>
            <a:pPr hangingPunct="0"/>
            <a:r>
              <a:rPr lang="en-US" sz="2000" dirty="0" smtClean="0"/>
              <a:t>Databases </a:t>
            </a:r>
            <a:r>
              <a:rPr lang="en-US" sz="2000" dirty="0"/>
              <a:t>are made up of records and records are made up of fields. </a:t>
            </a:r>
          </a:p>
          <a:p>
            <a:pPr hangingPunct="0"/>
            <a:r>
              <a:rPr lang="en-US" sz="2000" dirty="0" smtClean="0"/>
              <a:t>MySQL </a:t>
            </a:r>
            <a:r>
              <a:rPr lang="en-US" sz="2000" dirty="0"/>
              <a:t>is a free open-source relational database system, especially popular for web applications. </a:t>
            </a:r>
          </a:p>
        </p:txBody>
      </p:sp>
    </p:spTree>
    <p:extLst>
      <p:ext uri="{BB962C8B-B14F-4D97-AF65-F5344CB8AC3E}">
        <p14:creationId xmlns:p14="http://schemas.microsoft.com/office/powerpoint/2010/main" val="34888089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PHP and XAMPP</a:t>
            </a:r>
            <a:endParaRPr lang="en-US" sz="3600" dirty="0"/>
          </a:p>
        </p:txBody>
      </p:sp>
      <p:sp>
        <p:nvSpPr>
          <p:cNvPr id="3" name="Content Placeholder 2"/>
          <p:cNvSpPr>
            <a:spLocks noGrp="1"/>
          </p:cNvSpPr>
          <p:nvPr>
            <p:ph idx="1"/>
          </p:nvPr>
        </p:nvSpPr>
        <p:spPr>
          <a:xfrm>
            <a:off x="457200" y="1447800"/>
            <a:ext cx="8229600" cy="4678363"/>
          </a:xfrm>
        </p:spPr>
        <p:txBody>
          <a:bodyPr>
            <a:normAutofit/>
          </a:bodyPr>
          <a:lstStyle/>
          <a:p>
            <a:pPr hangingPunct="0"/>
            <a:r>
              <a:rPr lang="en-US" sz="2400" dirty="0" smtClean="0"/>
              <a:t>PHP </a:t>
            </a:r>
            <a:r>
              <a:rPr lang="en-US" sz="2400" dirty="0"/>
              <a:t>is a general-purpose scripting language that is especially suited for web development </a:t>
            </a:r>
            <a:endParaRPr lang="en-US" sz="2400" dirty="0" smtClean="0"/>
          </a:p>
          <a:p>
            <a:pPr hangingPunct="0"/>
            <a:r>
              <a:rPr lang="en-US" sz="2400" dirty="0" smtClean="0"/>
              <a:t>It can </a:t>
            </a:r>
            <a:r>
              <a:rPr lang="en-US" sz="2400" dirty="0"/>
              <a:t>be embedded into </a:t>
            </a:r>
            <a:r>
              <a:rPr lang="en-US" sz="2400" dirty="0" smtClean="0"/>
              <a:t>HTML</a:t>
            </a:r>
          </a:p>
          <a:p>
            <a:pPr marL="0" indent="0" hangingPunct="0">
              <a:buNone/>
            </a:pPr>
            <a:r>
              <a:rPr lang="en-US" sz="2400" dirty="0" smtClean="0"/>
              <a:t>To </a:t>
            </a:r>
            <a:r>
              <a:rPr lang="en-US" sz="2400" dirty="0"/>
              <a:t>get everything we need—Apache, MySQL, and </a:t>
            </a:r>
            <a:r>
              <a:rPr lang="en-US" sz="2400" dirty="0" smtClean="0"/>
              <a:t>PHP—can </a:t>
            </a:r>
            <a:r>
              <a:rPr lang="en-US" sz="2400" dirty="0"/>
              <a:t>install free software called </a:t>
            </a:r>
            <a:r>
              <a:rPr lang="en-AU" sz="2400" dirty="0"/>
              <a:t>XAMPP:</a:t>
            </a:r>
            <a:endParaRPr lang="en-US" sz="2400" dirty="0"/>
          </a:p>
          <a:p>
            <a:pPr lvl="0"/>
            <a:r>
              <a:rPr lang="en-US" sz="2400" b="1" dirty="0"/>
              <a:t>X</a:t>
            </a:r>
            <a:r>
              <a:rPr lang="en-US" sz="2400" dirty="0"/>
              <a:t>: for "cross", because it is cross-platform (can be used on many different platforms)</a:t>
            </a:r>
          </a:p>
          <a:p>
            <a:pPr lvl="0"/>
            <a:r>
              <a:rPr lang="en-US" sz="2400" b="1" dirty="0"/>
              <a:t>A</a:t>
            </a:r>
            <a:r>
              <a:rPr lang="en-US" sz="2400" dirty="0"/>
              <a:t>pache HTTP Server</a:t>
            </a:r>
          </a:p>
          <a:p>
            <a:pPr lvl="0"/>
            <a:r>
              <a:rPr lang="en-US" sz="2400" b="1" dirty="0"/>
              <a:t>M</a:t>
            </a:r>
            <a:r>
              <a:rPr lang="en-US" sz="2400" dirty="0"/>
              <a:t>ySQL</a:t>
            </a:r>
          </a:p>
          <a:p>
            <a:pPr lvl="0"/>
            <a:r>
              <a:rPr lang="en-US" sz="2400" b="1" dirty="0"/>
              <a:t>P</a:t>
            </a:r>
            <a:r>
              <a:rPr lang="en-US" sz="2400" dirty="0"/>
              <a:t>HP and </a:t>
            </a:r>
            <a:r>
              <a:rPr lang="en-US" sz="2400" b="1" dirty="0"/>
              <a:t>P</a:t>
            </a:r>
            <a:r>
              <a:rPr lang="en-US" sz="2400" dirty="0"/>
              <a:t>erl (although we do not need Perl in this text)</a:t>
            </a:r>
          </a:p>
        </p:txBody>
      </p:sp>
    </p:spTree>
    <p:extLst>
      <p:ext uri="{BB962C8B-B14F-4D97-AF65-F5344CB8AC3E}">
        <p14:creationId xmlns:p14="http://schemas.microsoft.com/office/powerpoint/2010/main" val="21101886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dirty="0"/>
          </a:p>
        </p:txBody>
      </p:sp>
      <p:sp>
        <p:nvSpPr>
          <p:cNvPr id="6" name="Text Placeholder 5"/>
          <p:cNvSpPr>
            <a:spLocks noGrp="1"/>
          </p:cNvSpPr>
          <p:nvPr>
            <p:ph type="body" sz="half" idx="2"/>
          </p:nvPr>
        </p:nvSpPr>
        <p:spPr>
          <a:xfrm>
            <a:off x="457200" y="1435100"/>
            <a:ext cx="3962400" cy="4691063"/>
          </a:xfrm>
        </p:spPr>
        <p:txBody>
          <a:bodyPr>
            <a:normAutofit/>
          </a:bodyPr>
          <a:lstStyle/>
          <a:p>
            <a:endParaRPr lang="en-US" sz="4000" dirty="0" smtClean="0"/>
          </a:p>
          <a:p>
            <a:pPr algn="ctr"/>
            <a:r>
              <a:rPr lang="en-US" sz="4000" dirty="0" smtClean="0">
                <a:solidFill>
                  <a:srgbClr val="0070C0"/>
                </a:solidFill>
                <a:latin typeface="Arial Rounded MT Bold" pitchFamily="34" charset="0"/>
              </a:rPr>
              <a:t>11.2</a:t>
            </a:r>
          </a:p>
          <a:p>
            <a:r>
              <a:rPr lang="en-US" sz="4000" dirty="0" smtClean="0">
                <a:solidFill>
                  <a:srgbClr val="0070C0"/>
                </a:solidFill>
                <a:latin typeface="Arial Rounded MT Bold" pitchFamily="34" charset="0"/>
              </a:rPr>
              <a:t>        XAMPP</a:t>
            </a:r>
            <a:endParaRPr lang="en-US" sz="4000" dirty="0">
              <a:solidFill>
                <a:srgbClr val="0070C0"/>
              </a:solidFill>
              <a:latin typeface="Arial Rounded MT Bold" pitchFamily="34" charset="0"/>
            </a:endParaRPr>
          </a:p>
        </p:txBody>
      </p:sp>
      <p:pic>
        <p:nvPicPr>
          <p:cNvPr id="8" name="Content Placeholder 1"/>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733800" y="1676400"/>
            <a:ext cx="4940873" cy="4434681"/>
          </a:xfrm>
        </p:spPr>
      </p:pic>
    </p:spTree>
    <p:extLst>
      <p:ext uri="{BB962C8B-B14F-4D97-AF65-F5344CB8AC3E}">
        <p14:creationId xmlns:p14="http://schemas.microsoft.com/office/powerpoint/2010/main" val="358670118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2872</TotalTime>
  <Words>2637</Words>
  <Application>Microsoft Office PowerPoint</Application>
  <PresentationFormat>On-screen Show (4:3)</PresentationFormat>
  <Paragraphs>495</Paragraphs>
  <Slides>41</Slides>
  <Notes>41</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Office Theme</vt:lpstr>
      <vt:lpstr>PHP: An Overview</vt:lpstr>
      <vt:lpstr>PowerPoint Presentation</vt:lpstr>
      <vt:lpstr>PHP</vt:lpstr>
      <vt:lpstr>What Does a Server Do?</vt:lpstr>
      <vt:lpstr>HTTP get and post Request Types</vt:lpstr>
      <vt:lpstr>The Apache HTTP Server</vt:lpstr>
      <vt:lpstr>The MySQL Database</vt:lpstr>
      <vt:lpstr>PHP and XAMPP</vt:lpstr>
      <vt:lpstr>PowerPoint Presentation</vt:lpstr>
      <vt:lpstr> Installing XAMPP Go to: http://www.apachefriends.org/en/xampp.html </vt:lpstr>
      <vt:lpstr>PowerPoint Presentation</vt:lpstr>
      <vt:lpstr>Get Started</vt:lpstr>
      <vt:lpstr>A First PHP Program</vt:lpstr>
      <vt:lpstr>PowerPoint Presentation</vt:lpstr>
      <vt:lpstr>PHP File Names, the htdocs Folder, and Viewing Your PHP Pages</vt:lpstr>
      <vt:lpstr>The htdocs Folder</vt:lpstr>
      <vt:lpstr>The localhost</vt:lpstr>
      <vt:lpstr>PHP Data Types</vt:lpstr>
      <vt:lpstr>PHP Variables</vt:lpstr>
      <vt:lpstr>Converting Data Types with the settype() and gettype() Methods and type casting</vt:lpstr>
      <vt:lpstr>PHP Keywords</vt:lpstr>
      <vt:lpstr>Unary and Ternary Operators</vt:lpstr>
      <vt:lpstr>Binary  Operators</vt:lpstr>
      <vt:lpstr>The Concatenation Operator</vt:lpstr>
      <vt:lpstr>PowerPoint Presentation</vt:lpstr>
      <vt:lpstr>The if Structure</vt:lpstr>
      <vt:lpstr>The echo Construct</vt:lpstr>
      <vt:lpstr>The switch  Statement</vt:lpstr>
      <vt:lpstr>Repetitions and Loops:  PHP loop structures are the same as JavaScript </vt:lpstr>
      <vt:lpstr>PowerPoint Presentation</vt:lpstr>
      <vt:lpstr>Arrays</vt:lpstr>
      <vt:lpstr>Creating an Array “on the fly”</vt:lpstr>
      <vt:lpstr>PowerPoint Presentation</vt:lpstr>
      <vt:lpstr>Creating Arrays with the array function and with a Loop</vt:lpstr>
      <vt:lpstr>Results</vt:lpstr>
      <vt:lpstr>The reset() Method and  The foreach Construct</vt:lpstr>
      <vt:lpstr>PowerPoint Presentation</vt:lpstr>
      <vt:lpstr>Searching for Expressions The preg_match() and preg_replace() Methods</vt:lpstr>
      <vt:lpstr>More about the preg_match() and preg_replace() Methods</vt:lpstr>
      <vt:lpstr>PHP Quantifiers</vt:lpstr>
      <vt:lpstr>Some PHP Regular Expression Character Classes</vt:lpstr>
    </vt:vector>
  </TitlesOfParts>
  <Company>Toshiba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JavaScript Programming With XML and PHP Creating Interactive Web Pages</dc:title>
  <dc:creator>Duck</dc:creator>
  <cp:lastModifiedBy>Duck</cp:lastModifiedBy>
  <cp:revision>223</cp:revision>
  <dcterms:created xsi:type="dcterms:W3CDTF">2012-09-01T17:35:17Z</dcterms:created>
  <dcterms:modified xsi:type="dcterms:W3CDTF">2013-01-26T17:44:44Z</dcterms:modified>
</cp:coreProperties>
</file>