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1" r:id="rId2"/>
    <p:sldId id="257" r:id="rId3"/>
    <p:sldId id="310" r:id="rId4"/>
    <p:sldId id="311" r:id="rId5"/>
    <p:sldId id="363" r:id="rId6"/>
    <p:sldId id="375" r:id="rId7"/>
    <p:sldId id="376" r:id="rId8"/>
    <p:sldId id="377" r:id="rId9"/>
    <p:sldId id="409" r:id="rId10"/>
    <p:sldId id="410" r:id="rId11"/>
    <p:sldId id="411" r:id="rId12"/>
    <p:sldId id="260" r:id="rId13"/>
    <p:sldId id="304" r:id="rId14"/>
    <p:sldId id="412" r:id="rId15"/>
    <p:sldId id="344" r:id="rId16"/>
    <p:sldId id="399" r:id="rId17"/>
    <p:sldId id="413" r:id="rId18"/>
    <p:sldId id="400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262" r:id="rId29"/>
    <p:sldId id="269" r:id="rId30"/>
    <p:sldId id="382" r:id="rId31"/>
    <p:sldId id="383" r:id="rId32"/>
    <p:sldId id="384" r:id="rId33"/>
    <p:sldId id="423" r:id="rId34"/>
    <p:sldId id="385" r:id="rId35"/>
    <p:sldId id="424" r:id="rId36"/>
    <p:sldId id="425" r:id="rId37"/>
    <p:sldId id="387" r:id="rId38"/>
    <p:sldId id="268" r:id="rId39"/>
    <p:sldId id="336" r:id="rId40"/>
    <p:sldId id="365" r:id="rId41"/>
    <p:sldId id="426" r:id="rId42"/>
    <p:sldId id="427" r:id="rId43"/>
    <p:sldId id="42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22F8-8AAC-4B6B-90DF-11F6E5C205A7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05D1-5258-4DB4-B7D5-880DB47C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8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3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3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41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5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63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01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07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07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9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56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57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Using PHP With Cookies and MySQL</a:t>
            </a:r>
            <a:endParaRPr lang="en-US" sz="4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236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3600" dirty="0" smtClean="0"/>
              <a:t>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hangingPunct="0"/>
            <a:r>
              <a:rPr lang="en-US" sz="2000" dirty="0" smtClean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/>
              <a:t>method is a convenient way to check if a value has been given to a </a:t>
            </a:r>
            <a:r>
              <a:rPr lang="en-US" sz="2000" dirty="0" smtClean="0"/>
              <a:t>variable</a:t>
            </a:r>
          </a:p>
          <a:p>
            <a:pPr hangingPunct="0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method is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/>
              <a:t> </a:t>
            </a:r>
            <a:endParaRPr lang="en-US" sz="2000" dirty="0" smtClean="0"/>
          </a:p>
          <a:p>
            <a:pPr hangingPunct="0"/>
            <a:r>
              <a:rPr lang="en-US" sz="2000" dirty="0"/>
              <a:t>i</a:t>
            </a:r>
            <a:r>
              <a:rPr lang="en-US" sz="2000" dirty="0" smtClean="0"/>
              <a:t>f </a:t>
            </a:r>
            <a:r>
              <a:rPr lang="en-US" sz="2000" dirty="0"/>
              <a:t>the argument in the parentheses has been set and is not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/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/>
              <a:t>will return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sz="2000" dirty="0" smtClean="0"/>
          </a:p>
          <a:p>
            <a:pPr hangingPunct="0"/>
            <a:r>
              <a:rPr lang="en-US" sz="2000" dirty="0" smtClean="0"/>
              <a:t>o</a:t>
            </a:r>
            <a:r>
              <a:rPr lang="en-US" sz="2000" dirty="0" smtClean="0"/>
              <a:t>therwise</a:t>
            </a:r>
            <a:r>
              <a:rPr lang="en-US" sz="2000" dirty="0"/>
              <a:t>, it will return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000" dirty="0" smtClean="0"/>
              <a:t> </a:t>
            </a:r>
          </a:p>
          <a:p>
            <a:pPr marL="0" indent="0" hangingPunct="0">
              <a:buNone/>
            </a:pPr>
            <a:r>
              <a:rPr lang="en-US" sz="2000" dirty="0" smtClean="0"/>
              <a:t>syntax:</a:t>
            </a:r>
            <a:endParaRPr lang="en-US" sz="2000" dirty="0"/>
          </a:p>
          <a:p>
            <a:pPr marL="0" indent="0" hangingPunc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hangingPunct="0"/>
            <a:r>
              <a:rPr lang="en-US" sz="2000" dirty="0"/>
              <a:t>i</a:t>
            </a:r>
            <a:r>
              <a:rPr lang="en-US" sz="2000" dirty="0" smtClean="0"/>
              <a:t>f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has a value, this statement returns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000" dirty="0"/>
              <a:t> but if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has not been assigned a value, the statement returns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hangingPunc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24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$_SERVER() </a:t>
            </a:r>
            <a:r>
              <a:rPr lang="en-US" sz="3200" dirty="0" smtClean="0"/>
              <a:t>Method and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PHP_SELF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hangingPunct="0"/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$_SERVER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is a </a:t>
            </a:r>
            <a:r>
              <a:rPr lang="en-US" sz="2400" dirty="0" err="1" smtClean="0"/>
              <a:t>superglobal</a:t>
            </a:r>
            <a:endParaRPr lang="en-US" sz="2400" dirty="0" smtClean="0"/>
          </a:p>
          <a:p>
            <a:pPr hangingPunct="0"/>
            <a:r>
              <a:rPr lang="en-US" sz="2400" dirty="0" smtClean="0"/>
              <a:t>is </a:t>
            </a:r>
            <a:r>
              <a:rPr lang="en-US" sz="2400" dirty="0"/>
              <a:t>an array which contains different types of information such as headers, paths, and script </a:t>
            </a:r>
            <a:r>
              <a:rPr lang="en-US" sz="2400" dirty="0" smtClean="0"/>
              <a:t>locations</a:t>
            </a:r>
          </a:p>
          <a:p>
            <a:pPr hangingPunct="0"/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PHP_SELF </a:t>
            </a:r>
            <a:r>
              <a:rPr lang="en-US" sz="2400" dirty="0"/>
              <a:t>is one of the possible indices of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$_SERVER</a:t>
            </a:r>
          </a:p>
          <a:p>
            <a:pPr hangingPunct="0"/>
            <a:r>
              <a:rPr lang="en-US" sz="2400" dirty="0" smtClean="0"/>
              <a:t>is </a:t>
            </a:r>
            <a:r>
              <a:rPr lang="en-US" sz="2400" dirty="0"/>
              <a:t>the </a:t>
            </a:r>
            <a:r>
              <a:rPr lang="en-US" sz="2400" dirty="0" smtClean="0"/>
              <a:t>filename </a:t>
            </a:r>
            <a:r>
              <a:rPr lang="en-US" sz="2400" dirty="0"/>
              <a:t>of the script that is currently executing, relative to the document </a:t>
            </a:r>
            <a:r>
              <a:rPr lang="en-US" sz="2400" dirty="0" smtClean="0"/>
              <a:t>root</a:t>
            </a:r>
          </a:p>
          <a:p>
            <a:pPr hangingPunct="0"/>
            <a:r>
              <a:rPr lang="en-US" sz="2400" dirty="0" smtClean="0"/>
              <a:t>if </a:t>
            </a:r>
            <a:r>
              <a:rPr lang="en-US" sz="2400" dirty="0"/>
              <a:t>we assume our file has the </a:t>
            </a:r>
            <a:r>
              <a:rPr lang="en-US" sz="2400" dirty="0" smtClean="0"/>
              <a:t>filename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hello.php</a:t>
            </a:r>
            <a:r>
              <a:rPr lang="en-US" sz="2400" dirty="0" smtClean="0"/>
              <a:t> </a:t>
            </a:r>
            <a:r>
              <a:rPr lang="en-US" sz="2400" dirty="0"/>
              <a:t>and is in a folder named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my_php_pages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$_SERVER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PHP_SELF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') </a:t>
            </a:r>
            <a:r>
              <a:rPr lang="en-US" sz="2400" dirty="0" smtClean="0"/>
              <a:t>is:</a:t>
            </a:r>
          </a:p>
          <a:p>
            <a:pPr marL="0" indent="0" hangingPunc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my_php_pages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hello.php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4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endParaRPr lang="en-US" sz="40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12.2</a:t>
            </a:r>
            <a:endParaRPr lang="en-US" sz="40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A Database Server: MySQL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8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95400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3586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marL="0" indent="0" hangingPunct="0"/>
            <a:r>
              <a:rPr lang="en-US" sz="3600" dirty="0" smtClean="0"/>
              <a:t>Overview of MySQL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MySQL is a popular </a:t>
            </a:r>
            <a:r>
              <a:rPr lang="en-US" dirty="0"/>
              <a:t>open source relational database management system (RDBMS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was </a:t>
            </a:r>
            <a:r>
              <a:rPr lang="en-US" dirty="0"/>
              <a:t>founded by Michael </a:t>
            </a:r>
            <a:r>
              <a:rPr lang="en-US" dirty="0" err="1" smtClean="0"/>
              <a:t>Widenius</a:t>
            </a:r>
            <a:endParaRPr lang="en-US" dirty="0" smtClean="0"/>
          </a:p>
          <a:p>
            <a:r>
              <a:rPr lang="en-US" dirty="0" smtClean="0"/>
              <a:t>pronounce </a:t>
            </a:r>
            <a:r>
              <a:rPr lang="en-US" dirty="0"/>
              <a:t>MySQL as "my sequel" </a:t>
            </a:r>
            <a:endParaRPr lang="en-US" dirty="0" smtClean="0"/>
          </a:p>
          <a:p>
            <a:r>
              <a:rPr lang="en-US" dirty="0" smtClean="0"/>
              <a:t>SQL stands </a:t>
            </a:r>
            <a:r>
              <a:rPr lang="en-US" dirty="0"/>
              <a:t>for Structured Query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MySQL </a:t>
            </a:r>
            <a:r>
              <a:rPr lang="en-US" dirty="0"/>
              <a:t>is now owned by the Oracle </a:t>
            </a:r>
            <a:r>
              <a:rPr lang="en-US" dirty="0" smtClean="0"/>
              <a:t>Corporation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marL="0" indent="0" hangingPunct="0"/>
            <a:r>
              <a:rPr lang="en-US" sz="3600" dirty="0" smtClean="0"/>
              <a:t>Benefits of MySQL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implementations </a:t>
            </a:r>
            <a:r>
              <a:rPr lang="en-US" dirty="0"/>
              <a:t>of MySQL for many operating system </a:t>
            </a:r>
            <a:r>
              <a:rPr lang="en-US" dirty="0" smtClean="0"/>
              <a:t>platforms</a:t>
            </a:r>
            <a:endParaRPr lang="en-US" dirty="0"/>
          </a:p>
          <a:p>
            <a:pPr lvl="0"/>
            <a:r>
              <a:rPr lang="en-US" dirty="0" smtClean="0"/>
              <a:t>can </a:t>
            </a:r>
            <a:r>
              <a:rPr lang="en-US" dirty="0"/>
              <a:t>handle large databases that may include tens of thousands of tables with millions of </a:t>
            </a:r>
            <a:r>
              <a:rPr lang="en-US" dirty="0" smtClean="0"/>
              <a:t>rows</a:t>
            </a:r>
            <a:endParaRPr lang="en-US" dirty="0"/>
          </a:p>
          <a:p>
            <a:pPr lvl="0"/>
            <a:r>
              <a:rPr lang="en-US" dirty="0" smtClean="0"/>
              <a:t>is </a:t>
            </a:r>
            <a:r>
              <a:rPr lang="en-US" dirty="0"/>
              <a:t>scalable </a:t>
            </a:r>
            <a:endParaRPr lang="en-US" dirty="0" smtClean="0"/>
          </a:p>
          <a:p>
            <a:pPr lvl="0"/>
            <a:r>
              <a:rPr lang="en-US" dirty="0" smtClean="0"/>
              <a:t>can </a:t>
            </a:r>
            <a:r>
              <a:rPr lang="en-US" dirty="0"/>
              <a:t>be embedded in an </a:t>
            </a:r>
            <a:r>
              <a:rPr lang="en-US" dirty="0" smtClean="0"/>
              <a:t>application</a:t>
            </a:r>
          </a:p>
          <a:p>
            <a:pPr lvl="0"/>
            <a:r>
              <a:rPr lang="en-US" dirty="0"/>
              <a:t>c</a:t>
            </a:r>
            <a:r>
              <a:rPr lang="en-US" dirty="0" smtClean="0"/>
              <a:t>an be </a:t>
            </a:r>
            <a:r>
              <a:rPr lang="en-US" dirty="0"/>
              <a:t>used in an enormous data warehouse </a:t>
            </a:r>
            <a:r>
              <a:rPr lang="en-US" dirty="0" smtClean="0"/>
              <a:t>environment</a:t>
            </a:r>
            <a:endParaRPr lang="en-US" dirty="0"/>
          </a:p>
          <a:p>
            <a:pPr lvl="0"/>
            <a:r>
              <a:rPr lang="en-US" dirty="0" smtClean="0"/>
              <a:t>supports </a:t>
            </a:r>
            <a:r>
              <a:rPr lang="en-US" dirty="0"/>
              <a:t>many programming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accessed regardless of the programming language that wants to use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offers </a:t>
            </a:r>
            <a:r>
              <a:rPr lang="en-US" dirty="0"/>
              <a:t>comprehensive support for application development </a:t>
            </a:r>
            <a:r>
              <a:rPr lang="en-US" dirty="0" smtClean="0"/>
              <a:t>needs</a:t>
            </a:r>
            <a:endParaRPr lang="en-US" dirty="0"/>
          </a:p>
          <a:p>
            <a:pPr lvl="0"/>
            <a:r>
              <a:rPr lang="en-US" dirty="0" smtClean="0"/>
              <a:t>offers </a:t>
            </a:r>
            <a:r>
              <a:rPr lang="en-US" dirty="0"/>
              <a:t>many security features </a:t>
            </a:r>
            <a:r>
              <a:rPr lang="en-US" dirty="0" smtClean="0"/>
              <a:t>for </a:t>
            </a:r>
            <a:r>
              <a:rPr lang="en-US" dirty="0"/>
              <a:t>data </a:t>
            </a:r>
            <a:r>
              <a:rPr lang="en-US" dirty="0" smtClean="0"/>
              <a:t>protection</a:t>
            </a:r>
            <a:endParaRPr lang="en-US" dirty="0"/>
          </a:p>
          <a:p>
            <a:pPr lvl="0"/>
            <a:r>
              <a:rPr lang="en-US" dirty="0" smtClean="0"/>
              <a:t>includes </a:t>
            </a:r>
            <a:r>
              <a:rPr lang="en-US" dirty="0"/>
              <a:t>many self-management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Setting Up a MySQL User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hangingPunct="0"/>
            <a:r>
              <a:rPr lang="en-US" sz="1600" dirty="0"/>
              <a:t>To access </a:t>
            </a:r>
            <a:r>
              <a:rPr lang="en-US" sz="1600" dirty="0" err="1"/>
              <a:t>phpMyAdmin</a:t>
            </a:r>
            <a:r>
              <a:rPr lang="en-US" sz="1600" dirty="0"/>
              <a:t>, click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Admin </a:t>
            </a:r>
            <a:r>
              <a:rPr lang="en-US" sz="1600" dirty="0"/>
              <a:t>button from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MySQL </a:t>
            </a:r>
            <a:r>
              <a:rPr lang="en-US" sz="1600" dirty="0"/>
              <a:t>option in the XAMPP Control Panel: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hangingPunct="0"/>
            <a:r>
              <a:rPr lang="en-US" sz="1600" dirty="0" smtClean="0"/>
              <a:t>use </a:t>
            </a:r>
            <a:r>
              <a:rPr lang="en-US" sz="1600" dirty="0"/>
              <a:t>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Users</a:t>
            </a:r>
            <a:r>
              <a:rPr lang="en-US" sz="1600" dirty="0"/>
              <a:t> tab to create a new user:</a:t>
            </a:r>
          </a:p>
          <a:p>
            <a:endParaRPr lang="en-US" sz="16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5129213" cy="242887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5954713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5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New User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hangingPunct="0"/>
            <a:r>
              <a:rPr lang="en-US" sz="2000" dirty="0" smtClean="0"/>
              <a:t>Click </a:t>
            </a:r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Users</a:t>
            </a:r>
            <a:r>
              <a:rPr lang="en-US" sz="2000" dirty="0"/>
              <a:t> </a:t>
            </a:r>
            <a:r>
              <a:rPr lang="en-US" sz="2000" dirty="0" smtClean="0"/>
              <a:t>tab. Then </a:t>
            </a:r>
            <a:r>
              <a:rPr lang="en-US" sz="2000" dirty="0"/>
              <a:t>click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Add user</a:t>
            </a:r>
            <a:r>
              <a:rPr lang="en-US" sz="2000" dirty="0"/>
              <a:t> link in the middle of the screen. Enter the username you want to use and the password (enter and retype) you want to use but select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Local</a:t>
            </a:r>
            <a:r>
              <a:rPr lang="en-US" sz="2000" dirty="0"/>
              <a:t> for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2000" dirty="0"/>
              <a:t>.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75" y="2209800"/>
            <a:ext cx="62293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Assigning Privileges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Select your </a:t>
            </a:r>
            <a:r>
              <a:rPr lang="en-US" sz="1600" dirty="0"/>
              <a:t>newly created user and click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Edit Privileges </a:t>
            </a:r>
            <a:r>
              <a:rPr lang="en-US" sz="1600" dirty="0"/>
              <a:t>link. </a:t>
            </a:r>
            <a:r>
              <a:rPr lang="en-US" sz="1600" dirty="0" smtClean="0"/>
              <a:t>To </a:t>
            </a:r>
            <a:r>
              <a:rPr lang="en-US" sz="1600" dirty="0"/>
              <a:t>give </a:t>
            </a:r>
            <a:r>
              <a:rPr lang="en-US" sz="1600" dirty="0" smtClean="0"/>
              <a:t>the new </a:t>
            </a:r>
            <a:r>
              <a:rPr lang="en-US" sz="1600" dirty="0"/>
              <a:t>user Global privileges </a:t>
            </a:r>
            <a:r>
              <a:rPr lang="en-US" sz="1600" dirty="0" smtClean="0"/>
              <a:t>select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Check All</a:t>
            </a:r>
            <a:r>
              <a:rPr lang="en-US" sz="1600" dirty="0"/>
              <a:t> at the next </a:t>
            </a:r>
            <a:r>
              <a:rPr lang="en-US" sz="1600" dirty="0" smtClean="0"/>
              <a:t>screen. Tip</a:t>
            </a:r>
            <a:r>
              <a:rPr lang="en-US" sz="1600" dirty="0"/>
              <a:t>: If this screen is partially hidden, put your cursor in the top-left corner of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Edit Privileges</a:t>
            </a:r>
            <a:r>
              <a:rPr lang="en-US" sz="1600" dirty="0"/>
              <a:t> window and, when the four-way arrow appears, move the mouse quickly to the </a:t>
            </a:r>
            <a:r>
              <a:rPr lang="en-US" sz="1600" i="1" dirty="0"/>
              <a:t>left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199"/>
            <a:ext cx="6229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The Database Structure: </a:t>
            </a:r>
            <a:br>
              <a:rPr lang="en-US" sz="2800" dirty="0" smtClean="0"/>
            </a:br>
            <a:r>
              <a:rPr lang="en-US" sz="2800" dirty="0" smtClean="0"/>
              <a:t>Using an example to build a database for a small business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database for Jackie's Jewelry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Jackie </a:t>
            </a:r>
            <a:r>
              <a:rPr lang="en-US" dirty="0"/>
              <a:t>needs to keep track of her customers (who buys her stuff?), her stock (does she have enough inventory?), and her orders (who is buying what</a:t>
            </a:r>
            <a:r>
              <a:rPr lang="en-US" dirty="0" smtClean="0"/>
              <a:t>?).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Jackie's Tables</a:t>
            </a:r>
          </a:p>
          <a:p>
            <a:r>
              <a:rPr lang="en-US" dirty="0" smtClean="0"/>
              <a:t>Our </a:t>
            </a:r>
            <a:r>
              <a:rPr lang="en-US" dirty="0"/>
              <a:t>database will contain three tables, each with data that will help Jackie answer the questions posed above: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customers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products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orders</a:t>
            </a:r>
          </a:p>
          <a:p>
            <a:r>
              <a:rPr lang="en-US" dirty="0"/>
              <a:t>Each customer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customers </a:t>
            </a:r>
            <a:r>
              <a:rPr lang="en-US" dirty="0"/>
              <a:t>table is a record. Each product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products</a:t>
            </a:r>
            <a:r>
              <a:rPr lang="en-US" dirty="0"/>
              <a:t> table and each order placed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orders</a:t>
            </a:r>
            <a:r>
              <a:rPr lang="en-US" dirty="0"/>
              <a:t> table is also a record.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and Foreign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primary key of each table in a relational database is the unique identifier for each record. </a:t>
            </a:r>
            <a:endParaRPr lang="en-US" dirty="0" smtClean="0"/>
          </a:p>
          <a:p>
            <a:pPr lvl="1"/>
            <a:r>
              <a:rPr lang="en-US" dirty="0" smtClean="0"/>
              <a:t>should </a:t>
            </a:r>
            <a:r>
              <a:rPr lang="en-US" dirty="0"/>
              <a:t>always be something that no other record will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two customers may have the same name or two people may place an identical </a:t>
            </a:r>
            <a:r>
              <a:rPr lang="en-US" dirty="0" smtClean="0"/>
              <a:t>order; therefore</a:t>
            </a:r>
            <a:r>
              <a:rPr lang="en-US" dirty="0"/>
              <a:t>, neither the customer's name nor the order description is an appropriate primary </a:t>
            </a:r>
            <a:r>
              <a:rPr lang="en-US" dirty="0" smtClean="0"/>
              <a:t>key</a:t>
            </a:r>
            <a:endParaRPr lang="en-US" dirty="0" smtClean="0"/>
          </a:p>
          <a:p>
            <a:pPr lvl="1"/>
            <a:r>
              <a:rPr lang="en-US" dirty="0" smtClean="0"/>
              <a:t>but</a:t>
            </a:r>
            <a:r>
              <a:rPr lang="en-US" dirty="0" smtClean="0"/>
              <a:t>, </a:t>
            </a:r>
            <a:r>
              <a:rPr lang="en-US" dirty="0"/>
              <a:t>if each customer is assigned a unique ID number, there is no chance that two customers will have that same </a:t>
            </a:r>
            <a:r>
              <a:rPr lang="en-US" dirty="0" smtClean="0"/>
              <a:t>number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each order has an invoice number, there </a:t>
            </a:r>
            <a:r>
              <a:rPr lang="en-US" dirty="0" smtClean="0"/>
              <a:t>is </a:t>
            </a:r>
            <a:r>
              <a:rPr lang="en-US" dirty="0"/>
              <a:t>no chance that two orders will have the same invoice </a:t>
            </a:r>
            <a:r>
              <a:rPr lang="en-US" dirty="0" smtClean="0"/>
              <a:t>number</a:t>
            </a:r>
            <a:endParaRPr lang="en-US" dirty="0" smtClean="0"/>
          </a:p>
          <a:p>
            <a:pPr lvl="1"/>
            <a:r>
              <a:rPr lang="en-US" dirty="0" smtClean="0"/>
              <a:t>colleges </a:t>
            </a:r>
            <a:r>
              <a:rPr lang="en-US" dirty="0"/>
              <a:t>issue student ID numbers to avoid the possibility that information about one student will get mixed up with another </a:t>
            </a:r>
            <a:r>
              <a:rPr lang="en-US" dirty="0" smtClean="0"/>
              <a:t>student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database table must have one column designated as the primary key. </a:t>
            </a:r>
          </a:p>
          <a:p>
            <a:r>
              <a:rPr lang="en-US" dirty="0"/>
              <a:t>A foreign key is a field </a:t>
            </a:r>
            <a:r>
              <a:rPr lang="en-US" dirty="0" smtClean="0"/>
              <a:t>that </a:t>
            </a:r>
            <a:r>
              <a:rPr lang="en-US" dirty="0"/>
              <a:t>matches the primary key column of another table.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example, if we wanted to know if customer Janet Johansen ordered a jade necklace, we would match the ID number assigned to customer Janet Johansen with the product key for jade </a:t>
            </a:r>
            <a:r>
              <a:rPr lang="en-US" dirty="0" smtClean="0"/>
              <a:t>necklaces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12.1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        Cookies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47800"/>
            <a:ext cx="3352800" cy="3352800"/>
          </a:xfrm>
        </p:spPr>
      </p:pic>
    </p:spTree>
    <p:extLst>
      <p:ext uri="{BB962C8B-B14F-4D97-AF65-F5344CB8AC3E}">
        <p14:creationId xmlns:p14="http://schemas.microsoft.com/office/powerpoint/2010/main" val="3031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Fields in Jackie’s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US" dirty="0" smtClean="0"/>
              <a:t> </a:t>
            </a:r>
            <a:r>
              <a:rPr lang="en-US" dirty="0"/>
              <a:t>table fields: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dirty="0" smtClean="0"/>
              <a:t>—the </a:t>
            </a:r>
            <a:r>
              <a:rPr lang="en-US" dirty="0"/>
              <a:t>primary key because it is unique to each </a:t>
            </a:r>
            <a:r>
              <a:rPr lang="en-US" dirty="0" smtClean="0"/>
              <a:t>customer</a:t>
            </a:r>
            <a:endParaRPr lang="en-US" dirty="0"/>
          </a:p>
          <a:p>
            <a:pPr lvl="1"/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US" dirty="0" smtClean="0"/>
              <a:t>—the </a:t>
            </a:r>
            <a:r>
              <a:rPr lang="en-US" dirty="0"/>
              <a:t>full name of a </a:t>
            </a:r>
            <a:r>
              <a:rPr lang="en-US" dirty="0" smtClean="0"/>
              <a:t>customer</a:t>
            </a:r>
            <a:endParaRPr lang="en-US" dirty="0"/>
          </a:p>
          <a:p>
            <a:pPr lvl="1"/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customerEmail</a:t>
            </a:r>
            <a:r>
              <a:rPr lang="en-US" dirty="0" smtClean="0"/>
              <a:t>—how </a:t>
            </a:r>
            <a:r>
              <a:rPr lang="en-US" dirty="0"/>
              <a:t>an order confirmation will be sent or other promotional ads can be </a:t>
            </a:r>
            <a:r>
              <a:rPr lang="en-US" dirty="0" smtClean="0"/>
              <a:t>distributed</a:t>
            </a:r>
            <a:endParaRPr lang="en-US" dirty="0"/>
          </a:p>
          <a:p>
            <a:pPr lvl="1"/>
            <a:r>
              <a:rPr lang="en-US" dirty="0" smtClean="0"/>
              <a:t>other </a:t>
            </a:r>
            <a:r>
              <a:rPr lang="en-US" dirty="0"/>
              <a:t>fields </a:t>
            </a:r>
            <a:r>
              <a:rPr lang="en-US" dirty="0" smtClean="0"/>
              <a:t>might be included, </a:t>
            </a:r>
            <a:r>
              <a:rPr lang="en-US" dirty="0"/>
              <a:t>such as a </a:t>
            </a:r>
            <a:r>
              <a:rPr lang="en-US" dirty="0" smtClean="0"/>
              <a:t>shipping address or preferred </a:t>
            </a:r>
            <a:r>
              <a:rPr lang="en-US" dirty="0"/>
              <a:t>payment </a:t>
            </a:r>
            <a:r>
              <a:rPr lang="en-US" dirty="0" smtClean="0"/>
              <a:t>method 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orders </a:t>
            </a:r>
            <a:r>
              <a:rPr lang="en-US" dirty="0"/>
              <a:t>table fields: </a:t>
            </a:r>
          </a:p>
          <a:p>
            <a:pPr lvl="1"/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orderInvoice</a:t>
            </a:r>
            <a:r>
              <a:rPr lang="en-US" dirty="0" smtClean="0"/>
              <a:t>—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primary key because it is unique to each </a:t>
            </a:r>
            <a:r>
              <a:rPr lang="en-US" dirty="0" smtClean="0"/>
              <a:t>order</a:t>
            </a:r>
            <a:endParaRPr lang="en-US" dirty="0"/>
          </a:p>
          <a:p>
            <a:pPr lvl="1"/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orderCustomer</a:t>
            </a:r>
            <a:r>
              <a:rPr lang="en-US" dirty="0" smtClean="0"/>
              <a:t>—the </a:t>
            </a:r>
            <a:r>
              <a:rPr lang="en-US" dirty="0"/>
              <a:t>name of the customer who placed the </a:t>
            </a:r>
            <a:r>
              <a:rPr lang="en-US" dirty="0" smtClean="0"/>
              <a:t>order</a:t>
            </a:r>
            <a:endParaRPr lang="en-US" dirty="0"/>
          </a:p>
          <a:p>
            <a:pPr lvl="1"/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orderProduct</a:t>
            </a:r>
            <a:r>
              <a:rPr lang="en-US" dirty="0" smtClean="0"/>
              <a:t>—the </a:t>
            </a:r>
            <a:r>
              <a:rPr lang="en-US" dirty="0"/>
              <a:t>product that was </a:t>
            </a:r>
            <a:r>
              <a:rPr lang="en-US" dirty="0" smtClean="0"/>
              <a:t>ordered</a:t>
            </a:r>
            <a:endParaRPr lang="en-US" dirty="0"/>
          </a:p>
          <a:p>
            <a:pPr lvl="1"/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orderQuantity</a:t>
            </a:r>
            <a:r>
              <a:rPr lang="en-US" dirty="0" smtClean="0"/>
              <a:t>—how </a:t>
            </a:r>
            <a:r>
              <a:rPr lang="en-US" dirty="0"/>
              <a:t>many items were ordered by the </a:t>
            </a:r>
            <a:r>
              <a:rPr lang="en-US" dirty="0" smtClean="0"/>
              <a:t>customer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products</a:t>
            </a:r>
            <a:r>
              <a:rPr lang="en-US" dirty="0"/>
              <a:t> table fields: </a:t>
            </a:r>
          </a:p>
          <a:p>
            <a:pPr lvl="1"/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dirty="0" smtClean="0"/>
              <a:t>—the </a:t>
            </a:r>
            <a:r>
              <a:rPr lang="en-US" dirty="0"/>
              <a:t>primary key because it is unique to each </a:t>
            </a:r>
            <a:r>
              <a:rPr lang="en-US" dirty="0" smtClean="0"/>
              <a:t>product</a:t>
            </a:r>
            <a:endParaRPr lang="en-US" dirty="0"/>
          </a:p>
          <a:p>
            <a:pPr lvl="1"/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productName</a:t>
            </a:r>
            <a:r>
              <a:rPr lang="en-US" dirty="0" smtClean="0"/>
              <a:t>—the </a:t>
            </a:r>
            <a:r>
              <a:rPr lang="en-US" dirty="0"/>
              <a:t>description of each item Jackie </a:t>
            </a:r>
            <a:r>
              <a:rPr lang="en-US" dirty="0" smtClean="0"/>
              <a:t>sells</a:t>
            </a:r>
            <a:endParaRPr lang="en-US" dirty="0"/>
          </a:p>
          <a:p>
            <a:pPr lvl="1"/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productQuantity</a:t>
            </a:r>
            <a:r>
              <a:rPr lang="en-US" dirty="0" smtClean="0"/>
              <a:t>—the </a:t>
            </a:r>
            <a:r>
              <a:rPr lang="en-US" dirty="0"/>
              <a:t>number of each item Jackie has in </a:t>
            </a:r>
            <a:r>
              <a:rPr lang="en-US" dirty="0" smtClean="0"/>
              <a:t>stock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Field Attributes: the ones of interest to us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Name: </a:t>
            </a:r>
            <a:r>
              <a:rPr lang="en-US" dirty="0" smtClean="0"/>
              <a:t>the </a:t>
            </a:r>
            <a:r>
              <a:rPr lang="en-US" dirty="0"/>
              <a:t>name given to a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we </a:t>
            </a:r>
            <a:r>
              <a:rPr lang="en-US" dirty="0" smtClean="0"/>
              <a:t>name </a:t>
            </a:r>
            <a:r>
              <a:rPr lang="en-US" dirty="0"/>
              <a:t>the ID of the customers in the customer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the email address field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customerEmail</a:t>
            </a:r>
            <a:endParaRPr lang="en-US" sz="29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name you assign each table and each field is up to you but </a:t>
            </a:r>
            <a:r>
              <a:rPr lang="en-US" dirty="0" smtClean="0"/>
              <a:t>should </a:t>
            </a:r>
            <a:r>
              <a:rPr lang="en-US" dirty="0"/>
              <a:t>be </a:t>
            </a:r>
            <a:r>
              <a:rPr lang="en-US" dirty="0" smtClean="0"/>
              <a:t>consistent</a:t>
            </a:r>
            <a:endParaRPr lang="en-US" dirty="0"/>
          </a:p>
          <a:p>
            <a:pPr lvl="0"/>
            <a:r>
              <a:rPr lang="en-US" dirty="0"/>
              <a:t>Type: </a:t>
            </a:r>
            <a:r>
              <a:rPr lang="en-US" dirty="0" smtClean="0"/>
              <a:t>the </a:t>
            </a:r>
            <a:r>
              <a:rPr lang="en-US" dirty="0"/>
              <a:t>data type of the information in a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quantity would be an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but a name would be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use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dirty="0"/>
              <a:t> because it saves space when the database is </a:t>
            </a:r>
            <a:r>
              <a:rPr lang="en-US" dirty="0" smtClean="0"/>
              <a:t>stored</a:t>
            </a:r>
            <a:endParaRPr lang="en-US" dirty="0"/>
          </a:p>
          <a:p>
            <a:pPr lvl="0"/>
            <a:r>
              <a:rPr lang="en-US" dirty="0"/>
              <a:t>Length/Values: </a:t>
            </a:r>
            <a:r>
              <a:rPr lang="en-US" dirty="0" smtClean="0"/>
              <a:t>allocates </a:t>
            </a:r>
            <a:r>
              <a:rPr lang="en-US" dirty="0"/>
              <a:t>the number of spaces needed for a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can </a:t>
            </a:r>
            <a:r>
              <a:rPr lang="en-US" dirty="0"/>
              <a:t>allocate 25 spaces for a name but only 5 or 6 for an </a:t>
            </a:r>
            <a:r>
              <a:rPr lang="en-US" dirty="0" smtClean="0"/>
              <a:t>integer </a:t>
            </a:r>
          </a:p>
          <a:p>
            <a:pPr lvl="1"/>
            <a:r>
              <a:rPr lang="en-US" dirty="0" smtClean="0"/>
              <a:t>five </a:t>
            </a:r>
            <a:r>
              <a:rPr lang="en-US" dirty="0"/>
              <a:t>spaces allows for an integer of, maximum, </a:t>
            </a:r>
            <a:r>
              <a:rPr lang="en-US" dirty="0" smtClean="0"/>
              <a:t>99,999</a:t>
            </a:r>
            <a:endParaRPr lang="en-US" dirty="0"/>
          </a:p>
          <a:p>
            <a:pPr lvl="0"/>
            <a:r>
              <a:rPr lang="en-US" dirty="0" smtClean="0"/>
              <a:t>Attributes</a:t>
            </a:r>
            <a:r>
              <a:rPr lang="en-US" dirty="0"/>
              <a:t>: </a:t>
            </a:r>
            <a:r>
              <a:rPr lang="en-US" dirty="0" smtClean="0"/>
              <a:t>allows </a:t>
            </a:r>
            <a:r>
              <a:rPr lang="en-US" dirty="0"/>
              <a:t>us to set the type of numeric value in a numeric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numbers </a:t>
            </a:r>
            <a:r>
              <a:rPr lang="en-US" dirty="0" smtClean="0"/>
              <a:t>are integers, set </a:t>
            </a:r>
            <a:r>
              <a:rPr lang="en-US" dirty="0"/>
              <a:t>this to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dirty="0"/>
              <a:t> or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ZEROFILL</a:t>
            </a:r>
            <a:endParaRPr lang="en-US" dirty="0"/>
          </a:p>
          <a:p>
            <a:pPr lvl="0"/>
            <a:r>
              <a:rPr lang="en-US" dirty="0" smtClean="0"/>
              <a:t>A_I</a:t>
            </a:r>
            <a:r>
              <a:rPr lang="en-US" dirty="0"/>
              <a:t>: </a:t>
            </a:r>
            <a:r>
              <a:rPr lang="en-US" dirty="0" smtClean="0"/>
              <a:t>stands </a:t>
            </a:r>
            <a:r>
              <a:rPr lang="en-US" dirty="0"/>
              <a:t>for </a:t>
            </a:r>
            <a:r>
              <a:rPr lang="en-US" dirty="0" err="1" smtClean="0"/>
              <a:t>auto_increment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used for fields like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IDs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time a new record is </a:t>
            </a:r>
            <a:r>
              <a:rPr lang="en-US" dirty="0" smtClean="0"/>
              <a:t>added, this feature automatically increments the </a:t>
            </a:r>
            <a:r>
              <a:rPr lang="en-US" dirty="0"/>
              <a:t>new customer's ID 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this box for </a:t>
            </a:r>
            <a:r>
              <a:rPr lang="en-US" dirty="0" smtClean="0"/>
              <a:t>the three </a:t>
            </a:r>
            <a:r>
              <a:rPr lang="en-US" dirty="0"/>
              <a:t>primary keys (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dirty="0"/>
              <a:t>,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dirty="0"/>
              <a:t>, and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orderInvoice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Database for Jackie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From the Home screen in </a:t>
            </a:r>
            <a:r>
              <a:rPr lang="en-US" sz="2000" dirty="0" err="1"/>
              <a:t>phpMyAdmin</a:t>
            </a:r>
            <a:r>
              <a:rPr lang="en-US" sz="2000" dirty="0"/>
              <a:t>, click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Databases</a:t>
            </a:r>
            <a:r>
              <a:rPr lang="en-US" sz="2000" dirty="0"/>
              <a:t> tab. Type the database name into the box under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database</a:t>
            </a:r>
            <a:r>
              <a:rPr lang="en-US" sz="2000" dirty="0"/>
              <a:t>. </a:t>
            </a:r>
            <a:r>
              <a:rPr lang="en-US" sz="2000" dirty="0" smtClean="0"/>
              <a:t>Name the </a:t>
            </a:r>
            <a:r>
              <a:rPr lang="en-US" sz="2000" dirty="0"/>
              <a:t>database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jackiejewelry</a:t>
            </a:r>
            <a:r>
              <a:rPr lang="en-US" sz="2000" dirty="0"/>
              <a:t>. Then click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2000" dirty="0"/>
              <a:t> button.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19400"/>
            <a:ext cx="4733925" cy="25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Database for Jackie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sz="2000" dirty="0"/>
              <a:t>When you click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jackiejewelry</a:t>
            </a:r>
            <a:r>
              <a:rPr lang="en-US" sz="2000" dirty="0"/>
              <a:t> database you will see a screen that says no tables are found. We will create three tables. The first table,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US" sz="2000" dirty="0"/>
              <a:t>, will have three fields so we will enter the table name,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US" sz="2000" dirty="0"/>
              <a:t>, and 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/>
              <a:t> in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Number of columns </a:t>
            </a:r>
            <a:r>
              <a:rPr lang="en-US" sz="2000" dirty="0"/>
              <a:t>box. Then click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Go </a:t>
            </a:r>
            <a:r>
              <a:rPr lang="en-US" sz="2000" dirty="0"/>
              <a:t>button.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21038"/>
            <a:ext cx="6229350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800" dirty="0"/>
              <a:t>Table Field Structure for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customers</a:t>
            </a:r>
            <a:r>
              <a:rPr lang="en-US" sz="2800" dirty="0"/>
              <a:t> Table of 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jackiejewelry</a:t>
            </a:r>
            <a:r>
              <a:rPr lang="en-US" sz="2800" dirty="0"/>
              <a:t> Database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087668"/>
              </p:ext>
            </p:extLst>
          </p:nvPr>
        </p:nvGraphicFramePr>
        <p:xfrm>
          <a:off x="762000" y="2057404"/>
          <a:ext cx="7772399" cy="3314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4707"/>
                <a:gridCol w="933837"/>
                <a:gridCol w="1364839"/>
                <a:gridCol w="1005671"/>
                <a:gridCol w="1293005"/>
                <a:gridCol w="1580340"/>
              </a:tblGrid>
              <a:tr h="394764">
                <a:tc gridSpan="6"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Structure for customers Table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899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Length/Values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Default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Collation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189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customerID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unsigned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189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customerName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189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customerEmail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1899">
                <a:tc gridSpan="6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(Structure continued)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8639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A_I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MIME type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Browser Transformation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Browser Options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1899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PRIMARY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sym typeface="Wingdings"/>
                        </a:rPr>
                        <a:t>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3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800" dirty="0"/>
              <a:t>Table Field Structure for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orders</a:t>
            </a:r>
            <a:r>
              <a:rPr lang="en-US" sz="2800" dirty="0" smtClean="0"/>
              <a:t> </a:t>
            </a:r>
            <a:r>
              <a:rPr lang="en-US" sz="2800" dirty="0"/>
              <a:t>Table of 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jackiejewelry</a:t>
            </a:r>
            <a:r>
              <a:rPr lang="en-US" sz="2800" dirty="0"/>
              <a:t> Database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239994"/>
              </p:ext>
            </p:extLst>
          </p:nvPr>
        </p:nvGraphicFramePr>
        <p:xfrm>
          <a:off x="762000" y="1905002"/>
          <a:ext cx="7467600" cy="3176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2169"/>
                <a:gridCol w="897217"/>
                <a:gridCol w="1311316"/>
                <a:gridCol w="966233"/>
                <a:gridCol w="1242299"/>
                <a:gridCol w="1518366"/>
              </a:tblGrid>
              <a:tr h="341084">
                <a:tc gridSpan="6"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Structure for orders Table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688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Length/Values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Default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Collation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68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orderInvoice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unsigned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68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orderCustomer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68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orderProduct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68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orderQuantity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unsigned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688">
                <a:tc gridSpan="6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(Structure continued)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6836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A_I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MIME type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Browser Transformation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Browser Options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68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PRIMARY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sym typeface="Wingdings"/>
                        </a:rPr>
                        <a:t>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800" dirty="0"/>
              <a:t>Table Field Structure for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products</a:t>
            </a:r>
            <a:r>
              <a:rPr lang="en-US" sz="2800" dirty="0" smtClean="0"/>
              <a:t> </a:t>
            </a:r>
            <a:r>
              <a:rPr lang="en-US" sz="2800" dirty="0"/>
              <a:t>Table of 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jackiejewelry</a:t>
            </a:r>
            <a:r>
              <a:rPr lang="en-US" sz="2800" dirty="0"/>
              <a:t> Database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655082"/>
              </p:ext>
            </p:extLst>
          </p:nvPr>
        </p:nvGraphicFramePr>
        <p:xfrm>
          <a:off x="685800" y="1905000"/>
          <a:ext cx="8077199" cy="3377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4825"/>
                <a:gridCol w="1107724"/>
                <a:gridCol w="1255421"/>
                <a:gridCol w="738483"/>
                <a:gridCol w="160663"/>
                <a:gridCol w="1255421"/>
                <a:gridCol w="1624662"/>
              </a:tblGrid>
              <a:tr h="402213">
                <a:tc gridSpan="7"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Structure for products Table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728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Length/Values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Default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Collation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72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productID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unsigned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72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productName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72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productQuantity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unsigned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728">
                <a:tc gridSpan="7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(Structure continued)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2764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A_I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MIME type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Browser Transformation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Browser Options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728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PRIMARY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sym typeface="Wingdings"/>
                        </a:rPr>
                        <a:t>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jackiejewelry</a:t>
            </a:r>
            <a:r>
              <a:rPr lang="en-US" sz="2800" dirty="0" smtClean="0"/>
              <a:t> Database in XAMPP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867694"/>
            <a:ext cx="6229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5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12.3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Populating a Database from the Web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71600"/>
            <a:ext cx="3505200" cy="3505200"/>
          </a:xfrm>
        </p:spPr>
      </p:pic>
    </p:spTree>
    <p:extLst>
      <p:ext uri="{BB962C8B-B14F-4D97-AF65-F5344CB8AC3E}">
        <p14:creationId xmlns:p14="http://schemas.microsoft.com/office/powerpoint/2010/main" val="379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+mn-lt"/>
              </a:rPr>
              <a:t>Adding Records to the Database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602163"/>
          </a:xfrm>
        </p:spPr>
        <p:txBody>
          <a:bodyPr>
            <a:noAutofit/>
          </a:bodyPr>
          <a:lstStyle/>
          <a:p>
            <a:pPr hangingPunct="0"/>
            <a:r>
              <a:rPr lang="en-US" sz="2000" dirty="0" smtClean="0"/>
              <a:t>many </a:t>
            </a:r>
            <a:r>
              <a:rPr lang="en-US" sz="2000" dirty="0"/>
              <a:t>ways to populate a database but, since we are programming for the web, the most appropriate format is to create a web form where information entered by a user will become a record in the proper table in the </a:t>
            </a:r>
            <a:r>
              <a:rPr lang="en-US" sz="2000" dirty="0" smtClean="0"/>
              <a:t>database</a:t>
            </a:r>
          </a:p>
          <a:p>
            <a:pPr hangingPunct="0"/>
            <a:r>
              <a:rPr lang="en-US" sz="2000" dirty="0" smtClean="0"/>
              <a:t>requires </a:t>
            </a:r>
            <a:r>
              <a:rPr lang="en-US" sz="2000" dirty="0"/>
              <a:t>several PHP files and a folder </a:t>
            </a:r>
            <a:r>
              <a:rPr lang="en-US" sz="2000" dirty="0" smtClean="0"/>
              <a:t>structure as shown, using Jackie’s business as an example:</a:t>
            </a:r>
          </a:p>
          <a:p>
            <a:pPr lvl="1" hangingPunct="0"/>
            <a:r>
              <a:rPr lang="en-US" sz="1600" dirty="0" smtClean="0"/>
              <a:t>the images  </a:t>
            </a:r>
            <a:r>
              <a:rPr lang="en-US" sz="1600" dirty="0"/>
              <a:t>and the style sheet 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jackie.css</a:t>
            </a:r>
            <a:r>
              <a:rPr lang="en-US" sz="1600" dirty="0"/>
              <a:t>) files are available in the Student Data Files.</a:t>
            </a:r>
          </a:p>
          <a:p>
            <a:pPr marL="0" indent="0" hangingPunc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jackie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assets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(put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jackie.css </a:t>
            </a:r>
            <a:r>
              <a:rPr lang="en-US" sz="2000" dirty="0">
                <a:cs typeface="Courier New" pitchFamily="49" charset="0"/>
              </a:rPr>
              <a:t>in this folder)</a:t>
            </a:r>
          </a:p>
          <a:p>
            <a:pPr marL="0" indent="0" hangingPunc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images </a:t>
            </a:r>
            <a:r>
              <a:rPr lang="en-US" sz="2000" dirty="0">
                <a:cs typeface="Courier New" pitchFamily="49" charset="0"/>
              </a:rPr>
              <a:t>(put any images in this folder)</a:t>
            </a:r>
          </a:p>
          <a:p>
            <a:pPr marL="0" indent="0" hangingPunc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include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Types of Cookies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7924800" cy="5516563"/>
          </a:xfrm>
        </p:spPr>
        <p:txBody>
          <a:bodyPr>
            <a:noAutofit/>
          </a:bodyPr>
          <a:lstStyle/>
          <a:p>
            <a:pPr hangingPunct="0"/>
            <a:r>
              <a:rPr lang="en-US" sz="1600" dirty="0"/>
              <a:t>a </a:t>
            </a:r>
            <a:r>
              <a:rPr lang="en-US" sz="1600" b="1" dirty="0"/>
              <a:t>cookie</a:t>
            </a:r>
            <a:r>
              <a:rPr lang="en-US" sz="1600" dirty="0"/>
              <a:t> is a little text file that resides on the user's </a:t>
            </a:r>
            <a:r>
              <a:rPr lang="en-US" sz="1600" dirty="0" smtClean="0"/>
              <a:t>computer</a:t>
            </a:r>
            <a:endParaRPr lang="en-US" sz="1600" dirty="0" smtClean="0"/>
          </a:p>
          <a:p>
            <a:pPr lvl="1" hangingPunct="0"/>
            <a:r>
              <a:rPr lang="en-US" sz="1050" dirty="0" smtClean="0"/>
              <a:t> </a:t>
            </a:r>
            <a:r>
              <a:rPr lang="en-US" sz="1050" dirty="0"/>
              <a:t>is placed there by the browser when the browser receives some information from the website's server.</a:t>
            </a:r>
          </a:p>
          <a:p>
            <a:pPr hangingPunct="0"/>
            <a:r>
              <a:rPr lang="en-US" sz="1600" dirty="0" smtClean="0"/>
              <a:t>cookies </a:t>
            </a:r>
            <a:r>
              <a:rPr lang="en-US" sz="1600" dirty="0"/>
              <a:t>have no evil intent; their main purpose is to identify users and possibly prepare some customizations on a web page when the user revisits the </a:t>
            </a:r>
            <a:r>
              <a:rPr lang="en-US" sz="1600" dirty="0" smtClean="0"/>
              <a:t>site</a:t>
            </a:r>
          </a:p>
          <a:p>
            <a:pPr lvl="1" hangingPunct="0"/>
            <a:r>
              <a:rPr lang="en-US" sz="1050" dirty="0" smtClean="0"/>
              <a:t>cookies </a:t>
            </a:r>
            <a:r>
              <a:rPr lang="en-US" sz="1050" dirty="0"/>
              <a:t>cannot carry viruses and cannot install malware on a user's </a:t>
            </a:r>
            <a:r>
              <a:rPr lang="en-US" sz="1050" dirty="0" smtClean="0"/>
              <a:t>computer</a:t>
            </a:r>
          </a:p>
          <a:p>
            <a:pPr hangingPunct="0"/>
            <a:r>
              <a:rPr lang="en-US" sz="1600" b="1" dirty="0"/>
              <a:t>authentication cookies</a:t>
            </a:r>
            <a:r>
              <a:rPr lang="en-US" sz="1600" dirty="0"/>
              <a:t> allow a web server to know whether a user is logged in and which account the user is logged in under. Without such information, the site would not know whether or not to send sensitive </a:t>
            </a:r>
            <a:r>
              <a:rPr lang="en-US" sz="1600" dirty="0" smtClean="0"/>
              <a:t>information (such as logging in to a bank’s website)</a:t>
            </a:r>
          </a:p>
          <a:p>
            <a:pPr hangingPunct="0"/>
            <a:r>
              <a:rPr lang="en-US" sz="1600" dirty="0" smtClean="0"/>
              <a:t>a </a:t>
            </a:r>
            <a:r>
              <a:rPr lang="en-US" sz="1600" b="1" dirty="0"/>
              <a:t>session cookie</a:t>
            </a:r>
            <a:r>
              <a:rPr lang="en-US" sz="1600" dirty="0"/>
              <a:t> exists only while a user is on a particular </a:t>
            </a:r>
            <a:r>
              <a:rPr lang="en-US" sz="1600" dirty="0" smtClean="0"/>
              <a:t>website</a:t>
            </a:r>
          </a:p>
          <a:p>
            <a:pPr lvl="1" hangingPunct="0"/>
            <a:r>
              <a:rPr lang="en-US" sz="1050" dirty="0" smtClean="0"/>
              <a:t>is </a:t>
            </a:r>
            <a:r>
              <a:rPr lang="en-US" sz="1050" dirty="0"/>
              <a:t>normally deleted by the browser when the user exits the </a:t>
            </a:r>
            <a:r>
              <a:rPr lang="en-US" sz="1050" dirty="0" smtClean="0"/>
              <a:t>browser</a:t>
            </a:r>
            <a:endParaRPr lang="en-US" sz="1050" dirty="0" smtClean="0"/>
          </a:p>
          <a:p>
            <a:pPr hangingPunct="0"/>
            <a:r>
              <a:rPr lang="en-US" sz="1600" dirty="0" smtClean="0"/>
              <a:t>a </a:t>
            </a:r>
            <a:r>
              <a:rPr lang="en-US" sz="1600" b="1" dirty="0"/>
              <a:t>persistent cookie</a:t>
            </a:r>
            <a:r>
              <a:rPr lang="en-US" sz="1600" dirty="0"/>
              <a:t> remains on the user's computer for a specified length of time, even after the user has left the site, exited the browser, and turned off the </a:t>
            </a:r>
            <a:r>
              <a:rPr lang="en-US" sz="1600" dirty="0" smtClean="0"/>
              <a:t>computer</a:t>
            </a:r>
            <a:endParaRPr lang="en-US" sz="1600" dirty="0"/>
          </a:p>
          <a:p>
            <a:pPr lvl="0" hangingPunct="0"/>
            <a:r>
              <a:rPr lang="en-US" sz="1600" dirty="0" smtClean="0"/>
              <a:t>a </a:t>
            </a:r>
            <a:r>
              <a:rPr lang="en-US" sz="1600" b="1" dirty="0"/>
              <a:t>secure cookie</a:t>
            </a:r>
            <a:r>
              <a:rPr lang="en-US" sz="1600" dirty="0"/>
              <a:t> has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secure</a:t>
            </a:r>
            <a:r>
              <a:rPr lang="en-US" sz="1600" dirty="0"/>
              <a:t> attribute enabled and is only used via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HTTPS</a:t>
            </a:r>
          </a:p>
          <a:p>
            <a:pPr lvl="1" hangingPunct="0"/>
            <a:r>
              <a:rPr lang="en-US" sz="1050" dirty="0" smtClean="0"/>
              <a:t>ensures </a:t>
            </a:r>
            <a:r>
              <a:rPr lang="en-US" sz="1050" dirty="0"/>
              <a:t>that the cookie will be encrypted when transmitting from client to </a:t>
            </a:r>
            <a:r>
              <a:rPr lang="en-US" sz="1050" dirty="0" smtClean="0"/>
              <a:t>server</a:t>
            </a:r>
            <a:endParaRPr lang="en-US" sz="1050" dirty="0"/>
          </a:p>
          <a:p>
            <a:pPr lvl="0" hangingPunct="0"/>
            <a:r>
              <a:rPr lang="en-US" sz="1600" dirty="0" smtClean="0"/>
              <a:t>a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httponly</a:t>
            </a:r>
            <a:r>
              <a:rPr lang="en-US" sz="1600" dirty="0"/>
              <a:t> </a:t>
            </a:r>
            <a:r>
              <a:rPr lang="en-US" sz="1600" b="1" dirty="0"/>
              <a:t>cookie</a:t>
            </a:r>
            <a:r>
              <a:rPr lang="en-US" sz="1600" dirty="0"/>
              <a:t> is supported by most modern browsers and is used when transmitting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600" dirty="0"/>
              <a:t> or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HTTPS</a:t>
            </a:r>
            <a:r>
              <a:rPr lang="en-US" sz="1600" dirty="0"/>
              <a:t> </a:t>
            </a:r>
            <a:r>
              <a:rPr lang="en-US" sz="1600" dirty="0" smtClean="0"/>
              <a:t>requests</a:t>
            </a:r>
          </a:p>
          <a:p>
            <a:pPr lvl="1" hangingPunct="0"/>
            <a:r>
              <a:rPr lang="en-US" sz="1050" dirty="0" smtClean="0"/>
              <a:t>feature </a:t>
            </a:r>
            <a:r>
              <a:rPr lang="en-US" sz="1050" dirty="0"/>
              <a:t>only applies to session </a:t>
            </a:r>
            <a:r>
              <a:rPr lang="en-US" sz="1050" dirty="0" smtClean="0"/>
              <a:t>cookies</a:t>
            </a:r>
            <a:endParaRPr lang="en-US" sz="1050" dirty="0"/>
          </a:p>
          <a:p>
            <a:r>
              <a:rPr lang="en-US" sz="1600" b="1" dirty="0"/>
              <a:t>A third-party cookie</a:t>
            </a:r>
            <a:r>
              <a:rPr lang="en-US" sz="1600" dirty="0"/>
              <a:t> is set with a different domain from the one that shows in the address bar of the </a:t>
            </a:r>
            <a:r>
              <a:rPr lang="en-US" sz="1600" dirty="0" smtClean="0"/>
              <a:t>browser</a:t>
            </a:r>
          </a:p>
          <a:p>
            <a:pPr lvl="1"/>
            <a:r>
              <a:rPr lang="en-US" sz="1050" dirty="0" smtClean="0"/>
              <a:t>often </a:t>
            </a:r>
            <a:r>
              <a:rPr lang="en-US" sz="1050" dirty="0"/>
              <a:t>set by advertisers to gain information about what website a user has </a:t>
            </a:r>
            <a:r>
              <a:rPr lang="en-US" sz="1050" dirty="0" smtClean="0"/>
              <a:t>visited</a:t>
            </a:r>
            <a:endParaRPr lang="en-US" sz="1050" dirty="0"/>
          </a:p>
          <a:p>
            <a:pPr hangingPunct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37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dirty="0">
                <a:latin typeface="+mn-lt"/>
              </a:rPr>
              <a:t>The main page is named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index.php</a:t>
            </a:r>
            <a:r>
              <a:rPr lang="en-US" sz="2200" dirty="0"/>
              <a:t> </a:t>
            </a:r>
            <a:r>
              <a:rPr lang="en-US" sz="2200" dirty="0">
                <a:latin typeface="+mn-lt"/>
              </a:rPr>
              <a:t>and should be stored in 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jackie</a:t>
            </a:r>
            <a:r>
              <a:rPr lang="en-US" sz="2200" dirty="0"/>
              <a:t> </a:t>
            </a:r>
            <a:r>
              <a:rPr lang="en-US" sz="2200" dirty="0">
                <a:latin typeface="+mn-lt"/>
              </a:rPr>
              <a:t>folder but not in any </a:t>
            </a:r>
            <a:r>
              <a:rPr lang="en-US" sz="2200" dirty="0" smtClean="0">
                <a:latin typeface="+mn-lt"/>
              </a:rPr>
              <a:t>subfolder. The code here is truncated to save space: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95384"/>
            <a:ext cx="6913621" cy="485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8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Result of code, including navigation and styles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467475" cy="46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die()</a:t>
            </a:r>
            <a:r>
              <a:rPr lang="en-US" sz="3200" dirty="0"/>
              <a:t>and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mysql_error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dirty="0" smtClean="0"/>
              <a:t>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hangingPunct="0"/>
            <a:r>
              <a:rPr lang="en-US" sz="2000" dirty="0" smtClean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die() </a:t>
            </a:r>
            <a:r>
              <a:rPr lang="en-US" sz="2000" dirty="0"/>
              <a:t>function is </a:t>
            </a:r>
            <a:r>
              <a:rPr lang="en-US" sz="2000" dirty="0" smtClean="0"/>
              <a:t>a </a:t>
            </a:r>
            <a:r>
              <a:rPr lang="en-US" sz="2000" dirty="0"/>
              <a:t>PHP function that can be used as an alternate to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exit() </a:t>
            </a:r>
            <a:r>
              <a:rPr lang="en-US" sz="2000" dirty="0" smtClean="0"/>
              <a:t>function</a:t>
            </a:r>
          </a:p>
          <a:p>
            <a:pPr lvl="1" hangingPunct="0"/>
            <a:r>
              <a:rPr lang="en-US" sz="1600" dirty="0" smtClean="0"/>
              <a:t>is </a:t>
            </a:r>
            <a:r>
              <a:rPr lang="en-US" sz="1600" dirty="0"/>
              <a:t>normally used when trying to connect to a database or website and includes a message that will be displayed if the connection is unable to be </a:t>
            </a:r>
            <a:r>
              <a:rPr lang="en-US" sz="1600" dirty="0" smtClean="0"/>
              <a:t>made</a:t>
            </a:r>
          </a:p>
          <a:p>
            <a:pPr marL="0" indent="0" hangingPunct="0">
              <a:buNone/>
            </a:pPr>
            <a:r>
              <a:rPr lang="en-US" sz="2000" dirty="0" smtClean="0"/>
              <a:t>syntax: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die(message);</a:t>
            </a:r>
          </a:p>
          <a:p>
            <a:pPr hangingPunct="0"/>
            <a:r>
              <a:rPr lang="en-US" sz="2000" dirty="0" smtClean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mysql_error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/>
              <a:t>method </a:t>
            </a:r>
            <a:r>
              <a:rPr lang="en-US" sz="2000" dirty="0" smtClean="0"/>
              <a:t>returns </a:t>
            </a:r>
            <a:r>
              <a:rPr lang="en-US" sz="2000" dirty="0"/>
              <a:t>the error description of a MySQL operation that cannot be </a:t>
            </a:r>
            <a:r>
              <a:rPr lang="en-US" sz="2000" dirty="0" smtClean="0"/>
              <a:t>completed</a:t>
            </a:r>
          </a:p>
          <a:p>
            <a:pPr lvl="1" hangingPunct="0"/>
            <a:r>
              <a:rPr lang="en-US" sz="1600" dirty="0" smtClean="0"/>
              <a:t>if </a:t>
            </a:r>
            <a:r>
              <a:rPr lang="en-US" sz="1600" dirty="0"/>
              <a:t>there is no error, then the empty string 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dirty="0"/>
              <a:t>) is </a:t>
            </a:r>
            <a:r>
              <a:rPr lang="en-US" sz="1600" dirty="0" smtClean="0"/>
              <a:t>returned</a:t>
            </a:r>
          </a:p>
          <a:p>
            <a:pPr lvl="1" hangingPunct="0"/>
            <a:r>
              <a:rPr lang="en-US" sz="1600" dirty="0" smtClean="0"/>
              <a:t>otherwise</a:t>
            </a:r>
            <a:r>
              <a:rPr lang="en-US" sz="1600" dirty="0"/>
              <a:t>, the error message will correspond to whatever error has </a:t>
            </a:r>
            <a:r>
              <a:rPr lang="en-US" sz="1600" dirty="0" smtClean="0"/>
              <a:t>occurred</a:t>
            </a:r>
          </a:p>
          <a:p>
            <a:pPr lvl="1" hangingPunct="0"/>
            <a:r>
              <a:rPr lang="en-US" sz="1600" dirty="0" smtClean="0"/>
              <a:t>example</a:t>
            </a:r>
            <a:r>
              <a:rPr lang="en-US" sz="1600" dirty="0" smtClean="0"/>
              <a:t>: if </a:t>
            </a:r>
            <a:r>
              <a:rPr lang="en-US" sz="1600" dirty="0"/>
              <a:t>the user does not have access to the required database, the error could be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"Access denied for user 'whoever'@'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whatever_host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'“</a:t>
            </a:r>
          </a:p>
          <a:p>
            <a:pPr lvl="1" hangingPunct="0"/>
            <a:r>
              <a:rPr lang="en-US" sz="1600" dirty="0" smtClean="0"/>
              <a:t>this </a:t>
            </a:r>
            <a:r>
              <a:rPr lang="en-US" sz="1600" dirty="0"/>
              <a:t>method is often used in conjunction with the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die() </a:t>
            </a:r>
            <a:r>
              <a:rPr lang="en-US" sz="1600" dirty="0" smtClean="0"/>
              <a:t>method so if </a:t>
            </a:r>
            <a:r>
              <a:rPr lang="en-US" sz="1600" dirty="0"/>
              <a:t>a connection is not possible, the program will stop and the appropriate error will be </a:t>
            </a:r>
            <a:r>
              <a:rPr lang="en-US" sz="1600" dirty="0" smtClean="0"/>
              <a:t>generated</a:t>
            </a:r>
          </a:p>
          <a:p>
            <a:pPr marL="0" indent="0" hangingPunct="0">
              <a:buNone/>
            </a:pPr>
            <a:r>
              <a:rPr lang="en-US" sz="2000" dirty="0" smtClean="0"/>
              <a:t>syntax: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mysql_error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 hangingPunc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9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dirty="0" smtClean="0"/>
              <a:t>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hangingPunct="0"/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/>
              <a:t>method executes a query on a MySQL database. </a:t>
            </a:r>
            <a:endParaRPr lang="en-US" sz="2000" dirty="0" smtClean="0"/>
          </a:p>
          <a:p>
            <a:pPr hangingPunct="0"/>
            <a:r>
              <a:rPr lang="en-US" sz="2000" dirty="0" smtClean="0"/>
              <a:t>The </a:t>
            </a:r>
            <a:r>
              <a:rPr lang="en-US" sz="2000" dirty="0"/>
              <a:t>method takes two arguments—the actual query and the connection. </a:t>
            </a:r>
            <a:endParaRPr lang="en-US" sz="2000" dirty="0" smtClean="0"/>
          </a:p>
          <a:p>
            <a:pPr hangingPunct="0"/>
            <a:r>
              <a:rPr lang="en-US" sz="2000" dirty="0" smtClean="0"/>
              <a:t>The </a:t>
            </a:r>
            <a:r>
              <a:rPr lang="en-US" sz="2000" dirty="0"/>
              <a:t>connection argument is optional. If omitted, the last connection opened will be used. </a:t>
            </a:r>
            <a:endParaRPr lang="en-US" sz="2000" dirty="0" smtClean="0"/>
          </a:p>
          <a:p>
            <a:pPr hangingPunct="0"/>
            <a:r>
              <a:rPr lang="en-US" sz="2000" dirty="0" smtClean="0"/>
              <a:t>A </a:t>
            </a:r>
            <a:r>
              <a:rPr lang="en-US" sz="2000" dirty="0"/>
              <a:t>query is the way we retrieve or import information from and to a database. </a:t>
            </a:r>
          </a:p>
          <a:p>
            <a:pPr marL="0" indent="0" hangingPunct="0">
              <a:buNone/>
            </a:pPr>
            <a:r>
              <a:rPr lang="en-US" sz="2000" dirty="0" smtClean="0"/>
              <a:t>syntax: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(query, connection);</a:t>
            </a:r>
          </a:p>
          <a:p>
            <a:pPr marL="0" indent="0" hangingPunc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62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This </a:t>
            </a:r>
            <a:r>
              <a:rPr lang="en-US" sz="2000" dirty="0"/>
              <a:t>page </a:t>
            </a:r>
            <a:r>
              <a:rPr lang="en-US" sz="2000" dirty="0" smtClean="0"/>
              <a:t>begins </a:t>
            </a:r>
            <a:r>
              <a:rPr lang="en-US" sz="2000" dirty="0"/>
              <a:t>a connection to the database and </a:t>
            </a:r>
            <a:r>
              <a:rPr lang="en-US" sz="2000" dirty="0" smtClean="0"/>
              <a:t>sends </a:t>
            </a:r>
            <a:r>
              <a:rPr lang="en-US" sz="2000" dirty="0"/>
              <a:t>in the information from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index.php</a:t>
            </a:r>
            <a:r>
              <a:rPr lang="en-US" sz="2000" dirty="0"/>
              <a:t> page to be inserted as a new record in the database</a:t>
            </a:r>
            <a:r>
              <a:rPr lang="en-US" sz="2000" dirty="0" smtClean="0"/>
              <a:t>.</a:t>
            </a:r>
            <a:endParaRPr lang="en-US" sz="2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0" y="1676400"/>
            <a:ext cx="8206219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dirty="0" smtClean="0"/>
              <a:t>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hangingPunct="0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/>
              <a:t>PHP method opens a connection to a MySQL </a:t>
            </a:r>
            <a:r>
              <a:rPr lang="en-US" sz="2000" dirty="0" smtClean="0"/>
              <a:t>database</a:t>
            </a:r>
            <a:endParaRPr lang="en-US" sz="2000" dirty="0" smtClean="0"/>
          </a:p>
          <a:p>
            <a:pPr hangingPunct="0"/>
            <a:r>
              <a:rPr lang="en-US" sz="2000" dirty="0" smtClean="0"/>
              <a:t>if </a:t>
            </a:r>
            <a:r>
              <a:rPr lang="en-US" sz="2000" dirty="0"/>
              <a:t>successful, it returns the connection </a:t>
            </a:r>
            <a:endParaRPr lang="en-US" sz="2000" dirty="0" smtClean="0"/>
          </a:p>
          <a:p>
            <a:pPr hangingPunct="0"/>
            <a:r>
              <a:rPr lang="en-US" sz="2000" dirty="0" smtClean="0"/>
              <a:t>if </a:t>
            </a:r>
            <a:r>
              <a:rPr lang="en-US" sz="2000" dirty="0"/>
              <a:t>unsuccessful, it returns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hangingPunct="0"/>
            <a:r>
              <a:rPr lang="en-US" sz="2000" dirty="0" smtClean="0"/>
              <a:t>takes </a:t>
            </a:r>
            <a:r>
              <a:rPr lang="en-US" sz="2000" dirty="0"/>
              <a:t>up to five (all optional) parameters, as follows:</a:t>
            </a:r>
          </a:p>
          <a:p>
            <a:pPr lvl="1" hangingPunct="0"/>
            <a:r>
              <a:rPr lang="en-US" sz="1600" dirty="0">
                <a:latin typeface="Courier New" pitchFamily="49" charset="0"/>
                <a:cs typeface="Courier New" pitchFamily="49" charset="0"/>
              </a:rPr>
              <a:t>server</a:t>
            </a:r>
            <a:r>
              <a:rPr lang="en-US" sz="1600" dirty="0"/>
              <a:t>: </a:t>
            </a:r>
            <a:r>
              <a:rPr lang="en-US" sz="1600" dirty="0" smtClean="0"/>
              <a:t>can </a:t>
            </a:r>
            <a:r>
              <a:rPr lang="en-US" sz="1600" dirty="0"/>
              <a:t>specify a server or a </a:t>
            </a:r>
            <a:r>
              <a:rPr lang="en-US" sz="1600" dirty="0" smtClean="0"/>
              <a:t>port</a:t>
            </a:r>
          </a:p>
          <a:p>
            <a:pPr lvl="2" hangingPunct="0"/>
            <a:r>
              <a:rPr lang="en-US" sz="1200" dirty="0" smtClean="0"/>
              <a:t>default value </a:t>
            </a:r>
            <a:r>
              <a:rPr lang="en-US" sz="1200" dirty="0"/>
              <a:t>is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localhost:3306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 hangingPunct="0"/>
            <a:r>
              <a:rPr lang="en-US" sz="1600" dirty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600" dirty="0"/>
              <a:t>: </a:t>
            </a:r>
            <a:r>
              <a:rPr lang="en-US" sz="1600" dirty="0" smtClean="0"/>
              <a:t>can </a:t>
            </a:r>
            <a:r>
              <a:rPr lang="en-US" sz="1600" dirty="0"/>
              <a:t>specify a </a:t>
            </a:r>
            <a:r>
              <a:rPr lang="en-US" sz="1600" dirty="0" smtClean="0"/>
              <a:t>username</a:t>
            </a:r>
          </a:p>
          <a:p>
            <a:pPr lvl="2" hangingPunct="0"/>
            <a:r>
              <a:rPr lang="en-US" sz="1200" dirty="0"/>
              <a:t>d</a:t>
            </a:r>
            <a:r>
              <a:rPr lang="en-US" sz="1200" dirty="0" smtClean="0"/>
              <a:t>efault value is </a:t>
            </a:r>
            <a:r>
              <a:rPr lang="en-US" sz="1200" dirty="0"/>
              <a:t>the name of the user who owns the server </a:t>
            </a:r>
            <a:r>
              <a:rPr lang="en-US" sz="1200" dirty="0" smtClean="0"/>
              <a:t>process</a:t>
            </a:r>
            <a:endParaRPr lang="en-US" sz="1200" dirty="0"/>
          </a:p>
          <a:p>
            <a:pPr lvl="1" hangingPunct="0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600" dirty="0"/>
              <a:t>: </a:t>
            </a:r>
            <a:r>
              <a:rPr lang="en-US" sz="1600" dirty="0" smtClean="0"/>
              <a:t>if </a:t>
            </a:r>
            <a:r>
              <a:rPr lang="en-US" sz="1600" dirty="0"/>
              <a:t>left blank, the default is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""</a:t>
            </a:r>
            <a:endParaRPr lang="en-US" sz="1600" dirty="0"/>
          </a:p>
          <a:p>
            <a:pPr lvl="1" hangingPunct="0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newlink</a:t>
            </a:r>
            <a:r>
              <a:rPr lang="en-US" sz="1600" dirty="0"/>
              <a:t>: </a:t>
            </a:r>
            <a:r>
              <a:rPr lang="en-US" sz="1600" dirty="0" smtClean="0"/>
              <a:t>a </a:t>
            </a:r>
            <a:r>
              <a:rPr lang="en-US" sz="1600" dirty="0"/>
              <a:t>way to return the </a:t>
            </a:r>
            <a:r>
              <a:rPr lang="en-US" sz="1600" dirty="0" smtClean="0"/>
              <a:t>identifier </a:t>
            </a:r>
            <a:r>
              <a:rPr lang="en-US" sz="1600" dirty="0"/>
              <a:t>of an already-opened connection </a:t>
            </a:r>
          </a:p>
          <a:p>
            <a:pPr lvl="1" hangingPunct="0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clientflag</a:t>
            </a:r>
            <a:r>
              <a:rPr lang="en-US" sz="1600" dirty="0"/>
              <a:t>: </a:t>
            </a:r>
            <a:r>
              <a:rPr lang="en-US" sz="1600" dirty="0" smtClean="0"/>
              <a:t>can </a:t>
            </a:r>
            <a:r>
              <a:rPr lang="en-US" sz="1600" dirty="0"/>
              <a:t>be used to specify certain constants </a:t>
            </a:r>
            <a:r>
              <a:rPr lang="en-US" sz="1600" dirty="0" smtClean="0"/>
              <a:t>(not </a:t>
            </a:r>
            <a:r>
              <a:rPr lang="en-US" sz="1600" dirty="0"/>
              <a:t>necessary for </a:t>
            </a:r>
            <a:r>
              <a:rPr lang="en-US" sz="1600" dirty="0" smtClean="0"/>
              <a:t>us) </a:t>
            </a:r>
            <a:endParaRPr lang="en-US" sz="1600" dirty="0"/>
          </a:p>
          <a:p>
            <a:pPr marL="0" indent="0" hangingPunct="0">
              <a:buNone/>
            </a:pPr>
            <a:r>
              <a:rPr lang="en-US" sz="2000" dirty="0" smtClean="0"/>
              <a:t>syntax:	</a:t>
            </a:r>
          </a:p>
          <a:p>
            <a:pPr marL="0" indent="0" hangingPunc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(server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user,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newlink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clientflag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hangingPunc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76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mysql_select_db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dirty="0" smtClean="0"/>
              <a:t>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this method </a:t>
            </a:r>
            <a:r>
              <a:rPr lang="en-US" sz="2400" dirty="0"/>
              <a:t>picks the database to </a:t>
            </a:r>
            <a:r>
              <a:rPr lang="en-US" sz="2400" dirty="0" smtClean="0"/>
              <a:t>use</a:t>
            </a:r>
          </a:p>
          <a:p>
            <a:pPr hangingPunct="0"/>
            <a:r>
              <a:rPr lang="en-US" sz="2400" dirty="0" smtClean="0"/>
              <a:t>sets </a:t>
            </a:r>
            <a:r>
              <a:rPr lang="en-US" sz="2400" dirty="0"/>
              <a:t>the MySQL database that will be active for the </a:t>
            </a:r>
            <a:r>
              <a:rPr lang="en-US" sz="2400" dirty="0" smtClean="0"/>
              <a:t>connection</a:t>
            </a:r>
          </a:p>
          <a:p>
            <a:pPr hangingPunct="0"/>
            <a:r>
              <a:rPr lang="en-US" sz="2400" dirty="0" smtClean="0"/>
              <a:t>takes </a:t>
            </a:r>
            <a:r>
              <a:rPr lang="en-US" sz="2400" dirty="0"/>
              <a:t>two parameters:</a:t>
            </a:r>
          </a:p>
          <a:p>
            <a:pPr lvl="1" hangingPunct="0"/>
            <a:r>
              <a:rPr lang="en-US" sz="1800" dirty="0"/>
              <a:t>database: This is required and specifies the database to </a:t>
            </a:r>
            <a:r>
              <a:rPr lang="en-US" sz="1800" dirty="0" smtClean="0"/>
              <a:t>select</a:t>
            </a:r>
            <a:endParaRPr lang="en-US" sz="1800" dirty="0"/>
          </a:p>
          <a:p>
            <a:pPr lvl="1" hangingPunct="0"/>
            <a:r>
              <a:rPr lang="en-US" sz="1800" dirty="0"/>
              <a:t>connection: This is optional and, if not specified, will use the last connection opened by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2400" dirty="0" smtClean="0"/>
              <a:t>syntax:</a:t>
            </a:r>
          </a:p>
          <a:p>
            <a:pPr marL="0" indent="0" hangingPunc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mysql_select_db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(database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connection);</a:t>
            </a:r>
          </a:p>
          <a:p>
            <a:pPr marL="0" indent="0" hangingPunc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9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Creating and Closing a Connection to the Database</a:t>
            </a:r>
            <a:endParaRPr lang="en-US" sz="32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29600" cy="479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9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2672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12.4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Sending Emails from Database Information Using PHP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66800"/>
            <a:ext cx="3352800" cy="3352800"/>
          </a:xfrm>
        </p:spPr>
      </p:pic>
    </p:spTree>
    <p:extLst>
      <p:ext uri="{BB962C8B-B14F-4D97-AF65-F5344CB8AC3E}">
        <p14:creationId xmlns:p14="http://schemas.microsoft.com/office/powerpoint/2010/main" val="31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The form that </a:t>
            </a:r>
            <a:r>
              <a:rPr lang="en-US" sz="1800" dirty="0" smtClean="0"/>
              <a:t>allows </a:t>
            </a:r>
            <a:r>
              <a:rPr lang="en-US" sz="1800" dirty="0"/>
              <a:t>Jackie to select a customer to send an email to </a:t>
            </a:r>
            <a:r>
              <a:rPr lang="en-US" sz="1800" dirty="0" smtClean="0"/>
              <a:t>is shown below. The file is </a:t>
            </a:r>
            <a:r>
              <a:rPr lang="en-US" sz="1800" dirty="0"/>
              <a:t>named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sale_email.php</a:t>
            </a:r>
            <a:r>
              <a:rPr lang="en-US" sz="1800" dirty="0"/>
              <a:t> </a:t>
            </a:r>
            <a:r>
              <a:rPr lang="en-US" sz="1800" dirty="0" smtClean="0"/>
              <a:t>and is </a:t>
            </a:r>
            <a:r>
              <a:rPr lang="en-US" sz="1800" dirty="0"/>
              <a:t>saved in 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jackie</a:t>
            </a:r>
            <a:r>
              <a:rPr lang="en-US" sz="1800" dirty="0"/>
              <a:t> folder inside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US" sz="1800" dirty="0"/>
              <a:t>. It </a:t>
            </a:r>
            <a:r>
              <a:rPr lang="en-US" sz="1800" dirty="0" smtClean="0"/>
              <a:t>uses </a:t>
            </a:r>
            <a:r>
              <a:rPr lang="en-US" sz="1800" dirty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connectDB.php</a:t>
            </a:r>
            <a:r>
              <a:rPr lang="en-US" sz="1800" dirty="0"/>
              <a:t>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closeDB.php</a:t>
            </a:r>
            <a:r>
              <a:rPr lang="en-US" sz="1800" dirty="0"/>
              <a:t> </a:t>
            </a:r>
            <a:r>
              <a:rPr lang="en-US" sz="1800" dirty="0" smtClean="0"/>
              <a:t>files and a </a:t>
            </a:r>
            <a:r>
              <a:rPr lang="en-US" sz="1800" dirty="0"/>
              <a:t>new page to get the customer's record, format the email, and send it. 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3556"/>
            <a:ext cx="8458200" cy="4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8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Writing Cookies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410200"/>
          </a:xfrm>
        </p:spPr>
        <p:txBody>
          <a:bodyPr>
            <a:noAutofit/>
          </a:bodyPr>
          <a:lstStyle/>
          <a:p>
            <a:pPr hangingPunct="0"/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/>
              <a:t>function </a:t>
            </a:r>
            <a:r>
              <a:rPr lang="en-US" sz="1800" dirty="0" smtClean="0"/>
              <a:t>defines </a:t>
            </a:r>
            <a:r>
              <a:rPr lang="en-US" sz="1800" dirty="0"/>
              <a:t>a </a:t>
            </a:r>
            <a:r>
              <a:rPr lang="en-US" sz="1800" dirty="0" smtClean="0"/>
              <a:t>cookie</a:t>
            </a:r>
          </a:p>
          <a:p>
            <a:pPr lvl="1" hangingPunct="0"/>
            <a:r>
              <a:rPr lang="en-US" sz="1400" dirty="0" smtClean="0"/>
              <a:t>must </a:t>
            </a:r>
            <a:r>
              <a:rPr lang="en-US" sz="1400" dirty="0"/>
              <a:t>be called before any output, including the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sz="1400" dirty="0"/>
              <a:t> and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&lt;head&gt; </a:t>
            </a:r>
            <a:r>
              <a:rPr lang="en-US" sz="1400" dirty="0" smtClean="0"/>
              <a:t>tags</a:t>
            </a:r>
            <a:endParaRPr lang="en-US" sz="1400" dirty="0" smtClean="0"/>
          </a:p>
          <a:p>
            <a:pPr lvl="1" hangingPunct="0"/>
            <a:r>
              <a:rPr lang="en-US" sz="1400" dirty="0" smtClean="0"/>
              <a:t>after </a:t>
            </a:r>
            <a:r>
              <a:rPr lang="en-US" sz="1400" dirty="0"/>
              <a:t>a cookie has been set, it can be accessed the next time the page loads using the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$_COOKIE </a:t>
            </a:r>
            <a:r>
              <a:rPr lang="en-US" sz="1400" dirty="0" err="1"/>
              <a:t>superglobal</a:t>
            </a:r>
            <a:r>
              <a:rPr lang="en-US" sz="1400" dirty="0"/>
              <a:t> or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$_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1400" dirty="0"/>
          </a:p>
          <a:p>
            <a:pPr hangingPunct="0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/>
              <a:t>function accepts up to six </a:t>
            </a:r>
            <a:r>
              <a:rPr lang="en-US" sz="1800" dirty="0" smtClean="0"/>
              <a:t>arguments, all but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/>
              <a:t> </a:t>
            </a:r>
            <a:r>
              <a:rPr lang="en-US" sz="1400" dirty="0" smtClean="0"/>
              <a:t>are optional</a:t>
            </a:r>
          </a:p>
          <a:p>
            <a:pPr marL="0" indent="0" hangingPunct="0">
              <a:buNone/>
            </a:pPr>
            <a:r>
              <a:rPr lang="en-US" sz="1800" dirty="0" smtClean="0"/>
              <a:t>general </a:t>
            </a:r>
            <a:r>
              <a:rPr lang="en-US" sz="1800" dirty="0"/>
              <a:t>syntax for this </a:t>
            </a:r>
            <a:r>
              <a:rPr lang="en-US" sz="1800" dirty="0" smtClean="0"/>
              <a:t>function:</a:t>
            </a:r>
            <a:endParaRPr lang="en-US" sz="1800" dirty="0"/>
          </a:p>
          <a:p>
            <a:pPr marL="0" indent="0" hangingPunc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$name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[, string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[, int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$expire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0 [, string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$path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[, string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$domain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$secure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false [,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httponly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false ]]]]]] </a:t>
            </a:r>
            <a:r>
              <a:rPr lang="en-US" sz="1800" dirty="0"/>
              <a:t>) </a:t>
            </a:r>
          </a:p>
          <a:p>
            <a:pPr marL="0" indent="0" hangingPunct="0">
              <a:buNone/>
            </a:pPr>
            <a:r>
              <a:rPr lang="en-US" sz="1800" dirty="0" smtClean="0"/>
              <a:t>explanation </a:t>
            </a:r>
            <a:r>
              <a:rPr lang="en-US" sz="1800" dirty="0"/>
              <a:t>of the parameters in this </a:t>
            </a:r>
            <a:r>
              <a:rPr lang="en-US" sz="1800" dirty="0" smtClean="0"/>
              <a:t>function:</a:t>
            </a:r>
            <a:endParaRPr lang="en-US" sz="1800" dirty="0"/>
          </a:p>
          <a:p>
            <a:pPr lvl="0" hangingPunct="0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$name</a:t>
            </a:r>
            <a:r>
              <a:rPr lang="en-US" sz="1600" dirty="0"/>
              <a:t>: </a:t>
            </a:r>
            <a:r>
              <a:rPr lang="en-US" sz="1600" dirty="0" smtClean="0"/>
              <a:t>the </a:t>
            </a:r>
            <a:r>
              <a:rPr lang="en-US" sz="1600" dirty="0"/>
              <a:t>name of the </a:t>
            </a:r>
            <a:r>
              <a:rPr lang="en-US" sz="1600" dirty="0" smtClean="0"/>
              <a:t>cookie</a:t>
            </a:r>
            <a:endParaRPr lang="en-US" sz="1600" dirty="0"/>
          </a:p>
          <a:p>
            <a:pPr lvl="0" hangingPunct="0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$value</a:t>
            </a:r>
            <a:r>
              <a:rPr lang="en-US" sz="1600" dirty="0"/>
              <a:t>: </a:t>
            </a:r>
            <a:r>
              <a:rPr lang="en-US" sz="1600" dirty="0" smtClean="0"/>
              <a:t>the </a:t>
            </a:r>
            <a:r>
              <a:rPr lang="en-US" sz="1600" dirty="0"/>
              <a:t>value stored on the client's </a:t>
            </a:r>
            <a:r>
              <a:rPr lang="en-US" sz="1600" dirty="0" smtClean="0"/>
              <a:t>computer, will </a:t>
            </a:r>
            <a:r>
              <a:rPr lang="en-US" sz="1600" dirty="0"/>
              <a:t>be retrieved by the </a:t>
            </a:r>
            <a:r>
              <a:rPr lang="en-US" sz="1600" dirty="0" smtClean="0"/>
              <a:t>server</a:t>
            </a:r>
            <a:endParaRPr lang="en-US" sz="1600" dirty="0"/>
          </a:p>
          <a:p>
            <a:pPr lvl="0" hangingPunct="0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$expire</a:t>
            </a:r>
            <a:r>
              <a:rPr lang="en-US" sz="1600" dirty="0"/>
              <a:t>: </a:t>
            </a:r>
            <a:r>
              <a:rPr lang="en-US" sz="1600" dirty="0" smtClean="0"/>
              <a:t>sets </a:t>
            </a:r>
            <a:r>
              <a:rPr lang="en-US" sz="1600" dirty="0"/>
              <a:t>the expiration date of the </a:t>
            </a:r>
            <a:r>
              <a:rPr lang="en-US" sz="1600" dirty="0" smtClean="0"/>
              <a:t>cookie</a:t>
            </a:r>
          </a:p>
          <a:p>
            <a:pPr lvl="1" hangingPunct="0"/>
            <a:r>
              <a:rPr lang="en-US" sz="1200" dirty="0" smtClean="0"/>
              <a:t>time </a:t>
            </a:r>
            <a:r>
              <a:rPr lang="en-US" sz="1200" dirty="0"/>
              <a:t>is expressed in number of seconds since a specific </a:t>
            </a:r>
            <a:r>
              <a:rPr lang="en-US" sz="1200" dirty="0" smtClean="0"/>
              <a:t>date/hour/minute/seconds</a:t>
            </a:r>
            <a:endParaRPr lang="en-US" sz="1200" dirty="0"/>
          </a:p>
          <a:p>
            <a:pPr lvl="0" hangingPunct="0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$path</a:t>
            </a:r>
            <a:r>
              <a:rPr lang="en-US" sz="1600" dirty="0"/>
              <a:t>: </a:t>
            </a:r>
            <a:r>
              <a:rPr lang="en-US" sz="1600" dirty="0" smtClean="0"/>
              <a:t>the </a:t>
            </a:r>
            <a:r>
              <a:rPr lang="en-US" sz="1600" dirty="0"/>
              <a:t>path on the server in which the cookie will be </a:t>
            </a:r>
            <a:r>
              <a:rPr lang="en-US" sz="1600" dirty="0" smtClean="0"/>
              <a:t>available</a:t>
            </a:r>
            <a:endParaRPr lang="en-US" sz="1600" dirty="0"/>
          </a:p>
          <a:p>
            <a:pPr lvl="0" hangingPunct="0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$domain</a:t>
            </a:r>
            <a:r>
              <a:rPr lang="en-US" sz="1600" dirty="0"/>
              <a:t>: </a:t>
            </a:r>
            <a:r>
              <a:rPr lang="en-US" sz="1600" dirty="0" smtClean="0"/>
              <a:t>the </a:t>
            </a:r>
            <a:r>
              <a:rPr lang="en-US" sz="1600" dirty="0"/>
              <a:t>domain </a:t>
            </a:r>
            <a:r>
              <a:rPr lang="en-US" sz="1600" dirty="0" smtClean="0"/>
              <a:t>to </a:t>
            </a:r>
            <a:r>
              <a:rPr lang="en-US" sz="1600" dirty="0"/>
              <a:t>which the cookie is </a:t>
            </a:r>
            <a:r>
              <a:rPr lang="en-US" sz="1600" dirty="0" smtClean="0"/>
              <a:t>available </a:t>
            </a:r>
            <a:endParaRPr lang="en-US" sz="1600" dirty="0"/>
          </a:p>
          <a:p>
            <a:pPr lvl="0" hangingPunct="0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$secure</a:t>
            </a:r>
            <a:r>
              <a:rPr lang="en-US" sz="1600" dirty="0"/>
              <a:t>: </a:t>
            </a:r>
            <a:r>
              <a:rPr lang="en-US" sz="1600" dirty="0" smtClean="0"/>
              <a:t>a </a:t>
            </a:r>
            <a:r>
              <a:rPr lang="en-US" sz="1600" dirty="0" err="1"/>
              <a:t>boolean</a:t>
            </a:r>
            <a:r>
              <a:rPr lang="en-US" sz="1600" dirty="0"/>
              <a:t>, </a:t>
            </a:r>
            <a:r>
              <a:rPr lang="en-US" sz="1600" dirty="0" smtClean="0"/>
              <a:t>set </a:t>
            </a:r>
            <a:r>
              <a:rPr lang="en-US" sz="1600" dirty="0"/>
              <a:t>to either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/>
              <a:t> 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dirty="0" smtClean="0"/>
              <a:t> </a:t>
            </a:r>
            <a:endParaRPr lang="en-US" sz="1600" dirty="0"/>
          </a:p>
          <a:p>
            <a:pPr lvl="0" hangingPunct="0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httponly</a:t>
            </a:r>
            <a:r>
              <a:rPr lang="en-US" sz="1600" dirty="0"/>
              <a:t>: </a:t>
            </a:r>
            <a:r>
              <a:rPr lang="en-US" sz="1600" dirty="0" smtClean="0"/>
              <a:t>a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, is accessible </a:t>
            </a:r>
            <a:r>
              <a:rPr lang="en-US" sz="1600" dirty="0"/>
              <a:t>only through the HTTP protocol when set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 smtClean="0"/>
              <a:t> and,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 smtClean="0"/>
              <a:t>, the </a:t>
            </a:r>
            <a:r>
              <a:rPr lang="en-US" sz="1600" dirty="0"/>
              <a:t>cookie will not be accessible to other scripting languages like </a:t>
            </a:r>
            <a:r>
              <a:rPr lang="en-US" sz="1600" dirty="0" smtClean="0"/>
              <a:t>JavaScript</a:t>
            </a:r>
            <a:endParaRPr lang="en-US" sz="1600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mysql_fetch_array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3200" dirty="0" smtClean="0"/>
              <a:t>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mysql_fetch_array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800" dirty="0"/>
              <a:t>method returns an array of strings that corresponds to the fetched </a:t>
            </a:r>
            <a:r>
              <a:rPr lang="en-US" sz="2800" dirty="0" smtClean="0"/>
              <a:t>row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there are no more rows, the return will be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r>
              <a:rPr lang="en-US" sz="2800" dirty="0"/>
              <a:t>i</a:t>
            </a:r>
            <a:r>
              <a:rPr lang="en-US" sz="2800" dirty="0" smtClean="0"/>
              <a:t>t </a:t>
            </a:r>
            <a:r>
              <a:rPr lang="en-US" sz="2800" dirty="0"/>
              <a:t>takes one argument: the result which is the resource that is being </a:t>
            </a:r>
            <a:r>
              <a:rPr lang="en-US" sz="2800" dirty="0" smtClean="0"/>
              <a:t>evaluated</a:t>
            </a:r>
            <a:endParaRPr lang="en-US" sz="2800" dirty="0" smtClean="0"/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resource is a special variable that holds a reference to an external source, such </a:t>
            </a:r>
            <a:r>
              <a:rPr lang="en-US" sz="2400" dirty="0" smtClean="0"/>
              <a:t>as </a:t>
            </a:r>
            <a:r>
              <a:rPr lang="en-US" sz="2400" dirty="0"/>
              <a:t>the result of a SQL </a:t>
            </a:r>
            <a:r>
              <a:rPr lang="en-US" sz="2400" dirty="0" smtClean="0"/>
              <a:t>query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syntax:</a:t>
            </a:r>
            <a:endParaRPr lang="en-US" sz="2800" dirty="0"/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mysql_fetch_array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(resource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$result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[,$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result_type_if_desired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5173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mail() </a:t>
            </a:r>
            <a:r>
              <a:rPr lang="en-US" sz="3200" dirty="0" smtClean="0"/>
              <a:t>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mail() </a:t>
            </a:r>
            <a:r>
              <a:rPr lang="en-US" dirty="0"/>
              <a:t>method is used to send email with </a:t>
            </a:r>
            <a:r>
              <a:rPr lang="en-US" dirty="0" smtClean="0"/>
              <a:t>PHP</a:t>
            </a:r>
          </a:p>
          <a:p>
            <a:r>
              <a:rPr lang="en-US" dirty="0" smtClean="0"/>
              <a:t>contains </a:t>
            </a:r>
            <a:r>
              <a:rPr lang="en-US" dirty="0"/>
              <a:t>at least three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thers </a:t>
            </a:r>
            <a:r>
              <a:rPr lang="en-US" dirty="0"/>
              <a:t>can be added if </a:t>
            </a:r>
            <a:r>
              <a:rPr lang="en-US" dirty="0" smtClean="0"/>
              <a:t>desired</a:t>
            </a:r>
            <a:endParaRPr lang="en-US" dirty="0"/>
          </a:p>
          <a:p>
            <a:pPr lvl="0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$to</a:t>
            </a:r>
            <a:r>
              <a:rPr lang="en-US" dirty="0"/>
              <a:t>: includes </a:t>
            </a:r>
            <a:r>
              <a:rPr lang="en-US" dirty="0" smtClean="0"/>
              <a:t>email </a:t>
            </a:r>
            <a:r>
              <a:rPr lang="en-US" dirty="0"/>
              <a:t>address(</a:t>
            </a:r>
            <a:r>
              <a:rPr lang="en-US" dirty="0" err="1"/>
              <a:t>es</a:t>
            </a:r>
            <a:r>
              <a:rPr lang="en-US" dirty="0"/>
              <a:t>) of the </a:t>
            </a:r>
            <a:r>
              <a:rPr lang="en-US" dirty="0" smtClean="0"/>
              <a:t>recipient(s)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than one recipient can be included, </a:t>
            </a:r>
            <a:r>
              <a:rPr lang="en-US" dirty="0" smtClean="0"/>
              <a:t>separating addresses </a:t>
            </a:r>
            <a:r>
              <a:rPr lang="en-US" dirty="0"/>
              <a:t>by </a:t>
            </a:r>
            <a:r>
              <a:rPr lang="en-US" dirty="0" smtClean="0"/>
              <a:t>commas </a:t>
            </a:r>
            <a:endParaRPr lang="en-US" dirty="0"/>
          </a:p>
          <a:p>
            <a:pPr lvl="0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$subject</a:t>
            </a:r>
            <a:r>
              <a:rPr lang="en-US" dirty="0"/>
              <a:t>: includes </a:t>
            </a:r>
            <a:r>
              <a:rPr lang="en-US" dirty="0" smtClean="0"/>
              <a:t>text </a:t>
            </a:r>
            <a:r>
              <a:rPr lang="en-US" dirty="0"/>
              <a:t>to be included in the subject line </a:t>
            </a:r>
          </a:p>
          <a:p>
            <a:pPr lvl="0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$message</a:t>
            </a:r>
            <a:r>
              <a:rPr lang="en-US" dirty="0"/>
              <a:t>: contains the body of the </a:t>
            </a:r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line in the body should be separated by a linefeed (LF) which is written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n“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line can be greater than 70 </a:t>
            </a:r>
            <a:r>
              <a:rPr lang="en-US" dirty="0" smtClean="0"/>
              <a:t>characters</a:t>
            </a:r>
            <a:endParaRPr lang="en-US" dirty="0"/>
          </a:p>
          <a:p>
            <a:pPr lvl="0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$headers</a:t>
            </a:r>
            <a:r>
              <a:rPr lang="en-US" dirty="0"/>
              <a:t>: includes the sender of the </a:t>
            </a:r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a string that will be inserted at the end of the email </a:t>
            </a:r>
            <a:r>
              <a:rPr lang="en-US" dirty="0" smtClean="0"/>
              <a:t>header </a:t>
            </a:r>
            <a:endParaRPr lang="en-US" dirty="0"/>
          </a:p>
          <a:p>
            <a:pPr lvl="0"/>
            <a:r>
              <a:rPr lang="en-US" dirty="0"/>
              <a:t>a</a:t>
            </a:r>
            <a:r>
              <a:rPr lang="en-US" dirty="0" smtClean="0"/>
              <a:t>dditional </a:t>
            </a:r>
            <a:r>
              <a:rPr lang="en-US" dirty="0"/>
              <a:t>headers and additional parameters are available and </a:t>
            </a:r>
            <a:r>
              <a:rPr lang="en-US" dirty="0" smtClean="0"/>
              <a:t>optional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syntax: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mail(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to,$subject,$message,$headers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PHP to Create and Send an Email:</a:t>
            </a:r>
            <a:br>
              <a:rPr lang="en-US" sz="2400" dirty="0" smtClean="0"/>
            </a:br>
            <a:r>
              <a:rPr lang="en-US" sz="2400" dirty="0" smtClean="0"/>
              <a:t>Name this file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sale_mail.php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32" y="1295400"/>
            <a:ext cx="6938732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If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connectDB.php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/>
              <a:t>file and 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closeDB.php</a:t>
            </a:r>
            <a:r>
              <a:rPr lang="en-US" sz="1800" dirty="0" smtClean="0"/>
              <a:t> file were stored in the include folder and 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sale_mail.php</a:t>
            </a:r>
            <a:r>
              <a:rPr lang="en-US" sz="1800" dirty="0" smtClean="0"/>
              <a:t> file was opened:</a:t>
            </a:r>
          </a:p>
          <a:p>
            <a:r>
              <a:rPr lang="en-US" sz="1800" dirty="0" smtClean="0"/>
              <a:t>Input: </a:t>
            </a:r>
            <a:r>
              <a:rPr lang="en-US" sz="1800" dirty="0"/>
              <a:t>a user named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Nancy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Peterson, </a:t>
            </a:r>
            <a:r>
              <a:rPr lang="en-US" sz="1800" dirty="0" smtClean="0"/>
              <a:t>email address: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nancy.peterson@ourschool.edu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Jackie will receive a confirmation:</a:t>
            </a:r>
          </a:p>
          <a:p>
            <a:pPr marL="1257300" lvl="3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Email = nancy.peterson@ourschool.edu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257300" lvl="3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customer = Peterson, Nancy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257300" lvl="3" indent="0" hangingPunct="0">
              <a:buNone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Email sent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indent="-457200" hangingPunct="0"/>
            <a:r>
              <a:rPr lang="en-US" sz="1800" dirty="0" smtClean="0"/>
              <a:t>Nancy Peterson will receive this email:</a:t>
            </a:r>
          </a:p>
          <a:p>
            <a:pPr marL="457200" indent="-457200" hangingPunct="0"/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114800"/>
            <a:ext cx="51054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>
                <a:cs typeface="Courier New" pitchFamily="49" charset="0"/>
              </a:rPr>
              <a:t>The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time()</a:t>
            </a:r>
            <a:r>
              <a:rPr lang="en-US" sz="3200" dirty="0" smtClean="0">
                <a:cs typeface="Courier New" pitchFamily="49" charset="0"/>
              </a:rPr>
              <a:t> Function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Autofit/>
              </a:bodyPr>
              <a:lstStyle/>
              <a:p>
                <a:pPr hangingPunct="0"/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time</a:t>
                </a: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en-US" sz="2400" dirty="0"/>
                  <a:t> function returns the current time measured as the number of seconds since the Unix </a:t>
                </a:r>
                <a:r>
                  <a:rPr lang="en-US" sz="2400" dirty="0" smtClean="0"/>
                  <a:t>epoch </a:t>
                </a:r>
                <a:endParaRPr lang="en-US" sz="2400" dirty="0" smtClean="0"/>
              </a:p>
              <a:p>
                <a:pPr lvl="1" hangingPunct="0"/>
                <a:r>
                  <a:rPr lang="en-US" sz="2000" dirty="0"/>
                  <a:t>i</a:t>
                </a:r>
                <a:r>
                  <a:rPr lang="en-US" sz="2000" dirty="0" smtClean="0"/>
                  <a:t>s </a:t>
                </a:r>
                <a:r>
                  <a:rPr lang="en-US" sz="2000" dirty="0"/>
                  <a:t>the number of seconds since January 1, 1970 00:00:00 </a:t>
                </a:r>
                <a:r>
                  <a:rPr lang="en-US" sz="2000" dirty="0" smtClean="0"/>
                  <a:t>GMT</a:t>
                </a:r>
                <a:endParaRPr lang="en-US" sz="2400" dirty="0"/>
              </a:p>
              <a:p>
                <a:pPr hangingPunct="0"/>
                <a:r>
                  <a:rPr lang="en-US" sz="2400" dirty="0"/>
                  <a:t>t</a:t>
                </a:r>
                <a:r>
                  <a:rPr lang="en-US" sz="2400" dirty="0" smtClean="0"/>
                  <a:t>here </a:t>
                </a:r>
                <a:r>
                  <a:rPr lang="en-US" sz="2400" dirty="0"/>
                  <a:t>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24 </m:t>
                        </m:r>
                        <m:r>
                          <a:rPr lang="en-US" sz="2400" i="1">
                            <a:latin typeface="Cambria Math"/>
                          </a:rPr>
                          <m:t>h𝑜𝑢𝑟𝑠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𝑑𝑎𝑦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∗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60 </m:t>
                        </m:r>
                        <m:r>
                          <a:rPr lang="en-US" sz="2400" i="1">
                            <a:latin typeface="Cambria Math"/>
                          </a:rPr>
                          <m:t>𝑚𝑖𝑛𝑢𝑡𝑒𝑠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h𝑜𝑢𝑟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∗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60 </m:t>
                        </m:r>
                        <m:r>
                          <a:rPr lang="en-US" sz="2400" i="1">
                            <a:latin typeface="Cambria Math"/>
                          </a:rPr>
                          <m:t>𝑠𝑒𝑐𝑜𝑛𝑑𝑠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𝑚𝑖𝑛𝑢𝑡𝑒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86,400 seconds in one </a:t>
                </a:r>
                <a:r>
                  <a:rPr lang="en-US" sz="2400" dirty="0" smtClean="0"/>
                  <a:t>day</a:t>
                </a:r>
                <a:endParaRPr lang="en-US" sz="2400" dirty="0" smtClean="0"/>
              </a:p>
              <a:p>
                <a:pPr hangingPunct="0"/>
                <a:r>
                  <a:rPr lang="en-US" sz="2400" dirty="0"/>
                  <a:t>t</a:t>
                </a:r>
                <a:r>
                  <a:rPr lang="en-US" sz="2400" dirty="0" smtClean="0"/>
                  <a:t>he </a:t>
                </a: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time()</a:t>
                </a:r>
                <a:r>
                  <a:rPr lang="en-US" sz="2400" dirty="0"/>
                  <a:t> function sets a base time and then we can add or subtract a specific number of seconds to that base </a:t>
                </a:r>
                <a:r>
                  <a:rPr lang="en-US" sz="2400" dirty="0" smtClean="0"/>
                  <a:t>time</a:t>
                </a:r>
                <a:endParaRPr lang="en-US" sz="2400" dirty="0" smtClean="0"/>
              </a:p>
              <a:p>
                <a:pPr hangingPunct="0"/>
                <a:r>
                  <a:rPr lang="en-US" sz="2400" dirty="0" smtClean="0"/>
                  <a:t>if </a:t>
                </a:r>
                <a:r>
                  <a:rPr lang="en-US" sz="2400" dirty="0"/>
                  <a:t>you want your cookie to expire in 14 days, set </a:t>
                </a:r>
                <a:r>
                  <a:rPr lang="en-US" sz="2400" b="1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$expire</a:t>
                </a: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dirty="0"/>
                  <a:t>to </a:t>
                </a: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time() + (14 * </a:t>
                </a:r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86,400)</a:t>
                </a:r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963" t="-1224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1802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Writing a Cookie: get the information</a:t>
            </a:r>
            <a:endParaRPr lang="en-US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4" y="1600200"/>
            <a:ext cx="758797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4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Setting the Cookie: it includes PHP so filename must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000" dirty="0" smtClean="0"/>
              <a:t> extension</a:t>
            </a:r>
            <a:endParaRPr 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94" y="990600"/>
            <a:ext cx="7490811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8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Explanation: the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define() </a:t>
            </a:r>
            <a:r>
              <a:rPr lang="en-US" sz="3600" dirty="0" smtClean="0"/>
              <a:t>Method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Autofit/>
              </a:bodyPr>
              <a:lstStyle/>
              <a:p>
                <a:pPr hangingPunct="0"/>
                <a:r>
                  <a:rPr lang="en-US" sz="1800" dirty="0" smtClean="0"/>
                  <a:t>the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define() </a:t>
                </a:r>
                <a:r>
                  <a:rPr lang="en-US" sz="1800" dirty="0"/>
                  <a:t>method defines a named </a:t>
                </a:r>
                <a:r>
                  <a:rPr lang="en-US" sz="1800" dirty="0" smtClean="0"/>
                  <a:t>constant</a:t>
                </a:r>
              </a:p>
              <a:p>
                <a:pPr hangingPunct="0"/>
                <a:r>
                  <a:rPr lang="en-US" sz="1800" dirty="0" smtClean="0"/>
                  <a:t>takes </a:t>
                </a:r>
                <a:r>
                  <a:rPr lang="en-US" sz="1800" dirty="0"/>
                  <a:t>two or three </a:t>
                </a:r>
                <a:r>
                  <a:rPr lang="en-US" sz="1800" dirty="0" smtClean="0"/>
                  <a:t>parameters</a:t>
                </a:r>
              </a:p>
              <a:p>
                <a:pPr marL="0" indent="0" hangingPunct="0">
                  <a:buNone/>
                </a:pPr>
                <a:r>
                  <a:rPr lang="en-US" sz="1800" dirty="0" smtClean="0"/>
                  <a:t>syntax:</a:t>
                </a:r>
                <a:endParaRPr lang="en-US" sz="1800" dirty="0"/>
              </a:p>
              <a:p>
                <a:pPr marL="0" indent="0" hangingPunct="0">
                  <a:buNone/>
                </a:pP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define(string </a:t>
                </a:r>
                <a:r>
                  <a:rPr lang="en-US" sz="1600" b="1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$name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, mixed </a:t>
                </a:r>
                <a:r>
                  <a:rPr lang="en-US" sz="1600" b="1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$value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[, 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$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case_insensitive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])</a:t>
                </a:r>
              </a:p>
              <a:p>
                <a:pPr hangingPunct="0"/>
                <a:r>
                  <a:rPr lang="en-US" sz="1800" dirty="0" smtClean="0"/>
                  <a:t>first </a:t>
                </a:r>
                <a:r>
                  <a:rPr lang="en-US" sz="1800" dirty="0"/>
                  <a:t>parameter is the name of the named </a:t>
                </a:r>
                <a:r>
                  <a:rPr lang="en-US" sz="1800" dirty="0" smtClean="0"/>
                  <a:t>constant and m</a:t>
                </a:r>
                <a:r>
                  <a:rPr lang="en-US" sz="1600" dirty="0" smtClean="0"/>
                  <a:t>ust </a:t>
                </a:r>
                <a:r>
                  <a:rPr lang="en-US" sz="1600" dirty="0"/>
                  <a:t>be a </a:t>
                </a:r>
                <a:r>
                  <a:rPr lang="en-US" sz="1600" dirty="0" smtClean="0"/>
                  <a:t>string</a:t>
                </a:r>
              </a:p>
              <a:p>
                <a:pPr hangingPunct="0"/>
                <a:r>
                  <a:rPr lang="en-US" sz="1800" dirty="0" smtClean="0"/>
                  <a:t>second </a:t>
                </a:r>
                <a:r>
                  <a:rPr lang="en-US" sz="1800" dirty="0"/>
                  <a:t>parameter is the value of that </a:t>
                </a:r>
                <a:r>
                  <a:rPr lang="en-US" sz="1800" dirty="0" smtClean="0"/>
                  <a:t>constant and </a:t>
                </a:r>
                <a:r>
                  <a:rPr lang="en-US" sz="1600" dirty="0" smtClean="0"/>
                  <a:t>can </a:t>
                </a:r>
                <a:r>
                  <a:rPr lang="en-US" sz="1600" dirty="0"/>
                  <a:t>be </a:t>
                </a:r>
                <a:r>
                  <a:rPr lang="en-US" sz="1600" dirty="0" smtClean="0"/>
                  <a:t>integer</a:t>
                </a:r>
                <a:r>
                  <a:rPr lang="en-US" sz="1600" dirty="0"/>
                  <a:t>, float, string, or </a:t>
                </a:r>
                <a:r>
                  <a:rPr lang="en-US" sz="1600" dirty="0" err="1" smtClean="0"/>
                  <a:t>boolean</a:t>
                </a:r>
                <a:endParaRPr lang="en-US" sz="1600" dirty="0" smtClean="0"/>
              </a:p>
              <a:p>
                <a:pPr hangingPunct="0"/>
                <a:r>
                  <a:rPr lang="en-US" sz="1800" dirty="0" smtClean="0"/>
                  <a:t>third </a:t>
                </a:r>
                <a:r>
                  <a:rPr lang="en-US" sz="1800" dirty="0"/>
                  <a:t>parameter is </a:t>
                </a:r>
                <a:r>
                  <a:rPr lang="en-US" sz="1800" dirty="0" smtClean="0"/>
                  <a:t>optional; </a:t>
                </a:r>
                <a:r>
                  <a:rPr lang="en-US" sz="1600" dirty="0" smtClean="0"/>
                  <a:t>if not </a:t>
                </a:r>
                <a:r>
                  <a:rPr lang="en-US" sz="1600" dirty="0"/>
                  <a:t>included, the default is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false</a:t>
                </a:r>
                <a:r>
                  <a:rPr lang="en-US" sz="1600" dirty="0" smtClean="0"/>
                  <a:t>; i.e., the </a:t>
                </a:r>
                <a:r>
                  <a:rPr lang="en-US" sz="1600" dirty="0"/>
                  <a:t>named constant's value will be case </a:t>
                </a:r>
                <a:r>
                  <a:rPr lang="en-US" sz="1600" dirty="0" smtClean="0"/>
                  <a:t>sensitive</a:t>
                </a:r>
                <a:endParaRPr lang="en-US" sz="1600" dirty="0"/>
              </a:p>
              <a:p>
                <a:pPr hangingPunct="0"/>
                <a:r>
                  <a:rPr lang="en-US" sz="1800" dirty="0" smtClean="0"/>
                  <a:t>we use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define() </a:t>
                </a:r>
                <a:r>
                  <a:rPr lang="en-US" sz="1800" dirty="0"/>
                  <a:t>method to define a named constant that will be used for the expiration date of our </a:t>
                </a:r>
                <a:r>
                  <a:rPr lang="en-US" sz="1800" dirty="0" smtClean="0"/>
                  <a:t>cookie</a:t>
                </a:r>
              </a:p>
              <a:p>
                <a:pPr hangingPunct="0"/>
                <a:r>
                  <a:rPr lang="en-US" sz="1800" dirty="0" smtClean="0"/>
                  <a:t>here </a:t>
                </a:r>
                <a:r>
                  <a:rPr lang="en-US" sz="1800" dirty="0"/>
                  <a:t>the cookies will be set for a week. A week, converted to seconds, is</a:t>
                </a:r>
              </a:p>
              <a:p>
                <a:pPr marL="0" indent="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24 </m:t>
                          </m:r>
                          <m:r>
                            <a:rPr lang="en-US" sz="1800" i="1">
                              <a:latin typeface="Cambria Math"/>
                            </a:rPr>
                            <m:t>h𝑜𝑢𝑟𝑠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𝑑𝑎𝑦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∗ 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60 </m:t>
                          </m:r>
                          <m:r>
                            <a:rPr lang="en-US" sz="1800" i="1">
                              <a:latin typeface="Cambria Math"/>
                            </a:rPr>
                            <m:t>𝑚𝑖𝑛𝑢𝑡𝑒𝑠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h𝑜𝑢𝑟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∗ 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60 </m:t>
                          </m:r>
                          <m:r>
                            <a:rPr lang="en-US" sz="1800" i="1">
                              <a:latin typeface="Cambria Math"/>
                            </a:rPr>
                            <m:t>𝑠𝑒𝑐𝑜𝑛𝑑𝑠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𝑚𝑖𝑛𝑢𝑡𝑒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7 </m:t>
                          </m:r>
                          <m:r>
                            <a:rPr lang="en-US" sz="1800" i="1">
                              <a:latin typeface="Cambria Math"/>
                            </a:rPr>
                            <m:t>𝑑𝑎𝑦𝑠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𝑤𝑒𝑒𝑘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hangingPunct="0"/>
                <a:r>
                  <a:rPr lang="en-US" sz="1800" dirty="0"/>
                  <a:t>To avoid repeating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calculation, we set </a:t>
                </a:r>
                <a:r>
                  <a:rPr lang="en-US" sz="1600" b="1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NEW_TIME </a:t>
                </a:r>
                <a:r>
                  <a:rPr lang="en-US" sz="1800" dirty="0"/>
                  <a:t>to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24 * 60 * 60 * 7 or 604,800 </a:t>
                </a:r>
                <a:r>
                  <a:rPr lang="en-US" sz="1800" dirty="0" smtClean="0"/>
                  <a:t>seconds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/>
                <a:stretch>
                  <a:fillRect l="-593" t="-750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Reading Your First Cookie</a:t>
            </a:r>
            <a:endParaRPr lang="en-US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318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2969</Words>
  <Application>Microsoft Office PowerPoint</Application>
  <PresentationFormat>On-screen Show (4:3)</PresentationFormat>
  <Paragraphs>420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Using PHP With Cookies and MySQL</vt:lpstr>
      <vt:lpstr>PowerPoint Presentation</vt:lpstr>
      <vt:lpstr>Types of Cookies</vt:lpstr>
      <vt:lpstr>Writing Cookies</vt:lpstr>
      <vt:lpstr>The time() Function</vt:lpstr>
      <vt:lpstr>Writing a Cookie: get the information</vt:lpstr>
      <vt:lpstr>Setting the Cookie: it includes PHP so filename must have .php extension</vt:lpstr>
      <vt:lpstr>Explanation: the define() Method</vt:lpstr>
      <vt:lpstr>Reading Your First Cookie</vt:lpstr>
      <vt:lpstr>The isset() Method</vt:lpstr>
      <vt:lpstr>The $_SERVER() Method and PHP_SELF</vt:lpstr>
      <vt:lpstr>PowerPoint Presentation</vt:lpstr>
      <vt:lpstr>Overview of MySQL</vt:lpstr>
      <vt:lpstr>Benefits of MySQL</vt:lpstr>
      <vt:lpstr>Setting Up a MySQL User Account</vt:lpstr>
      <vt:lpstr>Create a New User</vt:lpstr>
      <vt:lpstr>Assigning Privileges</vt:lpstr>
      <vt:lpstr>The Database Structure:  Using an example to build a database for a small business</vt:lpstr>
      <vt:lpstr>Primary and Foreign Keys</vt:lpstr>
      <vt:lpstr>Table Fields in Jackie’s Database</vt:lpstr>
      <vt:lpstr>Field Attributes: the ones of interest to us</vt:lpstr>
      <vt:lpstr>Creating the Database for Jackie</vt:lpstr>
      <vt:lpstr>Creating the Database for Jackie</vt:lpstr>
      <vt:lpstr>Table Field Structure for the customers Table of the jackiejewelry Database</vt:lpstr>
      <vt:lpstr>Table Field Structure for the orders Table of the jackiejewelry Database</vt:lpstr>
      <vt:lpstr>Table Field Structure for the products Table of the jackiejewelry Database</vt:lpstr>
      <vt:lpstr>The jackiejewelry Database in XAMPP </vt:lpstr>
      <vt:lpstr>PowerPoint Presentation</vt:lpstr>
      <vt:lpstr>Adding Records to the Database</vt:lpstr>
      <vt:lpstr>The main page is named index.php and should be stored in the jackie folder but not in any subfolder. The code here is truncated to save space:</vt:lpstr>
      <vt:lpstr>Result of code, including navigation and styles</vt:lpstr>
      <vt:lpstr>The die()and mysql_error() Methods</vt:lpstr>
      <vt:lpstr>The mysql_query()Method</vt:lpstr>
      <vt:lpstr>This page begins a connection to the database and sends in the information from the index.php page to be inserted as a new record in the database.</vt:lpstr>
      <vt:lpstr>The mysql_connect() Method</vt:lpstr>
      <vt:lpstr>The mysql_select_db() Method</vt:lpstr>
      <vt:lpstr>Creating and Closing a Connection to the Database</vt:lpstr>
      <vt:lpstr>PowerPoint Presentation</vt:lpstr>
      <vt:lpstr>The form that allows Jackie to select a customer to send an email to is shown below. The file is named sale_email.php and is saved in the jackie folder inside htdocs. It uses the connectDB.php and closeDB.php files and a new page to get the customer's record, format the email, and send it. </vt:lpstr>
      <vt:lpstr>The mysql_fetch_array() Method</vt:lpstr>
      <vt:lpstr>The mail() Method</vt:lpstr>
      <vt:lpstr>Using PHP to Create and Send an Email: Name this file sale_mail.php</vt:lpstr>
      <vt:lpstr>The result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Programming With XML and PHP Creating Interactive Web Pages</dc:title>
  <dc:creator>Duck</dc:creator>
  <cp:lastModifiedBy>Duck</cp:lastModifiedBy>
  <cp:revision>250</cp:revision>
  <dcterms:created xsi:type="dcterms:W3CDTF">2012-09-01T17:35:17Z</dcterms:created>
  <dcterms:modified xsi:type="dcterms:W3CDTF">2013-01-26T18:11:45Z</dcterms:modified>
</cp:coreProperties>
</file>