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77" r:id="rId9"/>
    <p:sldId id="262" r:id="rId10"/>
    <p:sldId id="265" r:id="rId11"/>
    <p:sldId id="264" r:id="rId12"/>
    <p:sldId id="263" r:id="rId13"/>
    <p:sldId id="268" r:id="rId14"/>
    <p:sldId id="269" r:id="rId15"/>
    <p:sldId id="267" r:id="rId16"/>
    <p:sldId id="273" r:id="rId17"/>
    <p:sldId id="271" r:id="rId18"/>
    <p:sldId id="275"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89" d="100"/>
          <a:sy n="89" d="100"/>
        </p:scale>
        <p:origin x="6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A24CF-41F5-4A4A-9098-7811C5FD1C81}" type="doc">
      <dgm:prSet loTypeId="urn:microsoft.com/office/officeart/2005/8/layout/process2" loCatId="process" qsTypeId="urn:microsoft.com/office/officeart/2005/8/quickstyle/simple3" qsCatId="simple" csTypeId="urn:microsoft.com/office/officeart/2005/8/colors/accent1_2" csCatId="accent1" phldr="1"/>
      <dgm:spPr/>
    </dgm:pt>
    <dgm:pt modelId="{6AD5425E-CADC-4DEE-9944-BAC23D3BBE68}">
      <dgm:prSet phldrT="[Text]" custT="1"/>
      <dgm:spPr>
        <a:xfrm>
          <a:off x="395699" y="22324"/>
          <a:ext cx="2147345" cy="341995"/>
        </a:xfrm>
        <a:solidFill>
          <a:schemeClr val="accent1">
            <a:lumMod val="40000"/>
            <a:lumOff val="60000"/>
          </a:schemeClr>
        </a:solidFill>
        <a:ln>
          <a:noFill/>
        </a:ln>
        <a:effectLst/>
        <a:scene3d>
          <a:camera prst="orthographicFront"/>
          <a:lightRig rig="flat" dir="t"/>
        </a:scene3d>
        <a:sp3d prstMaterial="dkEdge">
          <a:bevelT w="8200" h="38100"/>
        </a:sp3d>
      </dgm:spPr>
      <dgm:t>
        <a:bodyPr/>
        <a:lstStyle/>
        <a:p>
          <a:r>
            <a:rPr lang="en-IN" sz="1800" b="1" dirty="0">
              <a:solidFill>
                <a:sysClr val="windowText" lastClr="000000"/>
              </a:solidFill>
              <a:latin typeface="Times New Roman" panose="02020603050405020304" pitchFamily="18" charset="0"/>
              <a:ea typeface="+mn-ea"/>
              <a:cs typeface="Times New Roman" panose="02020603050405020304" pitchFamily="18" charset="0"/>
            </a:rPr>
            <a:t>Image Acquisition</a:t>
          </a:r>
        </a:p>
      </dgm:t>
    </dgm:pt>
    <dgm:pt modelId="{03DB06F4-8D4F-415C-9EE7-A332E951C1B6}" type="parTrans" cxnId="{EDB24A25-86FA-485D-ADDE-6F59A62B3B67}">
      <dgm:prSet/>
      <dgm:spPr/>
      <dgm:t>
        <a:bodyPr/>
        <a:lstStyle/>
        <a:p>
          <a:endParaRPr lang="en-IN"/>
        </a:p>
      </dgm:t>
    </dgm:pt>
    <dgm:pt modelId="{B4C0123C-CCE4-4018-ABF0-C1AC8BD7FD58}" type="sibTrans" cxnId="{EDB24A25-86FA-485D-ADDE-6F59A62B3B67}">
      <dgm:prSet/>
      <dgm:spPr>
        <a:xfrm rot="5361197">
          <a:off x="1415434" y="362995"/>
          <a:ext cx="113443" cy="153897"/>
        </a:xfr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gm:spPr>
      <dgm:t>
        <a:bodyPr/>
        <a:lstStyle/>
        <a:p>
          <a:endParaRPr lang="en-IN">
            <a:solidFill>
              <a:sysClr val="windowText" lastClr="000000"/>
            </a:solidFill>
            <a:latin typeface="Calibri" panose="020F0502020204030204"/>
            <a:ea typeface="+mn-ea"/>
            <a:cs typeface="+mn-cs"/>
          </a:endParaRPr>
        </a:p>
      </dgm:t>
    </dgm:pt>
    <dgm:pt modelId="{B7E9005A-F4C7-4D9C-805E-A940918F1FCF}">
      <dgm:prSet phldrT="[Text]" custT="1"/>
      <dgm:spPr>
        <a:xfrm>
          <a:off x="413093" y="515568"/>
          <a:ext cx="2123693" cy="341995"/>
        </a:xfrm>
        <a:solidFill>
          <a:schemeClr val="accent1">
            <a:lumMod val="40000"/>
            <a:lumOff val="60000"/>
          </a:schemeClr>
        </a:solidFill>
        <a:ln>
          <a:solidFill>
            <a:schemeClr val="accent1">
              <a:lumMod val="40000"/>
              <a:lumOff val="60000"/>
            </a:schemeClr>
          </a:solidFill>
        </a:ln>
        <a:effectLst/>
        <a:scene3d>
          <a:camera prst="orthographicFront"/>
          <a:lightRig rig="flat" dir="t"/>
        </a:scene3d>
        <a:sp3d prstMaterial="dkEdge">
          <a:bevelT w="8200" h="38100"/>
        </a:sp3d>
      </dgm:spPr>
      <dgm:t>
        <a:bodyPr/>
        <a:lstStyle/>
        <a:p>
          <a:r>
            <a:rPr lang="en-IN" sz="1800" b="1" dirty="0" smtClean="0">
              <a:solidFill>
                <a:sysClr val="windowText" lastClr="000000"/>
              </a:solidFill>
              <a:latin typeface="Times New Roman" panose="02020603050405020304" pitchFamily="18" charset="0"/>
              <a:ea typeface="+mn-ea"/>
              <a:cs typeface="Times New Roman" panose="02020603050405020304" pitchFamily="18" charset="0"/>
            </a:rPr>
            <a:t>Pre-processing</a:t>
          </a:r>
          <a:endParaRPr lang="en-IN" sz="1800" b="1" dirty="0">
            <a:solidFill>
              <a:sysClr val="windowText" lastClr="000000"/>
            </a:solidFill>
            <a:latin typeface="Times New Roman" panose="02020603050405020304" pitchFamily="18" charset="0"/>
            <a:ea typeface="+mn-ea"/>
            <a:cs typeface="Times New Roman" panose="02020603050405020304" pitchFamily="18" charset="0"/>
          </a:endParaRPr>
        </a:p>
      </dgm:t>
    </dgm:pt>
    <dgm:pt modelId="{9D6DD5DD-618D-45B9-AFC8-AFB5A77401CF}" type="parTrans" cxnId="{4C3890F5-05D4-4419-B795-06680F2C4A91}">
      <dgm:prSet/>
      <dgm:spPr/>
      <dgm:t>
        <a:bodyPr/>
        <a:lstStyle/>
        <a:p>
          <a:endParaRPr lang="en-IN"/>
        </a:p>
      </dgm:t>
    </dgm:pt>
    <dgm:pt modelId="{E6538FBB-E958-453B-B55B-FED589807CE9}" type="sibTrans" cxnId="{4C3890F5-05D4-4419-B795-06680F2C4A91}">
      <dgm:prSet/>
      <dgm:spPr>
        <a:xfrm rot="5400000">
          <a:off x="1410815" y="866113"/>
          <a:ext cx="128248" cy="153897"/>
        </a:xfr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gm:spPr>
      <dgm:t>
        <a:bodyPr/>
        <a:lstStyle/>
        <a:p>
          <a:endParaRPr lang="en-IN">
            <a:solidFill>
              <a:sysClr val="windowText" lastClr="000000"/>
            </a:solidFill>
            <a:latin typeface="Calibri" panose="020F0502020204030204"/>
            <a:ea typeface="+mn-ea"/>
            <a:cs typeface="+mn-cs"/>
          </a:endParaRPr>
        </a:p>
      </dgm:t>
    </dgm:pt>
    <dgm:pt modelId="{08974E72-2A40-4F51-938B-6A872C2A246E}">
      <dgm:prSet phldrT="[Text]" custT="1"/>
      <dgm:spPr>
        <a:xfrm>
          <a:off x="381780" y="1028561"/>
          <a:ext cx="2186319" cy="341995"/>
        </a:xfrm>
        <a:solidFill>
          <a:schemeClr val="accent1">
            <a:lumMod val="40000"/>
            <a:lumOff val="60000"/>
          </a:schemeClr>
        </a:solidFill>
        <a:ln>
          <a:noFill/>
        </a:ln>
        <a:effectLst/>
        <a:scene3d>
          <a:camera prst="orthographicFront"/>
          <a:lightRig rig="flat" dir="t"/>
        </a:scene3d>
        <a:sp3d prstMaterial="dkEdge">
          <a:bevelT w="8200" h="38100"/>
        </a:sp3d>
      </dgm:spPr>
      <dgm:t>
        <a:bodyPr/>
        <a:lstStyle/>
        <a:p>
          <a:r>
            <a:rPr lang="en-IN" sz="1800" b="1" dirty="0">
              <a:solidFill>
                <a:sysClr val="windowText" lastClr="000000"/>
              </a:solidFill>
              <a:latin typeface="Times New Roman" panose="02020603050405020304" pitchFamily="18" charset="0"/>
              <a:ea typeface="+mn-ea"/>
              <a:cs typeface="Times New Roman" panose="02020603050405020304" pitchFamily="18" charset="0"/>
            </a:rPr>
            <a:t>Shrinkage Morphological Image</a:t>
          </a:r>
        </a:p>
      </dgm:t>
    </dgm:pt>
    <dgm:pt modelId="{EA7C5D2D-F2B7-4312-B3E1-194E381ED4B9}" type="parTrans" cxnId="{1AAC740A-4FEE-49E3-AE41-DD38543B1FF1}">
      <dgm:prSet/>
      <dgm:spPr/>
      <dgm:t>
        <a:bodyPr/>
        <a:lstStyle/>
        <a:p>
          <a:endParaRPr lang="en-IN"/>
        </a:p>
      </dgm:t>
    </dgm:pt>
    <dgm:pt modelId="{690A53E3-FFA5-454C-94F5-991FB1F942BD}" type="sibTrans" cxnId="{1AAC740A-4FEE-49E3-AE41-DD38543B1FF1}">
      <dgm:prSet/>
      <dgm:spPr>
        <a:xfrm rot="5400000">
          <a:off x="1410815" y="1379106"/>
          <a:ext cx="128248" cy="153897"/>
        </a:xfr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gm:spPr>
      <dgm:t>
        <a:bodyPr/>
        <a:lstStyle/>
        <a:p>
          <a:endParaRPr lang="en-IN">
            <a:solidFill>
              <a:sysClr val="windowText" lastClr="000000"/>
            </a:solidFill>
            <a:latin typeface="Calibri" panose="020F0502020204030204"/>
            <a:ea typeface="+mn-ea"/>
            <a:cs typeface="+mn-cs"/>
          </a:endParaRPr>
        </a:p>
      </dgm:t>
    </dgm:pt>
    <dgm:pt modelId="{6B15F371-4CA6-459B-B5E3-194BD573F7F5}">
      <dgm:prSet custT="1"/>
      <dgm:spPr>
        <a:xfrm>
          <a:off x="356725" y="2567538"/>
          <a:ext cx="2236428" cy="341995"/>
        </a:xfrm>
        <a:solidFill>
          <a:schemeClr val="accent1">
            <a:lumMod val="40000"/>
            <a:lumOff val="60000"/>
          </a:schemeClr>
        </a:solidFill>
        <a:ln>
          <a:noFill/>
        </a:ln>
        <a:effectLst/>
        <a:scene3d>
          <a:camera prst="orthographicFront"/>
          <a:lightRig rig="flat" dir="t"/>
        </a:scene3d>
        <a:sp3d prstMaterial="dkEdge">
          <a:bevelT w="8200" h="38100"/>
        </a:sp3d>
      </dgm:spPr>
      <dgm:t>
        <a:bodyPr/>
        <a:lstStyle/>
        <a:p>
          <a:r>
            <a:rPr lang="en-IN" sz="1800" b="1" dirty="0">
              <a:solidFill>
                <a:sysClr val="windowText" lastClr="000000"/>
              </a:solidFill>
              <a:latin typeface="Times New Roman" panose="02020603050405020304" pitchFamily="18" charset="0"/>
              <a:ea typeface="+mn-ea"/>
              <a:cs typeface="Times New Roman" panose="02020603050405020304" pitchFamily="18" charset="0"/>
            </a:rPr>
            <a:t>Grading</a:t>
          </a:r>
        </a:p>
      </dgm:t>
    </dgm:pt>
    <dgm:pt modelId="{874F8511-B4A9-4EE8-A48D-C08D5425CEBF}" type="parTrans" cxnId="{338C6059-5236-405F-B908-6E999C882FAE}">
      <dgm:prSet/>
      <dgm:spPr/>
      <dgm:t>
        <a:bodyPr/>
        <a:lstStyle/>
        <a:p>
          <a:endParaRPr lang="en-IN"/>
        </a:p>
      </dgm:t>
    </dgm:pt>
    <dgm:pt modelId="{BA5DCAC4-4D66-43F4-B802-03AF8903D1C6}" type="sibTrans" cxnId="{338C6059-5236-405F-B908-6E999C882FAE}">
      <dgm:prSet/>
      <dgm:spPr/>
      <dgm:t>
        <a:bodyPr/>
        <a:lstStyle/>
        <a:p>
          <a:endParaRPr lang="en-IN"/>
        </a:p>
      </dgm:t>
    </dgm:pt>
    <dgm:pt modelId="{A04C4E35-602A-4A19-8C36-A8305EDDC846}">
      <dgm:prSet phldrT="[Text]" custT="1"/>
      <dgm:spPr>
        <a:xfrm>
          <a:off x="362984" y="1541553"/>
          <a:ext cx="2223911" cy="341995"/>
        </a:xfrm>
        <a:solidFill>
          <a:schemeClr val="accent1">
            <a:lumMod val="40000"/>
            <a:lumOff val="60000"/>
          </a:schemeClr>
        </a:solidFill>
        <a:ln>
          <a:noFill/>
        </a:ln>
        <a:effectLst/>
        <a:scene3d>
          <a:camera prst="orthographicFront"/>
          <a:lightRig rig="flat" dir="t"/>
        </a:scene3d>
        <a:sp3d prstMaterial="dkEdge">
          <a:bevelT w="8200" h="38100"/>
        </a:sp3d>
      </dgm:spPr>
      <dgm:t>
        <a:bodyPr/>
        <a:lstStyle/>
        <a:p>
          <a:r>
            <a:rPr lang="en-IN" sz="1800" b="1" dirty="0">
              <a:solidFill>
                <a:sysClr val="windowText" lastClr="000000"/>
              </a:solidFill>
              <a:latin typeface="Times New Roman" panose="02020603050405020304" pitchFamily="18" charset="0"/>
              <a:ea typeface="+mn-ea"/>
              <a:cs typeface="Times New Roman" panose="02020603050405020304" pitchFamily="18" charset="0"/>
            </a:rPr>
            <a:t>Edge Detection</a:t>
          </a:r>
        </a:p>
      </dgm:t>
    </dgm:pt>
    <dgm:pt modelId="{69B9DE30-52EE-40AA-B2CE-5A95B92B1A3B}" type="parTrans" cxnId="{931F8428-7DA7-4782-AB11-9A0A561708DF}">
      <dgm:prSet/>
      <dgm:spPr/>
      <dgm:t>
        <a:bodyPr/>
        <a:lstStyle/>
        <a:p>
          <a:endParaRPr lang="en-US"/>
        </a:p>
      </dgm:t>
    </dgm:pt>
    <dgm:pt modelId="{95F159F2-4644-482F-B52C-DCED4F5246C4}" type="sibTrans" cxnId="{931F8428-7DA7-4782-AB11-9A0A561708DF}">
      <dgm:prSet/>
      <dgm:spPr>
        <a:xfrm rot="5400000">
          <a:off x="1410815" y="1892098"/>
          <a:ext cx="128248" cy="153897"/>
        </a:xfr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gm:spPr>
      <dgm:t>
        <a:bodyPr/>
        <a:lstStyle/>
        <a:p>
          <a:endParaRPr lang="en-US">
            <a:solidFill>
              <a:sysClr val="windowText" lastClr="000000"/>
            </a:solidFill>
            <a:latin typeface="Calibri" panose="020F0502020204030204"/>
            <a:ea typeface="+mn-ea"/>
            <a:cs typeface="+mn-cs"/>
          </a:endParaRPr>
        </a:p>
      </dgm:t>
    </dgm:pt>
    <dgm:pt modelId="{B10F9122-DE4D-4C28-8FAF-28CDA9CC44DC}">
      <dgm:prSet phldrT="[Text]" custT="1"/>
      <dgm:spPr>
        <a:xfrm>
          <a:off x="350460" y="2054546"/>
          <a:ext cx="2248959" cy="341995"/>
        </a:xfrm>
        <a:solidFill>
          <a:schemeClr val="accent1">
            <a:lumMod val="40000"/>
            <a:lumOff val="60000"/>
          </a:schemeClr>
        </a:solidFill>
        <a:ln>
          <a:noFill/>
        </a:ln>
        <a:effectLst/>
        <a:scene3d>
          <a:camera prst="orthographicFront"/>
          <a:lightRig rig="flat" dir="t"/>
        </a:scene3d>
        <a:sp3d prstMaterial="dkEdge">
          <a:bevelT w="8200" h="38100"/>
        </a:sp3d>
      </dgm:spPr>
      <dgm:t>
        <a:bodyPr/>
        <a:lstStyle/>
        <a:p>
          <a:r>
            <a:rPr lang="en-IN" sz="1800" b="1" dirty="0">
              <a:solidFill>
                <a:sysClr val="windowText" lastClr="000000"/>
              </a:solidFill>
              <a:latin typeface="Times New Roman" panose="02020603050405020304" pitchFamily="18" charset="0"/>
              <a:ea typeface="+mn-ea"/>
              <a:cs typeface="Times New Roman" panose="02020603050405020304" pitchFamily="18" charset="0"/>
            </a:rPr>
            <a:t>Object Measurement</a:t>
          </a:r>
        </a:p>
      </dgm:t>
    </dgm:pt>
    <dgm:pt modelId="{F29C9258-C930-4B9F-9FD4-D981444F94FA}" type="parTrans" cxnId="{D2FCE2DE-9E87-4AEF-85A4-D71C2F106DEE}">
      <dgm:prSet/>
      <dgm:spPr/>
      <dgm:t>
        <a:bodyPr/>
        <a:lstStyle/>
        <a:p>
          <a:endParaRPr lang="en-US"/>
        </a:p>
      </dgm:t>
    </dgm:pt>
    <dgm:pt modelId="{08406A9D-9C0D-4471-8552-69B9E5008D3B}" type="sibTrans" cxnId="{D2FCE2DE-9E87-4AEF-85A4-D71C2F106DEE}">
      <dgm:prSet/>
      <dgm:spPr>
        <a:xfrm rot="5400000">
          <a:off x="1410815" y="2405091"/>
          <a:ext cx="128248" cy="153897"/>
        </a:xfr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gm:spPr>
      <dgm:t>
        <a:bodyPr/>
        <a:lstStyle/>
        <a:p>
          <a:endParaRPr lang="en-US">
            <a:solidFill>
              <a:sysClr val="windowText" lastClr="000000"/>
            </a:solidFill>
            <a:latin typeface="Calibri" panose="020F0502020204030204"/>
            <a:ea typeface="+mn-ea"/>
            <a:cs typeface="+mn-cs"/>
          </a:endParaRPr>
        </a:p>
      </dgm:t>
    </dgm:pt>
    <dgm:pt modelId="{AC53BD88-E9D6-4EB1-B92B-CE1AA694A991}" type="pres">
      <dgm:prSet presAssocID="{159A24CF-41F5-4A4A-9098-7811C5FD1C81}" presName="linearFlow" presStyleCnt="0">
        <dgm:presLayoutVars>
          <dgm:resizeHandles val="exact"/>
        </dgm:presLayoutVars>
      </dgm:prSet>
      <dgm:spPr/>
    </dgm:pt>
    <dgm:pt modelId="{B8FD1AFB-8650-4B62-929D-4867D1A7D6DC}" type="pres">
      <dgm:prSet presAssocID="{6AD5425E-CADC-4DEE-9944-BAC23D3BBE68}" presName="node" presStyleLbl="node1" presStyleIdx="0" presStyleCnt="6" custScaleX="156972" custLinFactNeighborX="-407" custLinFactNeighborY="11549">
        <dgm:presLayoutVars>
          <dgm:bulletEnabled val="1"/>
        </dgm:presLayoutVars>
      </dgm:prSet>
      <dgm:spPr>
        <a:prstGeom prst="roundRect">
          <a:avLst>
            <a:gd name="adj" fmla="val 10000"/>
          </a:avLst>
        </a:prstGeom>
      </dgm:spPr>
      <dgm:t>
        <a:bodyPr/>
        <a:lstStyle/>
        <a:p>
          <a:endParaRPr lang="en-IN"/>
        </a:p>
      </dgm:t>
    </dgm:pt>
    <dgm:pt modelId="{18510246-400A-4F79-B45F-4B6527C2CCD9}" type="pres">
      <dgm:prSet presAssocID="{B4C0123C-CCE4-4018-ABF0-C1AC8BD7FD58}" presName="sibTrans" presStyleLbl="sibTrans2D1" presStyleIdx="0" presStyleCnt="5"/>
      <dgm:spPr>
        <a:prstGeom prst="rightArrow">
          <a:avLst>
            <a:gd name="adj1" fmla="val 60000"/>
            <a:gd name="adj2" fmla="val 50000"/>
          </a:avLst>
        </a:prstGeom>
      </dgm:spPr>
      <dgm:t>
        <a:bodyPr/>
        <a:lstStyle/>
        <a:p>
          <a:endParaRPr lang="en-IN"/>
        </a:p>
      </dgm:t>
    </dgm:pt>
    <dgm:pt modelId="{EF9420C9-E09B-417A-A969-E51EAC09CDFE}" type="pres">
      <dgm:prSet presAssocID="{B4C0123C-CCE4-4018-ABF0-C1AC8BD7FD58}" presName="connectorText" presStyleLbl="sibTrans2D1" presStyleIdx="0" presStyleCnt="5"/>
      <dgm:spPr/>
      <dgm:t>
        <a:bodyPr/>
        <a:lstStyle/>
        <a:p>
          <a:endParaRPr lang="en-IN"/>
        </a:p>
      </dgm:t>
    </dgm:pt>
    <dgm:pt modelId="{7D9EFC97-63FD-4D92-A0FD-4B789EA81B31}" type="pres">
      <dgm:prSet presAssocID="{B7E9005A-F4C7-4D9C-805E-A940918F1FCF}" presName="node" presStyleLbl="node1" presStyleIdx="1" presStyleCnt="6" custScaleX="155243">
        <dgm:presLayoutVars>
          <dgm:bulletEnabled val="1"/>
        </dgm:presLayoutVars>
      </dgm:prSet>
      <dgm:spPr>
        <a:prstGeom prst="roundRect">
          <a:avLst>
            <a:gd name="adj" fmla="val 10000"/>
          </a:avLst>
        </a:prstGeom>
      </dgm:spPr>
      <dgm:t>
        <a:bodyPr/>
        <a:lstStyle/>
        <a:p>
          <a:endParaRPr lang="en-IN"/>
        </a:p>
      </dgm:t>
    </dgm:pt>
    <dgm:pt modelId="{8C1763CD-4D0B-45D3-ADF2-FA31EF4BFE6B}" type="pres">
      <dgm:prSet presAssocID="{E6538FBB-E958-453B-B55B-FED589807CE9}" presName="sibTrans" presStyleLbl="sibTrans2D1" presStyleIdx="1" presStyleCnt="5"/>
      <dgm:spPr>
        <a:prstGeom prst="rightArrow">
          <a:avLst>
            <a:gd name="adj1" fmla="val 60000"/>
            <a:gd name="adj2" fmla="val 50000"/>
          </a:avLst>
        </a:prstGeom>
      </dgm:spPr>
      <dgm:t>
        <a:bodyPr/>
        <a:lstStyle/>
        <a:p>
          <a:endParaRPr lang="en-IN"/>
        </a:p>
      </dgm:t>
    </dgm:pt>
    <dgm:pt modelId="{C5528C67-F38E-4354-8C71-22E8B3F69862}" type="pres">
      <dgm:prSet presAssocID="{E6538FBB-E958-453B-B55B-FED589807CE9}" presName="connectorText" presStyleLbl="sibTrans2D1" presStyleIdx="1" presStyleCnt="5"/>
      <dgm:spPr/>
      <dgm:t>
        <a:bodyPr/>
        <a:lstStyle/>
        <a:p>
          <a:endParaRPr lang="en-IN"/>
        </a:p>
      </dgm:t>
    </dgm:pt>
    <dgm:pt modelId="{4CAA7FA4-BDE8-46A4-8AED-80400DBB381D}" type="pres">
      <dgm:prSet presAssocID="{08974E72-2A40-4F51-938B-6A872C2A246E}" presName="node" presStyleLbl="node1" presStyleIdx="2" presStyleCnt="6" custScaleX="159821" custScaleY="148801">
        <dgm:presLayoutVars>
          <dgm:bulletEnabled val="1"/>
        </dgm:presLayoutVars>
      </dgm:prSet>
      <dgm:spPr>
        <a:prstGeom prst="roundRect">
          <a:avLst>
            <a:gd name="adj" fmla="val 10000"/>
          </a:avLst>
        </a:prstGeom>
      </dgm:spPr>
      <dgm:t>
        <a:bodyPr/>
        <a:lstStyle/>
        <a:p>
          <a:endParaRPr lang="en-IN"/>
        </a:p>
      </dgm:t>
    </dgm:pt>
    <dgm:pt modelId="{6A8B5071-4C95-44DE-8358-7433DE700D63}" type="pres">
      <dgm:prSet presAssocID="{690A53E3-FFA5-454C-94F5-991FB1F942BD}" presName="sibTrans" presStyleLbl="sibTrans2D1" presStyleIdx="2" presStyleCnt="5"/>
      <dgm:spPr>
        <a:prstGeom prst="rightArrow">
          <a:avLst>
            <a:gd name="adj1" fmla="val 60000"/>
            <a:gd name="adj2" fmla="val 50000"/>
          </a:avLst>
        </a:prstGeom>
      </dgm:spPr>
      <dgm:t>
        <a:bodyPr/>
        <a:lstStyle/>
        <a:p>
          <a:endParaRPr lang="en-IN"/>
        </a:p>
      </dgm:t>
    </dgm:pt>
    <dgm:pt modelId="{94051CBF-2B5F-492C-A96D-EB2FD2615C60}" type="pres">
      <dgm:prSet presAssocID="{690A53E3-FFA5-454C-94F5-991FB1F942BD}" presName="connectorText" presStyleLbl="sibTrans2D1" presStyleIdx="2" presStyleCnt="5"/>
      <dgm:spPr/>
      <dgm:t>
        <a:bodyPr/>
        <a:lstStyle/>
        <a:p>
          <a:endParaRPr lang="en-IN"/>
        </a:p>
      </dgm:t>
    </dgm:pt>
    <dgm:pt modelId="{59F0345A-B857-42D7-816E-4E4129EF781D}" type="pres">
      <dgm:prSet presAssocID="{A04C4E35-602A-4A19-8C36-A8305EDDC846}" presName="node" presStyleLbl="node1" presStyleIdx="3" presStyleCnt="6" custScaleX="162569">
        <dgm:presLayoutVars>
          <dgm:bulletEnabled val="1"/>
        </dgm:presLayoutVars>
      </dgm:prSet>
      <dgm:spPr>
        <a:prstGeom prst="roundRect">
          <a:avLst>
            <a:gd name="adj" fmla="val 10000"/>
          </a:avLst>
        </a:prstGeom>
      </dgm:spPr>
      <dgm:t>
        <a:bodyPr/>
        <a:lstStyle/>
        <a:p>
          <a:endParaRPr lang="en-US"/>
        </a:p>
      </dgm:t>
    </dgm:pt>
    <dgm:pt modelId="{7E6A04DD-D93D-4BBE-9497-2199A7E3D152}" type="pres">
      <dgm:prSet presAssocID="{95F159F2-4644-482F-B52C-DCED4F5246C4}" presName="sibTrans" presStyleLbl="sibTrans2D1" presStyleIdx="3" presStyleCnt="5"/>
      <dgm:spPr>
        <a:prstGeom prst="rightArrow">
          <a:avLst>
            <a:gd name="adj1" fmla="val 60000"/>
            <a:gd name="adj2" fmla="val 50000"/>
          </a:avLst>
        </a:prstGeom>
      </dgm:spPr>
      <dgm:t>
        <a:bodyPr/>
        <a:lstStyle/>
        <a:p>
          <a:endParaRPr lang="en-US"/>
        </a:p>
      </dgm:t>
    </dgm:pt>
    <dgm:pt modelId="{6099D517-ADCA-4EA6-8176-B904FD0606F5}" type="pres">
      <dgm:prSet presAssocID="{95F159F2-4644-482F-B52C-DCED4F5246C4}" presName="connectorText" presStyleLbl="sibTrans2D1" presStyleIdx="3" presStyleCnt="5"/>
      <dgm:spPr/>
      <dgm:t>
        <a:bodyPr/>
        <a:lstStyle/>
        <a:p>
          <a:endParaRPr lang="en-US"/>
        </a:p>
      </dgm:t>
    </dgm:pt>
    <dgm:pt modelId="{8F32B096-3B2A-474A-B391-5702E15DD92C}" type="pres">
      <dgm:prSet presAssocID="{B10F9122-DE4D-4C28-8FAF-28CDA9CC44DC}" presName="node" presStyleLbl="node1" presStyleIdx="4" presStyleCnt="6" custScaleX="164400">
        <dgm:presLayoutVars>
          <dgm:bulletEnabled val="1"/>
        </dgm:presLayoutVars>
      </dgm:prSet>
      <dgm:spPr>
        <a:prstGeom prst="roundRect">
          <a:avLst>
            <a:gd name="adj" fmla="val 10000"/>
          </a:avLst>
        </a:prstGeom>
      </dgm:spPr>
      <dgm:t>
        <a:bodyPr/>
        <a:lstStyle/>
        <a:p>
          <a:endParaRPr lang="en-US"/>
        </a:p>
      </dgm:t>
    </dgm:pt>
    <dgm:pt modelId="{DE2B9E88-2966-4A4F-BBE7-D1EB7BA136A4}" type="pres">
      <dgm:prSet presAssocID="{08406A9D-9C0D-4471-8552-69B9E5008D3B}" presName="sibTrans" presStyleLbl="sibTrans2D1" presStyleIdx="4" presStyleCnt="5"/>
      <dgm:spPr>
        <a:prstGeom prst="rightArrow">
          <a:avLst>
            <a:gd name="adj1" fmla="val 60000"/>
            <a:gd name="adj2" fmla="val 50000"/>
          </a:avLst>
        </a:prstGeom>
      </dgm:spPr>
      <dgm:t>
        <a:bodyPr/>
        <a:lstStyle/>
        <a:p>
          <a:endParaRPr lang="en-IN"/>
        </a:p>
      </dgm:t>
    </dgm:pt>
    <dgm:pt modelId="{4700D845-AA67-4449-ADE7-26EB26562B48}" type="pres">
      <dgm:prSet presAssocID="{08406A9D-9C0D-4471-8552-69B9E5008D3B}" presName="connectorText" presStyleLbl="sibTrans2D1" presStyleIdx="4" presStyleCnt="5"/>
      <dgm:spPr/>
      <dgm:t>
        <a:bodyPr/>
        <a:lstStyle/>
        <a:p>
          <a:endParaRPr lang="en-IN"/>
        </a:p>
      </dgm:t>
    </dgm:pt>
    <dgm:pt modelId="{DF41E7E4-1C69-4D28-A156-A63144092FA8}" type="pres">
      <dgm:prSet presAssocID="{6B15F371-4CA6-459B-B5E3-194BD573F7F5}" presName="node" presStyleLbl="node1" presStyleIdx="5" presStyleCnt="6" custScaleX="163484">
        <dgm:presLayoutVars>
          <dgm:bulletEnabled val="1"/>
        </dgm:presLayoutVars>
      </dgm:prSet>
      <dgm:spPr>
        <a:prstGeom prst="roundRect">
          <a:avLst>
            <a:gd name="adj" fmla="val 10000"/>
          </a:avLst>
        </a:prstGeom>
      </dgm:spPr>
      <dgm:t>
        <a:bodyPr/>
        <a:lstStyle/>
        <a:p>
          <a:endParaRPr lang="en-IN"/>
        </a:p>
      </dgm:t>
    </dgm:pt>
  </dgm:ptLst>
  <dgm:cxnLst>
    <dgm:cxn modelId="{1AAC740A-4FEE-49E3-AE41-DD38543B1FF1}" srcId="{159A24CF-41F5-4A4A-9098-7811C5FD1C81}" destId="{08974E72-2A40-4F51-938B-6A872C2A246E}" srcOrd="2" destOrd="0" parTransId="{EA7C5D2D-F2B7-4312-B3E1-194E381ED4B9}" sibTransId="{690A53E3-FFA5-454C-94F5-991FB1F942BD}"/>
    <dgm:cxn modelId="{D2FCE2DE-9E87-4AEF-85A4-D71C2F106DEE}" srcId="{159A24CF-41F5-4A4A-9098-7811C5FD1C81}" destId="{B10F9122-DE4D-4C28-8FAF-28CDA9CC44DC}" srcOrd="4" destOrd="0" parTransId="{F29C9258-C930-4B9F-9FD4-D981444F94FA}" sibTransId="{08406A9D-9C0D-4471-8552-69B9E5008D3B}"/>
    <dgm:cxn modelId="{C72F7383-1484-480F-BE30-AB289A2B1411}" type="presOf" srcId="{A04C4E35-602A-4A19-8C36-A8305EDDC846}" destId="{59F0345A-B857-42D7-816E-4E4129EF781D}" srcOrd="0" destOrd="0" presId="urn:microsoft.com/office/officeart/2005/8/layout/process2"/>
    <dgm:cxn modelId="{FAC9A7F3-F08C-44F1-8732-21F5AE79407D}" type="presOf" srcId="{95F159F2-4644-482F-B52C-DCED4F5246C4}" destId="{6099D517-ADCA-4EA6-8176-B904FD0606F5}" srcOrd="1" destOrd="0" presId="urn:microsoft.com/office/officeart/2005/8/layout/process2"/>
    <dgm:cxn modelId="{4C3890F5-05D4-4419-B795-06680F2C4A91}" srcId="{159A24CF-41F5-4A4A-9098-7811C5FD1C81}" destId="{B7E9005A-F4C7-4D9C-805E-A940918F1FCF}" srcOrd="1" destOrd="0" parTransId="{9D6DD5DD-618D-45B9-AFC8-AFB5A77401CF}" sibTransId="{E6538FBB-E958-453B-B55B-FED589807CE9}"/>
    <dgm:cxn modelId="{8C0BD4AC-2C7A-4B7E-ABF4-9ACC73E2C9B5}" type="presOf" srcId="{159A24CF-41F5-4A4A-9098-7811C5FD1C81}" destId="{AC53BD88-E9D6-4EB1-B92B-CE1AA694A991}" srcOrd="0" destOrd="0" presId="urn:microsoft.com/office/officeart/2005/8/layout/process2"/>
    <dgm:cxn modelId="{338C6059-5236-405F-B908-6E999C882FAE}" srcId="{159A24CF-41F5-4A4A-9098-7811C5FD1C81}" destId="{6B15F371-4CA6-459B-B5E3-194BD573F7F5}" srcOrd="5" destOrd="0" parTransId="{874F8511-B4A9-4EE8-A48D-C08D5425CEBF}" sibTransId="{BA5DCAC4-4D66-43F4-B802-03AF8903D1C6}"/>
    <dgm:cxn modelId="{19370450-1675-453F-9D9D-B567ED3705EE}" type="presOf" srcId="{95F159F2-4644-482F-B52C-DCED4F5246C4}" destId="{7E6A04DD-D93D-4BBE-9497-2199A7E3D152}" srcOrd="0" destOrd="0" presId="urn:microsoft.com/office/officeart/2005/8/layout/process2"/>
    <dgm:cxn modelId="{3DD14639-6A79-4DAD-A871-0D58EEC58C5D}" type="presOf" srcId="{B4C0123C-CCE4-4018-ABF0-C1AC8BD7FD58}" destId="{18510246-400A-4F79-B45F-4B6527C2CCD9}" srcOrd="0" destOrd="0" presId="urn:microsoft.com/office/officeart/2005/8/layout/process2"/>
    <dgm:cxn modelId="{47C81C86-3183-45DA-916E-90A13F377C50}" type="presOf" srcId="{08406A9D-9C0D-4471-8552-69B9E5008D3B}" destId="{DE2B9E88-2966-4A4F-BBE7-D1EB7BA136A4}" srcOrd="0" destOrd="0" presId="urn:microsoft.com/office/officeart/2005/8/layout/process2"/>
    <dgm:cxn modelId="{BDCE4818-4441-48C7-9A37-66A0B510A65F}" type="presOf" srcId="{B10F9122-DE4D-4C28-8FAF-28CDA9CC44DC}" destId="{8F32B096-3B2A-474A-B391-5702E15DD92C}" srcOrd="0" destOrd="0" presId="urn:microsoft.com/office/officeart/2005/8/layout/process2"/>
    <dgm:cxn modelId="{3AFD60AA-A2B4-45A1-9116-17505BE9C064}" type="presOf" srcId="{6B15F371-4CA6-459B-B5E3-194BD573F7F5}" destId="{DF41E7E4-1C69-4D28-A156-A63144092FA8}" srcOrd="0" destOrd="0" presId="urn:microsoft.com/office/officeart/2005/8/layout/process2"/>
    <dgm:cxn modelId="{C007EC64-00E5-4252-AD4D-B37596097C60}" type="presOf" srcId="{B4C0123C-CCE4-4018-ABF0-C1AC8BD7FD58}" destId="{EF9420C9-E09B-417A-A969-E51EAC09CDFE}" srcOrd="1" destOrd="0" presId="urn:microsoft.com/office/officeart/2005/8/layout/process2"/>
    <dgm:cxn modelId="{931F8428-7DA7-4782-AB11-9A0A561708DF}" srcId="{159A24CF-41F5-4A4A-9098-7811C5FD1C81}" destId="{A04C4E35-602A-4A19-8C36-A8305EDDC846}" srcOrd="3" destOrd="0" parTransId="{69B9DE30-52EE-40AA-B2CE-5A95B92B1A3B}" sibTransId="{95F159F2-4644-482F-B52C-DCED4F5246C4}"/>
    <dgm:cxn modelId="{B8A8160A-4AC8-4495-B060-B8204F929A0A}" type="presOf" srcId="{08974E72-2A40-4F51-938B-6A872C2A246E}" destId="{4CAA7FA4-BDE8-46A4-8AED-80400DBB381D}" srcOrd="0" destOrd="0" presId="urn:microsoft.com/office/officeart/2005/8/layout/process2"/>
    <dgm:cxn modelId="{423BB985-487E-4F03-8F46-C44042D0E714}" type="presOf" srcId="{6AD5425E-CADC-4DEE-9944-BAC23D3BBE68}" destId="{B8FD1AFB-8650-4B62-929D-4867D1A7D6DC}" srcOrd="0" destOrd="0" presId="urn:microsoft.com/office/officeart/2005/8/layout/process2"/>
    <dgm:cxn modelId="{DD301F4E-0532-4694-880C-7F40C9E4589F}" type="presOf" srcId="{B7E9005A-F4C7-4D9C-805E-A940918F1FCF}" destId="{7D9EFC97-63FD-4D92-A0FD-4B789EA81B31}" srcOrd="0" destOrd="0" presId="urn:microsoft.com/office/officeart/2005/8/layout/process2"/>
    <dgm:cxn modelId="{78D96417-C7EE-485F-ADC9-ADC582680AC4}" type="presOf" srcId="{08406A9D-9C0D-4471-8552-69B9E5008D3B}" destId="{4700D845-AA67-4449-ADE7-26EB26562B48}" srcOrd="1" destOrd="0" presId="urn:microsoft.com/office/officeart/2005/8/layout/process2"/>
    <dgm:cxn modelId="{61370E65-70A9-4A55-BCB4-0A589D067F58}" type="presOf" srcId="{690A53E3-FFA5-454C-94F5-991FB1F942BD}" destId="{6A8B5071-4C95-44DE-8358-7433DE700D63}" srcOrd="0" destOrd="0" presId="urn:microsoft.com/office/officeart/2005/8/layout/process2"/>
    <dgm:cxn modelId="{11A236E8-3DF7-4078-8F1D-96BE1DA5E343}" type="presOf" srcId="{690A53E3-FFA5-454C-94F5-991FB1F942BD}" destId="{94051CBF-2B5F-492C-A96D-EB2FD2615C60}" srcOrd="1" destOrd="0" presId="urn:microsoft.com/office/officeart/2005/8/layout/process2"/>
    <dgm:cxn modelId="{EDB24A25-86FA-485D-ADDE-6F59A62B3B67}" srcId="{159A24CF-41F5-4A4A-9098-7811C5FD1C81}" destId="{6AD5425E-CADC-4DEE-9944-BAC23D3BBE68}" srcOrd="0" destOrd="0" parTransId="{03DB06F4-8D4F-415C-9EE7-A332E951C1B6}" sibTransId="{B4C0123C-CCE4-4018-ABF0-C1AC8BD7FD58}"/>
    <dgm:cxn modelId="{66F52EB5-0520-49BE-899B-5321508E38F7}" type="presOf" srcId="{E6538FBB-E958-453B-B55B-FED589807CE9}" destId="{8C1763CD-4D0B-45D3-ADF2-FA31EF4BFE6B}" srcOrd="0" destOrd="0" presId="urn:microsoft.com/office/officeart/2005/8/layout/process2"/>
    <dgm:cxn modelId="{96757C4C-091D-444F-9C24-699D4AA88E9B}" type="presOf" srcId="{E6538FBB-E958-453B-B55B-FED589807CE9}" destId="{C5528C67-F38E-4354-8C71-22E8B3F69862}" srcOrd="1" destOrd="0" presId="urn:microsoft.com/office/officeart/2005/8/layout/process2"/>
    <dgm:cxn modelId="{F2C1FA79-C2E7-4CD5-854F-782FE4872664}" type="presParOf" srcId="{AC53BD88-E9D6-4EB1-B92B-CE1AA694A991}" destId="{B8FD1AFB-8650-4B62-929D-4867D1A7D6DC}" srcOrd="0" destOrd="0" presId="urn:microsoft.com/office/officeart/2005/8/layout/process2"/>
    <dgm:cxn modelId="{60B2C9D6-5D5B-4147-AE59-F26766817A53}" type="presParOf" srcId="{AC53BD88-E9D6-4EB1-B92B-CE1AA694A991}" destId="{18510246-400A-4F79-B45F-4B6527C2CCD9}" srcOrd="1" destOrd="0" presId="urn:microsoft.com/office/officeart/2005/8/layout/process2"/>
    <dgm:cxn modelId="{7753B3D9-0C4D-4725-A884-9BC92B728C10}" type="presParOf" srcId="{18510246-400A-4F79-B45F-4B6527C2CCD9}" destId="{EF9420C9-E09B-417A-A969-E51EAC09CDFE}" srcOrd="0" destOrd="0" presId="urn:microsoft.com/office/officeart/2005/8/layout/process2"/>
    <dgm:cxn modelId="{82A78819-2910-4152-90E7-800D28D4778A}" type="presParOf" srcId="{AC53BD88-E9D6-4EB1-B92B-CE1AA694A991}" destId="{7D9EFC97-63FD-4D92-A0FD-4B789EA81B31}" srcOrd="2" destOrd="0" presId="urn:microsoft.com/office/officeart/2005/8/layout/process2"/>
    <dgm:cxn modelId="{1B79B594-CE46-4467-A7FA-AA5DF901DBAD}" type="presParOf" srcId="{AC53BD88-E9D6-4EB1-B92B-CE1AA694A991}" destId="{8C1763CD-4D0B-45D3-ADF2-FA31EF4BFE6B}" srcOrd="3" destOrd="0" presId="urn:microsoft.com/office/officeart/2005/8/layout/process2"/>
    <dgm:cxn modelId="{166139F0-DF5B-49D0-9CE1-3DA4B8E29181}" type="presParOf" srcId="{8C1763CD-4D0B-45D3-ADF2-FA31EF4BFE6B}" destId="{C5528C67-F38E-4354-8C71-22E8B3F69862}" srcOrd="0" destOrd="0" presId="urn:microsoft.com/office/officeart/2005/8/layout/process2"/>
    <dgm:cxn modelId="{18AA15A7-8F79-4D9F-BB1D-E4D369F0E20A}" type="presParOf" srcId="{AC53BD88-E9D6-4EB1-B92B-CE1AA694A991}" destId="{4CAA7FA4-BDE8-46A4-8AED-80400DBB381D}" srcOrd="4" destOrd="0" presId="urn:microsoft.com/office/officeart/2005/8/layout/process2"/>
    <dgm:cxn modelId="{4C765306-E2F5-49B6-9B37-743DA1D16BB0}" type="presParOf" srcId="{AC53BD88-E9D6-4EB1-B92B-CE1AA694A991}" destId="{6A8B5071-4C95-44DE-8358-7433DE700D63}" srcOrd="5" destOrd="0" presId="urn:microsoft.com/office/officeart/2005/8/layout/process2"/>
    <dgm:cxn modelId="{D9A000E4-E0AE-43C7-8F36-1D21DF07B143}" type="presParOf" srcId="{6A8B5071-4C95-44DE-8358-7433DE700D63}" destId="{94051CBF-2B5F-492C-A96D-EB2FD2615C60}" srcOrd="0" destOrd="0" presId="urn:microsoft.com/office/officeart/2005/8/layout/process2"/>
    <dgm:cxn modelId="{BF2FAC2C-9695-4E69-A3C8-127F496D0F2D}" type="presParOf" srcId="{AC53BD88-E9D6-4EB1-B92B-CE1AA694A991}" destId="{59F0345A-B857-42D7-816E-4E4129EF781D}" srcOrd="6" destOrd="0" presId="urn:microsoft.com/office/officeart/2005/8/layout/process2"/>
    <dgm:cxn modelId="{61F50CD9-3E0A-4910-B516-6DECECB00D53}" type="presParOf" srcId="{AC53BD88-E9D6-4EB1-B92B-CE1AA694A991}" destId="{7E6A04DD-D93D-4BBE-9497-2199A7E3D152}" srcOrd="7" destOrd="0" presId="urn:microsoft.com/office/officeart/2005/8/layout/process2"/>
    <dgm:cxn modelId="{F111D623-23F8-4EB7-A10D-21F1D4178064}" type="presParOf" srcId="{7E6A04DD-D93D-4BBE-9497-2199A7E3D152}" destId="{6099D517-ADCA-4EA6-8176-B904FD0606F5}" srcOrd="0" destOrd="0" presId="urn:microsoft.com/office/officeart/2005/8/layout/process2"/>
    <dgm:cxn modelId="{066D9B7E-263B-4002-B5CC-93830FB5A58F}" type="presParOf" srcId="{AC53BD88-E9D6-4EB1-B92B-CE1AA694A991}" destId="{8F32B096-3B2A-474A-B391-5702E15DD92C}" srcOrd="8" destOrd="0" presId="urn:microsoft.com/office/officeart/2005/8/layout/process2"/>
    <dgm:cxn modelId="{53BA9A05-D826-4CC8-83DE-0B69D08EE1DB}" type="presParOf" srcId="{AC53BD88-E9D6-4EB1-B92B-CE1AA694A991}" destId="{DE2B9E88-2966-4A4F-BBE7-D1EB7BA136A4}" srcOrd="9" destOrd="0" presId="urn:microsoft.com/office/officeart/2005/8/layout/process2"/>
    <dgm:cxn modelId="{3DFB22B4-1FCF-4B6F-968C-C9FE26712769}" type="presParOf" srcId="{DE2B9E88-2966-4A4F-BBE7-D1EB7BA136A4}" destId="{4700D845-AA67-4449-ADE7-26EB26562B48}" srcOrd="0" destOrd="0" presId="urn:microsoft.com/office/officeart/2005/8/layout/process2"/>
    <dgm:cxn modelId="{05C7517A-2E8C-409B-98A2-F4F8D5D6692B}" type="presParOf" srcId="{AC53BD88-E9D6-4EB1-B92B-CE1AA694A991}" destId="{DF41E7E4-1C69-4D28-A156-A63144092FA8}"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D1AFB-8650-4B62-929D-4867D1A7D6DC}">
      <dsp:nvSpPr>
        <dsp:cNvPr id="0" name=""/>
        <dsp:cNvSpPr/>
      </dsp:nvSpPr>
      <dsp:spPr>
        <a:xfrm>
          <a:off x="298929" y="30253"/>
          <a:ext cx="2954596" cy="470561"/>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a:solidFill>
                <a:sysClr val="windowText" lastClr="000000"/>
              </a:solidFill>
              <a:latin typeface="Times New Roman" panose="02020603050405020304" pitchFamily="18" charset="0"/>
              <a:ea typeface="+mn-ea"/>
              <a:cs typeface="Times New Roman" panose="02020603050405020304" pitchFamily="18" charset="0"/>
            </a:rPr>
            <a:t>Image Acquisition</a:t>
          </a:r>
        </a:p>
      </dsp:txBody>
      <dsp:txXfrm>
        <a:off x="312711" y="44035"/>
        <a:ext cx="2927032" cy="442997"/>
      </dsp:txXfrm>
    </dsp:sp>
    <dsp:sp modelId="{18510246-400A-4F79-B45F-4B6527C2CCD9}">
      <dsp:nvSpPr>
        <dsp:cNvPr id="0" name=""/>
        <dsp:cNvSpPr/>
      </dsp:nvSpPr>
      <dsp:spPr>
        <a:xfrm rot="5361197">
          <a:off x="1702012" y="498992"/>
          <a:ext cx="156090" cy="211752"/>
        </a:xfrm>
        <a:prstGeom prst="rightArrow">
          <a:avLst>
            <a:gd name="adj1" fmla="val 60000"/>
            <a:gd name="adj2" fmla="val 50000"/>
          </a:avLst>
        </a:prstGeo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IN" sz="700" kern="1200">
            <a:solidFill>
              <a:sysClr val="windowText" lastClr="000000"/>
            </a:solidFill>
            <a:latin typeface="Calibri" panose="020F0502020204030204"/>
            <a:ea typeface="+mn-ea"/>
            <a:cs typeface="+mn-cs"/>
          </a:endParaRPr>
        </a:p>
      </dsp:txBody>
      <dsp:txXfrm rot="-5400000">
        <a:off x="1716267" y="526824"/>
        <a:ext cx="127052" cy="109263"/>
      </dsp:txXfrm>
    </dsp:sp>
    <dsp:sp modelId="{7D9EFC97-63FD-4D92-A0FD-4B789EA81B31}">
      <dsp:nvSpPr>
        <dsp:cNvPr id="0" name=""/>
        <dsp:cNvSpPr/>
      </dsp:nvSpPr>
      <dsp:spPr>
        <a:xfrm>
          <a:off x="322862" y="708922"/>
          <a:ext cx="2922052" cy="470561"/>
        </a:xfrm>
        <a:prstGeom prst="roundRect">
          <a:avLst>
            <a:gd name="adj" fmla="val 10000"/>
          </a:avLst>
        </a:prstGeom>
        <a:solidFill>
          <a:schemeClr val="accent1">
            <a:lumMod val="40000"/>
            <a:lumOff val="60000"/>
          </a:schemeClr>
        </a:solidFill>
        <a:ln>
          <a:solidFill>
            <a:schemeClr val="accent1">
              <a:lumMod val="40000"/>
              <a:lumOff val="6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smtClean="0">
              <a:solidFill>
                <a:sysClr val="windowText" lastClr="000000"/>
              </a:solidFill>
              <a:latin typeface="Times New Roman" panose="02020603050405020304" pitchFamily="18" charset="0"/>
              <a:ea typeface="+mn-ea"/>
              <a:cs typeface="Times New Roman" panose="02020603050405020304" pitchFamily="18" charset="0"/>
            </a:rPr>
            <a:t>Pre-processing</a:t>
          </a:r>
          <a:endParaRPr lang="en-IN" sz="1800" b="1" kern="1200" dirty="0">
            <a:solidFill>
              <a:sysClr val="windowText" lastClr="000000"/>
            </a:solidFill>
            <a:latin typeface="Times New Roman" panose="02020603050405020304" pitchFamily="18" charset="0"/>
            <a:ea typeface="+mn-ea"/>
            <a:cs typeface="Times New Roman" panose="02020603050405020304" pitchFamily="18" charset="0"/>
          </a:endParaRPr>
        </a:p>
      </dsp:txBody>
      <dsp:txXfrm>
        <a:off x="336644" y="722704"/>
        <a:ext cx="2894488" cy="442997"/>
      </dsp:txXfrm>
    </dsp:sp>
    <dsp:sp modelId="{8C1763CD-4D0B-45D3-ADF2-FA31EF4BFE6B}">
      <dsp:nvSpPr>
        <dsp:cNvPr id="0" name=""/>
        <dsp:cNvSpPr/>
      </dsp:nvSpPr>
      <dsp:spPr>
        <a:xfrm rot="5400000">
          <a:off x="1695658" y="1191247"/>
          <a:ext cx="176460" cy="211752"/>
        </a:xfrm>
        <a:prstGeom prst="rightArrow">
          <a:avLst>
            <a:gd name="adj1" fmla="val 60000"/>
            <a:gd name="adj2" fmla="val 50000"/>
          </a:avLst>
        </a:prstGeo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solidFill>
              <a:sysClr val="windowText" lastClr="000000"/>
            </a:solidFill>
            <a:latin typeface="Calibri" panose="020F0502020204030204"/>
            <a:ea typeface="+mn-ea"/>
            <a:cs typeface="+mn-cs"/>
          </a:endParaRPr>
        </a:p>
      </dsp:txBody>
      <dsp:txXfrm rot="-5400000">
        <a:off x="1720362" y="1208893"/>
        <a:ext cx="127052" cy="123522"/>
      </dsp:txXfrm>
    </dsp:sp>
    <dsp:sp modelId="{4CAA7FA4-BDE8-46A4-8AED-80400DBB381D}">
      <dsp:nvSpPr>
        <dsp:cNvPr id="0" name=""/>
        <dsp:cNvSpPr/>
      </dsp:nvSpPr>
      <dsp:spPr>
        <a:xfrm>
          <a:off x="279777" y="1414764"/>
          <a:ext cx="3008221" cy="700199"/>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a:solidFill>
                <a:sysClr val="windowText" lastClr="000000"/>
              </a:solidFill>
              <a:latin typeface="Times New Roman" panose="02020603050405020304" pitchFamily="18" charset="0"/>
              <a:ea typeface="+mn-ea"/>
              <a:cs typeface="Times New Roman" panose="02020603050405020304" pitchFamily="18" charset="0"/>
            </a:rPr>
            <a:t>Shrinkage Morphological Image</a:t>
          </a:r>
        </a:p>
      </dsp:txBody>
      <dsp:txXfrm>
        <a:off x="300285" y="1435272"/>
        <a:ext cx="2967205" cy="659183"/>
      </dsp:txXfrm>
    </dsp:sp>
    <dsp:sp modelId="{6A8B5071-4C95-44DE-8358-7433DE700D63}">
      <dsp:nvSpPr>
        <dsp:cNvPr id="0" name=""/>
        <dsp:cNvSpPr/>
      </dsp:nvSpPr>
      <dsp:spPr>
        <a:xfrm rot="5400000">
          <a:off x="1695658" y="2126728"/>
          <a:ext cx="176460" cy="211752"/>
        </a:xfrm>
        <a:prstGeom prst="rightArrow">
          <a:avLst>
            <a:gd name="adj1" fmla="val 60000"/>
            <a:gd name="adj2" fmla="val 50000"/>
          </a:avLst>
        </a:prstGeo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solidFill>
              <a:sysClr val="windowText" lastClr="000000"/>
            </a:solidFill>
            <a:latin typeface="Calibri" panose="020F0502020204030204"/>
            <a:ea typeface="+mn-ea"/>
            <a:cs typeface="+mn-cs"/>
          </a:endParaRPr>
        </a:p>
      </dsp:txBody>
      <dsp:txXfrm rot="-5400000">
        <a:off x="1720362" y="2144374"/>
        <a:ext cx="127052" cy="123522"/>
      </dsp:txXfrm>
    </dsp:sp>
    <dsp:sp modelId="{59F0345A-B857-42D7-816E-4E4129EF781D}">
      <dsp:nvSpPr>
        <dsp:cNvPr id="0" name=""/>
        <dsp:cNvSpPr/>
      </dsp:nvSpPr>
      <dsp:spPr>
        <a:xfrm>
          <a:off x="253915" y="2350244"/>
          <a:ext cx="3059945" cy="470561"/>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a:solidFill>
                <a:sysClr val="windowText" lastClr="000000"/>
              </a:solidFill>
              <a:latin typeface="Times New Roman" panose="02020603050405020304" pitchFamily="18" charset="0"/>
              <a:ea typeface="+mn-ea"/>
              <a:cs typeface="Times New Roman" panose="02020603050405020304" pitchFamily="18" charset="0"/>
            </a:rPr>
            <a:t>Edge Detection</a:t>
          </a:r>
        </a:p>
      </dsp:txBody>
      <dsp:txXfrm>
        <a:off x="267697" y="2364026"/>
        <a:ext cx="3032381" cy="442997"/>
      </dsp:txXfrm>
    </dsp:sp>
    <dsp:sp modelId="{7E6A04DD-D93D-4BBE-9497-2199A7E3D152}">
      <dsp:nvSpPr>
        <dsp:cNvPr id="0" name=""/>
        <dsp:cNvSpPr/>
      </dsp:nvSpPr>
      <dsp:spPr>
        <a:xfrm rot="5400000">
          <a:off x="1695658" y="2832569"/>
          <a:ext cx="176460" cy="211752"/>
        </a:xfrm>
        <a:prstGeom prst="rightArrow">
          <a:avLst>
            <a:gd name="adj1" fmla="val 60000"/>
            <a:gd name="adj2" fmla="val 50000"/>
          </a:avLst>
        </a:prstGeo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ysClr val="windowText" lastClr="000000"/>
            </a:solidFill>
            <a:latin typeface="Calibri" panose="020F0502020204030204"/>
            <a:ea typeface="+mn-ea"/>
            <a:cs typeface="+mn-cs"/>
          </a:endParaRPr>
        </a:p>
      </dsp:txBody>
      <dsp:txXfrm rot="-5400000">
        <a:off x="1720362" y="2850215"/>
        <a:ext cx="127052" cy="123522"/>
      </dsp:txXfrm>
    </dsp:sp>
    <dsp:sp modelId="{8F32B096-3B2A-474A-B391-5702E15DD92C}">
      <dsp:nvSpPr>
        <dsp:cNvPr id="0" name=""/>
        <dsp:cNvSpPr/>
      </dsp:nvSpPr>
      <dsp:spPr>
        <a:xfrm>
          <a:off x="236683" y="3056086"/>
          <a:ext cx="3094409" cy="470561"/>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a:solidFill>
                <a:sysClr val="windowText" lastClr="000000"/>
              </a:solidFill>
              <a:latin typeface="Times New Roman" panose="02020603050405020304" pitchFamily="18" charset="0"/>
              <a:ea typeface="+mn-ea"/>
              <a:cs typeface="Times New Roman" panose="02020603050405020304" pitchFamily="18" charset="0"/>
            </a:rPr>
            <a:t>Object Measurement</a:t>
          </a:r>
        </a:p>
      </dsp:txBody>
      <dsp:txXfrm>
        <a:off x="250465" y="3069868"/>
        <a:ext cx="3066845" cy="442997"/>
      </dsp:txXfrm>
    </dsp:sp>
    <dsp:sp modelId="{DE2B9E88-2966-4A4F-BBE7-D1EB7BA136A4}">
      <dsp:nvSpPr>
        <dsp:cNvPr id="0" name=""/>
        <dsp:cNvSpPr/>
      </dsp:nvSpPr>
      <dsp:spPr>
        <a:xfrm rot="5400000">
          <a:off x="1695658" y="3538411"/>
          <a:ext cx="176460" cy="211752"/>
        </a:xfrm>
        <a:prstGeom prst="rightArrow">
          <a:avLst>
            <a:gd name="adj1" fmla="val 60000"/>
            <a:gd name="adj2" fmla="val 50000"/>
          </a:avLst>
        </a:prstGeom>
        <a:gradFill rotWithShape="0">
          <a:gsLst>
            <a:gs pos="0">
              <a:srgbClr val="4472C4">
                <a:tint val="60000"/>
                <a:hueOff val="0"/>
                <a:satOff val="0"/>
                <a:lumOff val="0"/>
                <a:alphaOff val="0"/>
                <a:lumMod val="110000"/>
                <a:satMod val="105000"/>
                <a:tint val="67000"/>
              </a:srgbClr>
            </a:gs>
            <a:gs pos="50000">
              <a:srgbClr val="4472C4">
                <a:tint val="60000"/>
                <a:hueOff val="0"/>
                <a:satOff val="0"/>
                <a:lumOff val="0"/>
                <a:alphaOff val="0"/>
                <a:lumMod val="105000"/>
                <a:satMod val="103000"/>
                <a:tint val="73000"/>
              </a:srgbClr>
            </a:gs>
            <a:gs pos="100000">
              <a:srgbClr val="4472C4">
                <a:tint val="60000"/>
                <a:hueOff val="0"/>
                <a:satOff val="0"/>
                <a:lumOff val="0"/>
                <a:alphaOff val="0"/>
                <a:lumMod val="105000"/>
                <a:satMod val="109000"/>
                <a:tint val="81000"/>
              </a:srgb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ysClr val="windowText" lastClr="000000"/>
            </a:solidFill>
            <a:latin typeface="Calibri" panose="020F0502020204030204"/>
            <a:ea typeface="+mn-ea"/>
            <a:cs typeface="+mn-cs"/>
          </a:endParaRPr>
        </a:p>
      </dsp:txBody>
      <dsp:txXfrm rot="-5400000">
        <a:off x="1720362" y="3556057"/>
        <a:ext cx="127052" cy="123522"/>
      </dsp:txXfrm>
    </dsp:sp>
    <dsp:sp modelId="{DF41E7E4-1C69-4D28-A156-A63144092FA8}">
      <dsp:nvSpPr>
        <dsp:cNvPr id="0" name=""/>
        <dsp:cNvSpPr/>
      </dsp:nvSpPr>
      <dsp:spPr>
        <a:xfrm>
          <a:off x="245304" y="3761927"/>
          <a:ext cx="3077168" cy="470561"/>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a:solidFill>
                <a:sysClr val="windowText" lastClr="000000"/>
              </a:solidFill>
              <a:latin typeface="Times New Roman" panose="02020603050405020304" pitchFamily="18" charset="0"/>
              <a:ea typeface="+mn-ea"/>
              <a:cs typeface="Times New Roman" panose="02020603050405020304" pitchFamily="18" charset="0"/>
            </a:rPr>
            <a:t>Grading</a:t>
          </a:r>
        </a:p>
      </dsp:txBody>
      <dsp:txXfrm>
        <a:off x="259086" y="3775709"/>
        <a:ext cx="3049604" cy="4429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3500E5-1BB0-4100-B439-CC9CF60925C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1219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3500E5-1BB0-4100-B439-CC9CF60925C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319601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3500E5-1BB0-4100-B439-CC9CF60925C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88857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3500E5-1BB0-4100-B439-CC9CF60925C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221921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500E5-1BB0-4100-B439-CC9CF60925C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168487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3500E5-1BB0-4100-B439-CC9CF60925C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354068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3500E5-1BB0-4100-B439-CC9CF60925C9}"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244225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3500E5-1BB0-4100-B439-CC9CF60925C9}"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68035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500E5-1BB0-4100-B439-CC9CF60925C9}"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21590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500E5-1BB0-4100-B439-CC9CF60925C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269586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500E5-1BB0-4100-B439-CC9CF60925C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1E40A-1A57-40BD-9608-479DCA55CE44}" type="slidenum">
              <a:rPr lang="en-IN" smtClean="0"/>
              <a:t>‹#›</a:t>
            </a:fld>
            <a:endParaRPr lang="en-IN"/>
          </a:p>
        </p:txBody>
      </p:sp>
    </p:spTree>
    <p:extLst>
      <p:ext uri="{BB962C8B-B14F-4D97-AF65-F5344CB8AC3E}">
        <p14:creationId xmlns:p14="http://schemas.microsoft.com/office/powerpoint/2010/main" val="310916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500E5-1BB0-4100-B439-CC9CF60925C9}" type="datetimeFigureOut">
              <a:rPr lang="en-IN" smtClean="0"/>
              <a:t>27-05-2022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1E40A-1A57-40BD-9608-479DCA55CE44}" type="slidenum">
              <a:rPr lang="en-IN" smtClean="0"/>
              <a:t>‹#›</a:t>
            </a:fld>
            <a:endParaRPr lang="en-IN"/>
          </a:p>
        </p:txBody>
      </p:sp>
    </p:spTree>
    <p:extLst>
      <p:ext uri="{BB962C8B-B14F-4D97-AF65-F5344CB8AC3E}">
        <p14:creationId xmlns:p14="http://schemas.microsoft.com/office/powerpoint/2010/main" val="2867541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1102" y="552091"/>
            <a:ext cx="10688128" cy="5816977"/>
          </a:xfrm>
          <a:prstGeom prst="rect">
            <a:avLst/>
          </a:prstGeom>
          <a:noFill/>
        </p:spPr>
        <p:txBody>
          <a:bodyPr wrap="square" rtlCol="0">
            <a:spAutoFit/>
          </a:bodyPr>
          <a:lstStyle/>
          <a:p>
            <a:pPr algn="ctr"/>
            <a:r>
              <a:rPr lang="en-IN" sz="2400" b="1" dirty="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Analysing Rice Seed Quality using </a:t>
            </a:r>
            <a:endParaRPr lang="en-IN" sz="2400" b="1" dirty="0" smtClean="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sz="2400" b="1" dirty="0" smtClean="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a:t>
            </a:r>
            <a:r>
              <a:rPr lang="en-IN" sz="2400" b="1" dirty="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a:t>
            </a:r>
            <a:endParaRPr lang="en-IN" sz="2400" b="1" dirty="0" smtClean="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i="1" dirty="0" smtClean="0">
                <a:ln>
                  <a:solidFill>
                    <a:schemeClr val="bg2">
                      <a:lumMod val="25000"/>
                    </a:schemeClr>
                  </a:solidFill>
                </a:ln>
                <a:latin typeface="Times New Roman" panose="02020603050405020304" pitchFamily="18" charset="0"/>
                <a:cs typeface="Times New Roman" panose="02020603050405020304" pitchFamily="18" charset="0"/>
              </a:rPr>
              <a:t>Submitted </a:t>
            </a:r>
            <a:r>
              <a:rPr lang="en-IN" i="1" dirty="0">
                <a:ln>
                  <a:solidFill>
                    <a:schemeClr val="bg2">
                      <a:lumMod val="25000"/>
                    </a:schemeClr>
                  </a:solidFill>
                </a:ln>
                <a:latin typeface="Times New Roman" panose="02020603050405020304" pitchFamily="18" charset="0"/>
                <a:cs typeface="Times New Roman" panose="02020603050405020304" pitchFamily="18" charset="0"/>
              </a:rPr>
              <a:t>by </a:t>
            </a:r>
            <a:endParaRPr lang="en-IN" i="1"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b="1" dirty="0" err="1" smtClean="0">
                <a:ln>
                  <a:solidFill>
                    <a:schemeClr val="bg2">
                      <a:lumMod val="25000"/>
                    </a:schemeClr>
                  </a:solidFill>
                </a:ln>
                <a:latin typeface="Times New Roman" panose="02020603050405020304" pitchFamily="18" charset="0"/>
                <a:cs typeface="Times New Roman" panose="02020603050405020304" pitchFamily="18" charset="0"/>
              </a:rPr>
              <a:t>Ms</a:t>
            </a:r>
            <a:r>
              <a:rPr lang="en-IN" b="1" dirty="0" err="1">
                <a:ln>
                  <a:solidFill>
                    <a:schemeClr val="bg2">
                      <a:lumMod val="25000"/>
                    </a:schemeClr>
                  </a:solidFill>
                </a:ln>
                <a:latin typeface="Times New Roman" panose="02020603050405020304" pitchFamily="18" charset="0"/>
                <a:cs typeface="Times New Roman" panose="02020603050405020304" pitchFamily="18" charset="0"/>
              </a:rPr>
              <a:t>.</a:t>
            </a:r>
            <a:r>
              <a:rPr lang="en-IN" b="1" dirty="0">
                <a:ln>
                  <a:solidFill>
                    <a:schemeClr val="bg2">
                      <a:lumMod val="25000"/>
                    </a:schemeClr>
                  </a:solidFill>
                </a:ln>
                <a:latin typeface="Times New Roman" panose="02020603050405020304" pitchFamily="18" charset="0"/>
                <a:cs typeface="Times New Roman" panose="02020603050405020304" pitchFamily="18" charset="0"/>
              </a:rPr>
              <a:t> Anjali C. </a:t>
            </a:r>
            <a:r>
              <a:rPr lang="en-IN" b="1" dirty="0" err="1" smtClean="0">
                <a:ln>
                  <a:solidFill>
                    <a:schemeClr val="bg2">
                      <a:lumMod val="25000"/>
                    </a:schemeClr>
                  </a:solidFill>
                </a:ln>
                <a:latin typeface="Times New Roman" panose="02020603050405020304" pitchFamily="18" charset="0"/>
                <a:cs typeface="Times New Roman" panose="02020603050405020304" pitchFamily="18" charset="0"/>
              </a:rPr>
              <a:t>Hadke</a:t>
            </a:r>
            <a:endParaRPr lang="en-IN" b="1"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dirty="0" smtClean="0">
                <a:ln>
                  <a:solidFill>
                    <a:schemeClr val="bg2">
                      <a:lumMod val="25000"/>
                    </a:schemeClr>
                  </a:solidFill>
                </a:ln>
                <a:latin typeface="Times New Roman" panose="02020603050405020304" pitchFamily="18" charset="0"/>
                <a:cs typeface="Times New Roman" panose="02020603050405020304" pitchFamily="18" charset="0"/>
              </a:rPr>
              <a:t>M.Sc</a:t>
            </a:r>
            <a:r>
              <a:rPr lang="en-IN" dirty="0">
                <a:ln>
                  <a:solidFill>
                    <a:schemeClr val="bg2">
                      <a:lumMod val="25000"/>
                    </a:schemeClr>
                  </a:solidFill>
                </a:ln>
                <a:latin typeface="Times New Roman" panose="02020603050405020304" pitchFamily="18" charset="0"/>
                <a:cs typeface="Times New Roman" panose="02020603050405020304" pitchFamily="18" charset="0"/>
              </a:rPr>
              <a:t>. Semester IV (CS 4P2) </a:t>
            </a: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dirty="0" smtClean="0">
                <a:ln>
                  <a:solidFill>
                    <a:schemeClr val="bg2">
                      <a:lumMod val="25000"/>
                    </a:schemeClr>
                  </a:solidFill>
                </a:ln>
                <a:latin typeface="Times New Roman" panose="02020603050405020304" pitchFamily="18" charset="0"/>
                <a:cs typeface="Times New Roman" panose="02020603050405020304" pitchFamily="18" charset="0"/>
              </a:rPr>
              <a:t>2022 </a:t>
            </a:r>
          </a:p>
          <a:p>
            <a:pPr algn="ct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i="1" dirty="0" smtClean="0">
                <a:ln>
                  <a:solidFill>
                    <a:schemeClr val="bg2">
                      <a:lumMod val="25000"/>
                    </a:schemeClr>
                  </a:solidFill>
                </a:ln>
                <a:latin typeface="Times New Roman" panose="02020603050405020304" pitchFamily="18" charset="0"/>
                <a:cs typeface="Times New Roman" panose="02020603050405020304" pitchFamily="18" charset="0"/>
              </a:rPr>
              <a:t>Under </a:t>
            </a:r>
            <a:r>
              <a:rPr lang="en-IN" i="1" dirty="0">
                <a:ln>
                  <a:solidFill>
                    <a:schemeClr val="bg2">
                      <a:lumMod val="25000"/>
                    </a:schemeClr>
                  </a:solidFill>
                </a:ln>
                <a:latin typeface="Times New Roman" panose="02020603050405020304" pitchFamily="18" charset="0"/>
                <a:cs typeface="Times New Roman" panose="02020603050405020304" pitchFamily="18" charset="0"/>
              </a:rPr>
              <a:t>the Guidance </a:t>
            </a:r>
            <a:r>
              <a:rPr lang="en-IN" i="1" dirty="0" smtClean="0">
                <a:ln>
                  <a:solidFill>
                    <a:schemeClr val="bg2">
                      <a:lumMod val="25000"/>
                    </a:schemeClr>
                  </a:solidFill>
                </a:ln>
                <a:latin typeface="Times New Roman" panose="02020603050405020304" pitchFamily="18" charset="0"/>
                <a:cs typeface="Times New Roman" panose="02020603050405020304" pitchFamily="18" charset="0"/>
              </a:rPr>
              <a:t>of</a:t>
            </a:r>
          </a:p>
          <a:p>
            <a:pPr algn="ctr"/>
            <a:r>
              <a:rPr lang="en-IN" dirty="0" smtClean="0">
                <a:ln>
                  <a:solidFill>
                    <a:schemeClr val="bg2">
                      <a:lumMod val="25000"/>
                    </a:schemeClr>
                  </a:solidFill>
                </a:ln>
                <a:latin typeface="Times New Roman" panose="02020603050405020304" pitchFamily="18" charset="0"/>
                <a:cs typeface="Times New Roman" panose="02020603050405020304" pitchFamily="18" charset="0"/>
              </a:rPr>
              <a:t> </a:t>
            </a:r>
            <a:r>
              <a:rPr lang="en-IN" b="1" dirty="0" err="1">
                <a:ln>
                  <a:solidFill>
                    <a:schemeClr val="bg2">
                      <a:lumMod val="25000"/>
                    </a:schemeClr>
                  </a:solidFill>
                </a:ln>
                <a:latin typeface="Times New Roman" panose="02020603050405020304" pitchFamily="18" charset="0"/>
                <a:cs typeface="Times New Roman" panose="02020603050405020304" pitchFamily="18" charset="0"/>
              </a:rPr>
              <a:t>Dr.</a:t>
            </a:r>
            <a:r>
              <a:rPr lang="en-IN" b="1" dirty="0">
                <a:ln>
                  <a:solidFill>
                    <a:schemeClr val="bg2">
                      <a:lumMod val="25000"/>
                    </a:schemeClr>
                  </a:solidFill>
                </a:ln>
                <a:latin typeface="Times New Roman" panose="02020603050405020304" pitchFamily="18" charset="0"/>
                <a:cs typeface="Times New Roman" panose="02020603050405020304" pitchFamily="18" charset="0"/>
              </a:rPr>
              <a:t> </a:t>
            </a:r>
            <a:r>
              <a:rPr lang="en-IN" b="1" dirty="0" err="1">
                <a:ln>
                  <a:solidFill>
                    <a:schemeClr val="bg2">
                      <a:lumMod val="25000"/>
                    </a:schemeClr>
                  </a:solidFill>
                </a:ln>
                <a:latin typeface="Times New Roman" panose="02020603050405020304" pitchFamily="18" charset="0"/>
                <a:cs typeface="Times New Roman" panose="02020603050405020304" pitchFamily="18" charset="0"/>
              </a:rPr>
              <a:t>Mrs.</a:t>
            </a:r>
            <a:r>
              <a:rPr lang="en-IN" b="1" dirty="0">
                <a:ln>
                  <a:solidFill>
                    <a:schemeClr val="bg2">
                      <a:lumMod val="25000"/>
                    </a:schemeClr>
                  </a:solidFill>
                </a:ln>
                <a:latin typeface="Times New Roman" panose="02020603050405020304" pitchFamily="18" charset="0"/>
                <a:cs typeface="Times New Roman" panose="02020603050405020304" pitchFamily="18" charset="0"/>
              </a:rPr>
              <a:t> A.D. </a:t>
            </a:r>
            <a:r>
              <a:rPr lang="en-IN" b="1" dirty="0" err="1">
                <a:ln>
                  <a:solidFill>
                    <a:schemeClr val="bg2">
                      <a:lumMod val="25000"/>
                    </a:schemeClr>
                  </a:solidFill>
                </a:ln>
                <a:latin typeface="Times New Roman" panose="02020603050405020304" pitchFamily="18" charset="0"/>
                <a:cs typeface="Times New Roman" panose="02020603050405020304" pitchFamily="18" charset="0"/>
              </a:rPr>
              <a:t>Sakhare</a:t>
            </a:r>
            <a:r>
              <a:rPr lang="en-IN" b="1" dirty="0">
                <a:ln>
                  <a:solidFill>
                    <a:schemeClr val="bg2">
                      <a:lumMod val="25000"/>
                    </a:schemeClr>
                  </a:solidFill>
                </a:ln>
                <a:latin typeface="Times New Roman" panose="02020603050405020304" pitchFamily="18" charset="0"/>
                <a:cs typeface="Times New Roman" panose="02020603050405020304" pitchFamily="18" charset="0"/>
              </a:rPr>
              <a:t> </a:t>
            </a:r>
            <a:endParaRPr lang="en-IN" b="1"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US" dirty="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US"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US" dirty="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US"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dirty="0" smtClean="0">
                <a:ln>
                  <a:solidFill>
                    <a:schemeClr val="bg2">
                      <a:lumMod val="25000"/>
                    </a:schemeClr>
                  </a:solidFill>
                </a:ln>
                <a:latin typeface="Times New Roman" panose="02020603050405020304" pitchFamily="18" charset="0"/>
                <a:cs typeface="Times New Roman" panose="02020603050405020304" pitchFamily="18" charset="0"/>
              </a:rPr>
              <a:t>Department </a:t>
            </a:r>
            <a:r>
              <a:rPr lang="en-IN" dirty="0">
                <a:ln>
                  <a:solidFill>
                    <a:schemeClr val="bg2">
                      <a:lumMod val="25000"/>
                    </a:schemeClr>
                  </a:solidFill>
                </a:ln>
                <a:latin typeface="Times New Roman" panose="02020603050405020304" pitchFamily="18" charset="0"/>
                <a:cs typeface="Times New Roman" panose="02020603050405020304" pitchFamily="18" charset="0"/>
              </a:rPr>
              <a:t>of Electronics and Computer Science, </a:t>
            </a: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dirty="0" err="1" smtClean="0">
                <a:ln>
                  <a:solidFill>
                    <a:schemeClr val="bg2">
                      <a:lumMod val="25000"/>
                    </a:schemeClr>
                  </a:solidFill>
                </a:ln>
                <a:latin typeface="Times New Roman" panose="02020603050405020304" pitchFamily="18" charset="0"/>
                <a:cs typeface="Times New Roman" panose="02020603050405020304" pitchFamily="18" charset="0"/>
              </a:rPr>
              <a:t>Rashtrasant</a:t>
            </a:r>
            <a:r>
              <a:rPr lang="en-IN" dirty="0" smtClean="0">
                <a:ln>
                  <a:solidFill>
                    <a:schemeClr val="bg2">
                      <a:lumMod val="25000"/>
                    </a:schemeClr>
                  </a:solidFill>
                </a:ln>
                <a:latin typeface="Times New Roman" panose="02020603050405020304" pitchFamily="18" charset="0"/>
                <a:cs typeface="Times New Roman" panose="02020603050405020304" pitchFamily="18" charset="0"/>
              </a:rPr>
              <a:t> </a:t>
            </a:r>
            <a:r>
              <a:rPr lang="en-IN" dirty="0" err="1">
                <a:ln>
                  <a:solidFill>
                    <a:schemeClr val="bg2">
                      <a:lumMod val="25000"/>
                    </a:schemeClr>
                  </a:solidFill>
                </a:ln>
                <a:latin typeface="Times New Roman" panose="02020603050405020304" pitchFamily="18" charset="0"/>
                <a:cs typeface="Times New Roman" panose="02020603050405020304" pitchFamily="18" charset="0"/>
              </a:rPr>
              <a:t>Tukadoji</a:t>
            </a:r>
            <a:r>
              <a:rPr lang="en-IN" dirty="0">
                <a:ln>
                  <a:solidFill>
                    <a:schemeClr val="bg2">
                      <a:lumMod val="25000"/>
                    </a:schemeClr>
                  </a:solidFill>
                </a:ln>
                <a:latin typeface="Times New Roman" panose="02020603050405020304" pitchFamily="18" charset="0"/>
                <a:cs typeface="Times New Roman" panose="02020603050405020304" pitchFamily="18" charset="0"/>
              </a:rPr>
              <a:t> </a:t>
            </a:r>
            <a:r>
              <a:rPr lang="en-IN" dirty="0" err="1">
                <a:ln>
                  <a:solidFill>
                    <a:schemeClr val="bg2">
                      <a:lumMod val="25000"/>
                    </a:schemeClr>
                  </a:solidFill>
                </a:ln>
                <a:latin typeface="Times New Roman" panose="02020603050405020304" pitchFamily="18" charset="0"/>
                <a:cs typeface="Times New Roman" panose="02020603050405020304" pitchFamily="18" charset="0"/>
              </a:rPr>
              <a:t>Maharaj</a:t>
            </a:r>
            <a:r>
              <a:rPr lang="en-IN" dirty="0">
                <a:ln>
                  <a:solidFill>
                    <a:schemeClr val="bg2">
                      <a:lumMod val="25000"/>
                    </a:schemeClr>
                  </a:solidFill>
                </a:ln>
                <a:latin typeface="Times New Roman" panose="02020603050405020304" pitchFamily="18" charset="0"/>
                <a:cs typeface="Times New Roman" panose="02020603050405020304" pitchFamily="18" charset="0"/>
              </a:rPr>
              <a:t> Nagpur University, </a:t>
            </a:r>
            <a:endParaRPr lang="en-IN" dirty="0" smtClean="0">
              <a:ln>
                <a:solidFill>
                  <a:schemeClr val="bg2">
                    <a:lumMod val="25000"/>
                  </a:schemeClr>
                </a:solidFill>
              </a:ln>
              <a:latin typeface="Times New Roman" panose="02020603050405020304" pitchFamily="18" charset="0"/>
              <a:cs typeface="Times New Roman" panose="02020603050405020304" pitchFamily="18" charset="0"/>
            </a:endParaRPr>
          </a:p>
          <a:p>
            <a:pPr algn="ctr"/>
            <a:r>
              <a:rPr lang="en-IN" dirty="0" smtClean="0">
                <a:ln>
                  <a:solidFill>
                    <a:schemeClr val="bg2">
                      <a:lumMod val="25000"/>
                    </a:schemeClr>
                  </a:solidFill>
                </a:ln>
                <a:latin typeface="Times New Roman" panose="02020603050405020304" pitchFamily="18" charset="0"/>
                <a:cs typeface="Times New Roman" panose="02020603050405020304" pitchFamily="18" charset="0"/>
              </a:rPr>
              <a:t>Nagpur </a:t>
            </a:r>
            <a:r>
              <a:rPr lang="en-IN" dirty="0">
                <a:ln>
                  <a:solidFill>
                    <a:schemeClr val="bg2">
                      <a:lumMod val="25000"/>
                    </a:schemeClr>
                  </a:solidFill>
                </a:ln>
                <a:latin typeface="Times New Roman" panose="02020603050405020304" pitchFamily="18" charset="0"/>
                <a:cs typeface="Times New Roman" panose="02020603050405020304" pitchFamily="18" charset="0"/>
              </a:rPr>
              <a:t>– 440 033 </a:t>
            </a:r>
          </a:p>
        </p:txBody>
      </p:sp>
      <p:pic>
        <p:nvPicPr>
          <p:cNvPr id="5" name="Picture 4" descr="thumb.jpg"/>
          <p:cNvPicPr/>
          <p:nvPr/>
        </p:nvPicPr>
        <p:blipFill>
          <a:blip r:embed="rId2" cstate="print"/>
          <a:srcRect/>
          <a:stretch/>
        </p:blipFill>
        <p:spPr>
          <a:xfrm>
            <a:off x="5352403" y="3761690"/>
            <a:ext cx="1350321" cy="1388279"/>
          </a:xfrm>
          <a:prstGeom prst="rect">
            <a:avLst/>
          </a:prstGeom>
          <a:ln>
            <a:noFill/>
          </a:ln>
        </p:spPr>
      </p:pic>
    </p:spTree>
    <p:extLst>
      <p:ext uri="{BB962C8B-B14F-4D97-AF65-F5344CB8AC3E}">
        <p14:creationId xmlns:p14="http://schemas.microsoft.com/office/powerpoint/2010/main" val="881752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106" y="172528"/>
            <a:ext cx="11628408" cy="738664"/>
          </a:xfrm>
          <a:prstGeom prst="rect">
            <a:avLst/>
          </a:prstGeom>
          <a:noFill/>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Work:</a:t>
            </a:r>
          </a:p>
          <a:p>
            <a:r>
              <a:rPr lang="en-IN" b="1" dirty="0">
                <a:ln>
                  <a:solidFill>
                    <a:schemeClr val="bg2">
                      <a:lumMod val="50000"/>
                    </a:schemeClr>
                  </a:solidFill>
                </a:ln>
                <a:latin typeface="Times New Roman" panose="02020603050405020304" pitchFamily="18" charset="0"/>
                <a:cs typeface="Times New Roman" panose="02020603050405020304" pitchFamily="18" charset="0"/>
              </a:rPr>
              <a:t>Input:</a:t>
            </a:r>
            <a:r>
              <a:rPr lang="en-IN" dirty="0">
                <a:ln>
                  <a:solidFill>
                    <a:schemeClr val="bg2">
                      <a:lumMod val="50000"/>
                    </a:schemeClr>
                  </a:solidFill>
                </a:ln>
                <a:latin typeface="Times New Roman" panose="02020603050405020304" pitchFamily="18" charset="0"/>
                <a:cs typeface="Times New Roman" panose="02020603050405020304" pitchFamily="18" charset="0"/>
              </a:rPr>
              <a:t> Rice Seed Images from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Database in our python code</a:t>
            </a:r>
            <a:endParaRPr lang="en-US" dirty="0" smtClean="0">
              <a:ln>
                <a:solidFill>
                  <a:schemeClr val="bg2">
                    <a:lumMod val="50000"/>
                  </a:schemeClr>
                </a:solidFill>
              </a:ln>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r="46261" b="5859"/>
          <a:stretch/>
        </p:blipFill>
        <p:spPr>
          <a:xfrm>
            <a:off x="323491" y="1035169"/>
            <a:ext cx="5909094" cy="5822831"/>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5369" b="5927"/>
          <a:stretch/>
        </p:blipFill>
        <p:spPr>
          <a:xfrm>
            <a:off x="6232585" y="1164565"/>
            <a:ext cx="5495026" cy="5322498"/>
          </a:xfrm>
          <a:prstGeom prst="rect">
            <a:avLst/>
          </a:prstGeom>
        </p:spPr>
      </p:pic>
    </p:spTree>
    <p:extLst>
      <p:ext uri="{BB962C8B-B14F-4D97-AF65-F5344CB8AC3E}">
        <p14:creationId xmlns:p14="http://schemas.microsoft.com/office/powerpoint/2010/main" val="1353028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034" y="224287"/>
            <a:ext cx="11585275" cy="461665"/>
          </a:xfrm>
          <a:prstGeom prst="rect">
            <a:avLst/>
          </a:prstGeom>
          <a:noFill/>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 of the above mentioned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66" y="724619"/>
            <a:ext cx="10058400" cy="5657850"/>
          </a:xfrm>
          <a:prstGeom prst="rect">
            <a:avLst/>
          </a:prstGeom>
        </p:spPr>
      </p:pic>
    </p:spTree>
    <p:extLst>
      <p:ext uri="{BB962C8B-B14F-4D97-AF65-F5344CB8AC3E}">
        <p14:creationId xmlns:p14="http://schemas.microsoft.com/office/powerpoint/2010/main" val="3251698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287" y="258792"/>
            <a:ext cx="11524890" cy="461665"/>
          </a:xfrm>
          <a:prstGeom prst="rect">
            <a:avLst/>
          </a:prstGeom>
          <a:noFill/>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Rice Seed quality grading </a:t>
            </a:r>
            <a:r>
              <a:rPr lang="en-IN"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after calculating length/breadth:</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6209" b="11111"/>
          <a:stretch/>
        </p:blipFill>
        <p:spPr>
          <a:xfrm>
            <a:off x="1009290" y="1163916"/>
            <a:ext cx="8428008" cy="5029200"/>
          </a:xfrm>
          <a:prstGeom prst="rect">
            <a:avLst/>
          </a:prstGeom>
        </p:spPr>
      </p:pic>
    </p:spTree>
    <p:extLst>
      <p:ext uri="{BB962C8B-B14F-4D97-AF65-F5344CB8AC3E}">
        <p14:creationId xmlns:p14="http://schemas.microsoft.com/office/powerpoint/2010/main" val="3071161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936" y="353683"/>
            <a:ext cx="5037825" cy="5632311"/>
          </a:xfrm>
          <a:prstGeom prst="rect">
            <a:avLst/>
          </a:prstGeom>
          <a:noFill/>
        </p:spPr>
        <p:txBody>
          <a:bodyPr wrap="square" rtlCol="0">
            <a:spAutoFit/>
          </a:bodyPr>
          <a:lstStyle/>
          <a:p>
            <a:pPr>
              <a:lnSpc>
                <a:spcPct val="150000"/>
              </a:lnSpc>
            </a:pPr>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a:p>
            <a:pPr>
              <a:lnSpc>
                <a:spcPct val="150000"/>
              </a:lnSpc>
            </a:pPr>
            <a:endParaRPr lang="en-IN" dirty="0" smtClean="0">
              <a:ln>
                <a:solidFill>
                  <a:schemeClr val="bg2">
                    <a:lumMod val="50000"/>
                  </a:schemeClr>
                </a:solidFill>
              </a:ln>
              <a:latin typeface="Times New Roman" panose="02020603050405020304" pitchFamily="18" charset="0"/>
              <a:cs typeface="Times New Roman" panose="02020603050405020304" pitchFamily="18" charset="0"/>
            </a:endParaRPr>
          </a:p>
          <a:p>
            <a:pPr algn="just">
              <a:lnSpc>
                <a:spcPct val="150000"/>
              </a:lnSpc>
            </a:pP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The </a:t>
            </a:r>
            <a:r>
              <a:rPr lang="en-IN" dirty="0">
                <a:ln>
                  <a:solidFill>
                    <a:schemeClr val="bg2">
                      <a:lumMod val="50000"/>
                    </a:schemeClr>
                  </a:solidFill>
                </a:ln>
                <a:latin typeface="Times New Roman" panose="02020603050405020304" pitchFamily="18" charset="0"/>
                <a:cs typeface="Times New Roman" panose="02020603050405020304" pitchFamily="18" charset="0"/>
              </a:rPr>
              <a:t>image analysis methods are applied on a single layer of rice grains that are randomly arranged and spread. If an error such as touching kernels happens. The shrinking operation is effective in separating the materials. From the place where the kernels touch, a connecting portion is created. To determine the region of boundaries, edge detection is used and each grain's ends; and finally, utilising the length and width of callipers can be measured. Following that the length and breadth values, and the length-breadth ratio must be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computed. </a:t>
            </a:r>
          </a:p>
        </p:txBody>
      </p:sp>
      <p:graphicFrame>
        <p:nvGraphicFramePr>
          <p:cNvPr id="2" name="Table 1"/>
          <p:cNvGraphicFramePr>
            <a:graphicFrameLocks noGrp="1"/>
          </p:cNvGraphicFramePr>
          <p:nvPr>
            <p:extLst>
              <p:ext uri="{D42A27DB-BD31-4B8C-83A1-F6EECF244321}">
                <p14:modId xmlns:p14="http://schemas.microsoft.com/office/powerpoint/2010/main" val="3755734311"/>
              </p:ext>
            </p:extLst>
          </p:nvPr>
        </p:nvGraphicFramePr>
        <p:xfrm>
          <a:off x="5831456" y="370936"/>
          <a:ext cx="5607170" cy="5848707"/>
        </p:xfrm>
        <a:graphic>
          <a:graphicData uri="http://schemas.openxmlformats.org/drawingml/2006/table">
            <a:tbl>
              <a:tblPr firstRow="1" firstCol="1" bandRow="1">
                <a:tableStyleId>{69CF1AB2-1976-4502-BF36-3FF5EA218861}</a:tableStyleId>
              </a:tblPr>
              <a:tblGrid>
                <a:gridCol w="594638"/>
                <a:gridCol w="1355536"/>
                <a:gridCol w="741445"/>
                <a:gridCol w="672683"/>
                <a:gridCol w="1483312"/>
                <a:gridCol w="759556"/>
              </a:tblGrid>
              <a:tr h="703125">
                <a:tc>
                  <a:txBody>
                    <a:bodyPr/>
                    <a:lstStyle/>
                    <a:p>
                      <a:pPr algn="ctr">
                        <a:lnSpc>
                          <a:spcPct val="150000"/>
                        </a:lnSpc>
                        <a:spcAft>
                          <a:spcPts val="0"/>
                        </a:spcAft>
                      </a:pPr>
                      <a:r>
                        <a:rPr lang="en-IN" sz="1400" dirty="0" err="1" smtClean="0">
                          <a:effectLst/>
                          <a:latin typeface="Times New Roman" panose="02020603050405020304" pitchFamily="18" charset="0"/>
                          <a:cs typeface="Times New Roman" panose="02020603050405020304" pitchFamily="18" charset="0"/>
                        </a:rPr>
                        <a:t>Sr.No</a:t>
                      </a:r>
                      <a:r>
                        <a:rPr lang="en-IN" sz="14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Number of grain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L/B ratio</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Sr.no.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Number of grain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L/B ratio</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16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3.16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30254">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3.52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17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3.36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30254">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2.95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3.27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3.26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3.16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3.77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30254">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3.14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21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3.18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22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23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3.68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30254">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3.37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3.11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25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3.39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2.96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27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26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30254">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3.07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28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27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3.17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51562">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3.42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29</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Grain 28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r h="330254">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15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14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3.28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a:effectLst/>
                          <a:latin typeface="Times New Roman" panose="02020603050405020304" pitchFamily="18" charset="0"/>
                          <a:cs typeface="Times New Roman" panose="02020603050405020304" pitchFamily="18" charset="0"/>
                        </a:rPr>
                        <a:t>Grain 29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c>
                  <a:txBody>
                    <a:bodyPr/>
                    <a:lstStyle/>
                    <a:p>
                      <a:pPr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3.2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067" marR="57067" marT="0" marB="0"/>
                </a:tc>
              </a:tr>
            </a:tbl>
          </a:graphicData>
        </a:graphic>
      </p:graphicFrame>
      <p:sp>
        <p:nvSpPr>
          <p:cNvPr id="3" name="TextBox 2"/>
          <p:cNvSpPr txBox="1"/>
          <p:nvPr/>
        </p:nvSpPr>
        <p:spPr>
          <a:xfrm>
            <a:off x="6556076" y="6340415"/>
            <a:ext cx="4563374"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Table : Length/breadth ratio</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950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727" y="414068"/>
            <a:ext cx="10826151" cy="5078313"/>
          </a:xfrm>
          <a:prstGeom prst="rect">
            <a:avLst/>
          </a:prstGeom>
          <a:noFill/>
        </p:spPr>
        <p:txBody>
          <a:bodyPr wrap="square" rtlCol="0">
            <a:spAutoFit/>
          </a:bodyPr>
          <a:lstStyle/>
          <a:p>
            <a:pPr>
              <a:lnSpc>
                <a:spcPct val="150000"/>
              </a:lnSpc>
            </a:pPr>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a:lnSpc>
                <a:spcPct val="150000"/>
              </a:lnSpc>
            </a:pPr>
            <a:endParaRPr lang="en-US" dirty="0" smtClean="0">
              <a:ln>
                <a:solidFill>
                  <a:schemeClr val="bg2">
                    <a:lumMod val="50000"/>
                  </a:schemeClr>
                </a:solidFill>
              </a:ln>
              <a:latin typeface="Times New Roman" panose="02020603050405020304" pitchFamily="18" charset="0"/>
              <a:cs typeface="Times New Roman" panose="02020603050405020304" pitchFamily="18" charset="0"/>
            </a:endParaRPr>
          </a:p>
          <a:p>
            <a:pPr lvl="1" algn="just">
              <a:lnSpc>
                <a:spcPct val="150000"/>
              </a:lnSpc>
            </a:pPr>
            <a:r>
              <a:rPr lang="en-IN" dirty="0" smtClean="0">
                <a:ln>
                  <a:solidFill>
                    <a:schemeClr val="bg2">
                      <a:lumMod val="50000"/>
                    </a:schemeClr>
                  </a:solidFill>
                </a:ln>
                <a:latin typeface="Times New Roman" panose="02020603050405020304" pitchFamily="18" charset="0"/>
                <a:cs typeface="Times New Roman" panose="02020603050405020304" pitchFamily="18" charset="0"/>
              </a:rPr>
              <a:t>	Rice </a:t>
            </a:r>
            <a:r>
              <a:rPr lang="en-IN" dirty="0">
                <a:ln>
                  <a:solidFill>
                    <a:schemeClr val="bg2">
                      <a:lumMod val="50000"/>
                    </a:schemeClr>
                  </a:solidFill>
                </a:ln>
                <a:latin typeface="Times New Roman" panose="02020603050405020304" pitchFamily="18" charset="0"/>
                <a:cs typeface="Times New Roman" panose="02020603050405020304" pitchFamily="18" charset="0"/>
              </a:rPr>
              <a:t>grain samples were captured using a physical cover with a camera and a front-lighting system, and the proposed algorithm processed the images to extract the grains' physical characteristics. According to the results, it is proved that the proposed system process rice grains can analyse rice quality in a short period of time than manual inspection with good accuracy result. Furthermore, rice seed analyse method provides a solution to measure 2D area of rice grains to identify rice quality and broken grains</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a:t>
            </a:r>
          </a:p>
          <a:p>
            <a:pPr lvl="1" algn="just">
              <a:lnSpc>
                <a:spcPct val="150000"/>
              </a:lnSpc>
            </a:pP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p>
            <a:pPr lvl="1" algn="just">
              <a:lnSpc>
                <a:spcPct val="150000"/>
              </a:lnSpc>
            </a:pPr>
            <a:r>
              <a:rPr lang="en-IN" dirty="0" smtClean="0">
                <a:ln>
                  <a:solidFill>
                    <a:schemeClr val="bg2">
                      <a:lumMod val="50000"/>
                    </a:schemeClr>
                  </a:solidFill>
                </a:ln>
                <a:latin typeface="Times New Roman" panose="02020603050405020304" pitchFamily="18" charset="0"/>
                <a:cs typeface="Times New Roman" panose="02020603050405020304" pitchFamily="18" charset="0"/>
              </a:rPr>
              <a:t>	The </a:t>
            </a:r>
            <a:r>
              <a:rPr lang="en-IN" dirty="0">
                <a:ln>
                  <a:solidFill>
                    <a:schemeClr val="bg2">
                      <a:lumMod val="50000"/>
                    </a:schemeClr>
                  </a:solidFill>
                </a:ln>
                <a:latin typeface="Times New Roman" panose="02020603050405020304" pitchFamily="18" charset="0"/>
                <a:cs typeface="Times New Roman" panose="02020603050405020304" pitchFamily="18" charset="0"/>
              </a:rPr>
              <a:t>main Objective of </a:t>
            </a:r>
            <a:r>
              <a:rPr lang="en-IN" smtClean="0">
                <a:ln>
                  <a:solidFill>
                    <a:schemeClr val="bg2">
                      <a:lumMod val="50000"/>
                    </a:schemeClr>
                  </a:solidFill>
                </a:ln>
                <a:latin typeface="Times New Roman" panose="02020603050405020304" pitchFamily="18" charset="0"/>
                <a:cs typeface="Times New Roman" panose="02020603050405020304" pitchFamily="18" charset="0"/>
              </a:rPr>
              <a:t>this project </a:t>
            </a:r>
            <a:r>
              <a:rPr lang="en-IN" dirty="0">
                <a:ln>
                  <a:solidFill>
                    <a:schemeClr val="bg2">
                      <a:lumMod val="50000"/>
                    </a:schemeClr>
                  </a:solidFill>
                </a:ln>
                <a:latin typeface="Times New Roman" panose="02020603050405020304" pitchFamily="18" charset="0"/>
                <a:cs typeface="Times New Roman" panose="02020603050405020304" pitchFamily="18" charset="0"/>
              </a:rPr>
              <a:t>is to develop an effective model which helps to analyse rice grains without labour intensifying work. From the obtained results, it can be concluded that the use of machine learning is an efficient method to analyse rice seed quality.</a:t>
            </a:r>
          </a:p>
          <a:p>
            <a:endParaRPr lang="en-IN" dirty="0"/>
          </a:p>
        </p:txBody>
      </p:sp>
    </p:spTree>
    <p:extLst>
      <p:ext uri="{BB962C8B-B14F-4D97-AF65-F5344CB8AC3E}">
        <p14:creationId xmlns:p14="http://schemas.microsoft.com/office/powerpoint/2010/main" val="4195227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574" y="517585"/>
            <a:ext cx="9963509" cy="3277820"/>
          </a:xfrm>
          <a:prstGeom prst="rect">
            <a:avLst/>
          </a:prstGeom>
          <a:noFill/>
        </p:spPr>
        <p:txBody>
          <a:bodyPr wrap="square" rtlCol="0">
            <a:spAutoFit/>
          </a:bodyPr>
          <a:lstStyle/>
          <a:p>
            <a:pPr>
              <a:lnSpc>
                <a:spcPct val="150000"/>
              </a:lnSpc>
            </a:pPr>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p>
          <a:p>
            <a:pPr>
              <a:lnSpc>
                <a:spcPct val="150000"/>
              </a:lnSpc>
            </a:pPr>
            <a:endParaRPr lang="en-US" dirty="0">
              <a:ln>
                <a:solidFill>
                  <a:schemeClr val="bg2">
                    <a:lumMod val="50000"/>
                  </a:schemeClr>
                </a:solidFill>
              </a:ln>
              <a:latin typeface="Times New Roman" panose="02020603050405020304" pitchFamily="18" charset="0"/>
              <a:cs typeface="Times New Roman" panose="02020603050405020304" pitchFamily="18" charset="0"/>
            </a:endParaRP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Farmers can get rice quality analysed </a:t>
            </a: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It can be used in seed testing laboratory</a:t>
            </a: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One can check seed quality at home</a:t>
            </a: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Determination of rice quality used for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planting</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6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376" y="543464"/>
            <a:ext cx="10705381" cy="5909310"/>
          </a:xfrm>
          <a:prstGeom prst="rect">
            <a:avLst/>
          </a:prstGeom>
          <a:noFill/>
        </p:spPr>
        <p:txBody>
          <a:bodyPr wrap="square" rtlCol="0">
            <a:spAutoFit/>
          </a:bodyPr>
          <a:lstStyle/>
          <a:p>
            <a:pPr algn="just">
              <a:lnSpc>
                <a:spcPct val="150000"/>
              </a:lnSpc>
            </a:pPr>
            <a:r>
              <a:rPr lang="en-US" sz="2400" b="1" dirty="0" smtClean="0">
                <a:ln>
                  <a:solidFill>
                    <a:schemeClr val="bg2">
                      <a:lumMod val="50000"/>
                    </a:schemeClr>
                  </a:solidFill>
                </a:ln>
                <a:latin typeface="Times New Roman" panose="02020603050405020304" pitchFamily="18" charset="0"/>
                <a:cs typeface="Times New Roman" panose="02020603050405020304" pitchFamily="18" charset="0"/>
              </a:rPr>
              <a:t>Limitations of present work:</a:t>
            </a:r>
          </a:p>
          <a:p>
            <a:pPr algn="just">
              <a:lnSpc>
                <a:spcPct val="150000"/>
              </a:lnSpc>
            </a:pPr>
            <a:endParaRPr lang="en-US" dirty="0">
              <a:ln>
                <a:solidFill>
                  <a:schemeClr val="bg2">
                    <a:lumMod val="50000"/>
                  </a:schemeClr>
                </a:solidFill>
              </a:ln>
              <a:latin typeface="Times New Roman" panose="02020603050405020304" pitchFamily="18" charset="0"/>
              <a:cs typeface="Times New Roman" panose="02020603050405020304" pitchFamily="18" charset="0"/>
            </a:endParaRP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Rice Seed should be equally spread and they should not touch with each other.</a:t>
            </a:r>
          </a:p>
          <a:p>
            <a:pPr marL="742950" lvl="1" indent="-285750" algn="just">
              <a:lnSpc>
                <a:spcPct val="200000"/>
              </a:lnSpc>
              <a:buFont typeface="Arial" panose="020B0604020202020204" pitchFamily="34" charset="0"/>
              <a:buChar char="•"/>
            </a:pPr>
            <a:r>
              <a:rPr lang="en-IN" dirty="0" smtClean="0">
                <a:ln>
                  <a:solidFill>
                    <a:schemeClr val="bg2">
                      <a:lumMod val="50000"/>
                    </a:schemeClr>
                  </a:solidFill>
                </a:ln>
                <a:latin typeface="Times New Roman" panose="02020603050405020304" pitchFamily="18" charset="0"/>
                <a:cs typeface="Times New Roman" panose="02020603050405020304" pitchFamily="18" charset="0"/>
              </a:rPr>
              <a:t>Image of Rice </a:t>
            </a:r>
            <a:r>
              <a:rPr lang="en-IN" dirty="0">
                <a:ln>
                  <a:solidFill>
                    <a:schemeClr val="bg2">
                      <a:lumMod val="50000"/>
                    </a:schemeClr>
                  </a:solidFill>
                </a:ln>
                <a:latin typeface="Times New Roman" panose="02020603050405020304" pitchFamily="18" charset="0"/>
                <a:cs typeface="Times New Roman" panose="02020603050405020304" pitchFamily="18" charset="0"/>
              </a:rPr>
              <a:t>seed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should </a:t>
            </a:r>
            <a:r>
              <a:rPr lang="en-IN" dirty="0">
                <a:ln>
                  <a:solidFill>
                    <a:schemeClr val="bg2">
                      <a:lumMod val="50000"/>
                    </a:schemeClr>
                  </a:solidFill>
                </a:ln>
                <a:latin typeface="Times New Roman" panose="02020603050405020304" pitchFamily="18" charset="0"/>
                <a:cs typeface="Times New Roman" panose="02020603050405020304" pitchFamily="18" charset="0"/>
              </a:rPr>
              <a:t>be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clear.</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p>
            <a:pPr algn="just">
              <a:lnSpc>
                <a:spcPct val="150000"/>
              </a:lnSpc>
            </a:pPr>
            <a:endParaRPr lang="en-US" sz="2400" b="1" dirty="0" smtClean="0">
              <a:ln>
                <a:solidFill>
                  <a:schemeClr val="bg2">
                    <a:lumMod val="50000"/>
                  </a:schemeClr>
                </a:solidFill>
              </a:ln>
              <a:latin typeface="Times New Roman" panose="02020603050405020304" pitchFamily="18" charset="0"/>
              <a:cs typeface="Times New Roman" panose="02020603050405020304" pitchFamily="18" charset="0"/>
            </a:endParaRPr>
          </a:p>
          <a:p>
            <a:pPr algn="just">
              <a:lnSpc>
                <a:spcPct val="150000"/>
              </a:lnSpc>
            </a:pPr>
            <a:r>
              <a:rPr lang="en-US" sz="2400" b="1" dirty="0" smtClean="0">
                <a:ln>
                  <a:solidFill>
                    <a:schemeClr val="bg2">
                      <a:lumMod val="50000"/>
                    </a:schemeClr>
                  </a:solidFill>
                </a:ln>
                <a:latin typeface="Times New Roman" panose="02020603050405020304" pitchFamily="18" charset="0"/>
                <a:cs typeface="Times New Roman" panose="02020603050405020304" pitchFamily="18" charset="0"/>
              </a:rPr>
              <a:t>Scope </a:t>
            </a:r>
            <a:r>
              <a:rPr lang="en-US" sz="2400" b="1" dirty="0">
                <a:ln>
                  <a:solidFill>
                    <a:schemeClr val="bg2">
                      <a:lumMod val="50000"/>
                    </a:schemeClr>
                  </a:solidFill>
                </a:ln>
                <a:latin typeface="Times New Roman" panose="02020603050405020304" pitchFamily="18" charset="0"/>
                <a:cs typeface="Times New Roman" panose="02020603050405020304" pitchFamily="18" charset="0"/>
              </a:rPr>
              <a:t>for future work:</a:t>
            </a:r>
          </a:p>
          <a:p>
            <a:pPr algn="just">
              <a:lnSpc>
                <a:spcPct val="150000"/>
              </a:lnSpc>
            </a:pPr>
            <a:endParaRPr lang="en-US" dirty="0">
              <a:ln>
                <a:solidFill>
                  <a:schemeClr val="bg2">
                    <a:lumMod val="50000"/>
                  </a:schemeClr>
                </a:solidFill>
              </a:ln>
              <a:latin typeface="Times New Roman" panose="02020603050405020304" pitchFamily="18" charset="0"/>
              <a:cs typeface="Times New Roman" panose="02020603050405020304" pitchFamily="18" charset="0"/>
            </a:endParaRP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In future, it can be used to classify various rice grain by developing an automated system using image analysis. </a:t>
            </a:r>
          </a:p>
          <a:p>
            <a:pPr marL="742950" lvl="1" indent="-285750" algn="just">
              <a:lnSpc>
                <a:spcPct val="200000"/>
              </a:lnSpc>
              <a:buFont typeface="Arial" panose="020B0604020202020204" pitchFamily="34" charset="0"/>
              <a:buChar char="•"/>
            </a:pPr>
            <a:r>
              <a:rPr lang="en-IN" dirty="0">
                <a:ln>
                  <a:solidFill>
                    <a:schemeClr val="bg2">
                      <a:lumMod val="50000"/>
                    </a:schemeClr>
                  </a:solidFill>
                </a:ln>
                <a:latin typeface="Times New Roman" panose="02020603050405020304" pitchFamily="18" charset="0"/>
                <a:cs typeface="Times New Roman" panose="02020603050405020304" pitchFamily="18" charset="0"/>
              </a:rPr>
              <a:t>Also we can calculate various parameters for quality analysis and classify them into normal, small &amp; long rice seed. </a:t>
            </a:r>
          </a:p>
        </p:txBody>
      </p:sp>
    </p:spTree>
    <p:extLst>
      <p:ext uri="{BB962C8B-B14F-4D97-AF65-F5344CB8AC3E}">
        <p14:creationId xmlns:p14="http://schemas.microsoft.com/office/powerpoint/2010/main" val="3697284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596" y="163902"/>
            <a:ext cx="11179834" cy="6555641"/>
          </a:xfrm>
          <a:prstGeom prst="rect">
            <a:avLst/>
          </a:prstGeom>
          <a:noFill/>
        </p:spPr>
        <p:txBody>
          <a:bodyPr wrap="square" rtlCol="0">
            <a:spAutoFit/>
          </a:bodyPr>
          <a:lstStyle/>
          <a:p>
            <a:pPr algn="just"/>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a:p>
            <a:pPr algn="just"/>
            <a:endParaRPr lang="en-US" dirty="0">
              <a:ln>
                <a:solidFill>
                  <a:schemeClr val="bg2">
                    <a:lumMod val="50000"/>
                  </a:schemeClr>
                </a:solidFill>
              </a:ln>
              <a:latin typeface="Times New Roman" panose="02020603050405020304" pitchFamily="18" charset="0"/>
              <a:cs typeface="Times New Roman" panose="02020603050405020304" pitchFamily="18" charset="0"/>
            </a:endParaRP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[1]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Bhagyashree</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Mahale</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Prof.</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Sapana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Korde</a:t>
            </a:r>
            <a:r>
              <a:rPr lang="en-IN" dirty="0">
                <a:ln>
                  <a:solidFill>
                    <a:schemeClr val="bg2">
                      <a:lumMod val="50000"/>
                    </a:schemeClr>
                  </a:solidFill>
                </a:ln>
                <a:latin typeface="Times New Roman" panose="02020603050405020304" pitchFamily="18" charset="0"/>
                <a:cs typeface="Times New Roman" panose="02020603050405020304" pitchFamily="18" charset="0"/>
              </a:rPr>
              <a:t> (2014), “</a:t>
            </a:r>
            <a:r>
              <a:rPr lang="en-IN" b="1" dirty="0">
                <a:ln>
                  <a:solidFill>
                    <a:schemeClr val="bg2">
                      <a:lumMod val="50000"/>
                    </a:schemeClr>
                  </a:solidFill>
                </a:ln>
                <a:latin typeface="Times New Roman" panose="02020603050405020304" pitchFamily="18" charset="0"/>
                <a:cs typeface="Times New Roman" panose="02020603050405020304" pitchFamily="18" charset="0"/>
              </a:rPr>
              <a:t>Rice Quality Analysis Using Image Processing Techniques</a:t>
            </a:r>
            <a:r>
              <a:rPr lang="en-IN" dirty="0">
                <a:ln>
                  <a:solidFill>
                    <a:schemeClr val="bg2">
                      <a:lumMod val="50000"/>
                    </a:schemeClr>
                  </a:solidFill>
                </a:ln>
                <a:latin typeface="Times New Roman" panose="02020603050405020304" pitchFamily="18" charset="0"/>
                <a:cs typeface="Times New Roman" panose="02020603050405020304" pitchFamily="18" charset="0"/>
              </a:rPr>
              <a:t>”, International Conference for Convergence of Technology, 978-1-4799-3759-2/14/$31.00©2014 IEEE.</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[2]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VidyaPatil</a:t>
            </a:r>
            <a:r>
              <a:rPr lang="en-IN" dirty="0">
                <a:ln>
                  <a:solidFill>
                    <a:schemeClr val="bg2">
                      <a:lumMod val="50000"/>
                    </a:schemeClr>
                  </a:solidFill>
                </a:ln>
                <a:latin typeface="Times New Roman" panose="02020603050405020304" pitchFamily="18" charset="0"/>
                <a:cs typeface="Times New Roman" panose="02020603050405020304" pitchFamily="18" charset="0"/>
              </a:rPr>
              <a:t>, V. S. </a:t>
            </a:r>
            <a:r>
              <a:rPr lang="en-IN" dirty="0" err="1">
                <a:ln>
                  <a:solidFill>
                    <a:schemeClr val="bg2">
                      <a:lumMod val="50000"/>
                    </a:schemeClr>
                  </a:solidFill>
                </a:ln>
                <a:latin typeface="Times New Roman" panose="02020603050405020304" pitchFamily="18" charset="0"/>
                <a:cs typeface="Times New Roman" panose="02020603050405020304" pitchFamily="18" charset="0"/>
              </a:rPr>
              <a:t>Malemath</a:t>
            </a:r>
            <a:r>
              <a:rPr lang="en-IN" dirty="0">
                <a:ln>
                  <a:solidFill>
                    <a:schemeClr val="bg2">
                      <a:lumMod val="50000"/>
                    </a:schemeClr>
                  </a:solidFill>
                </a:ln>
                <a:latin typeface="Times New Roman" panose="02020603050405020304" pitchFamily="18" charset="0"/>
                <a:cs typeface="Times New Roman" panose="02020603050405020304" pitchFamily="18" charset="0"/>
              </a:rPr>
              <a:t>(2015), “</a:t>
            </a:r>
            <a:r>
              <a:rPr lang="en-IN" b="1" dirty="0">
                <a:ln>
                  <a:solidFill>
                    <a:schemeClr val="bg2">
                      <a:lumMod val="50000"/>
                    </a:schemeClr>
                  </a:solidFill>
                </a:ln>
                <a:latin typeface="Times New Roman" panose="02020603050405020304" pitchFamily="18" charset="0"/>
                <a:cs typeface="Times New Roman" panose="02020603050405020304" pitchFamily="18" charset="0"/>
              </a:rPr>
              <a:t>Machine Vision based Quality Analysis of Rice Grains</a:t>
            </a:r>
            <a:r>
              <a:rPr lang="en-IN" dirty="0">
                <a:ln>
                  <a:solidFill>
                    <a:schemeClr val="bg2">
                      <a:lumMod val="50000"/>
                    </a:schemeClr>
                  </a:solidFill>
                </a:ln>
                <a:latin typeface="Times New Roman" panose="02020603050405020304" pitchFamily="18" charset="0"/>
                <a:cs typeface="Times New Roman" panose="02020603050405020304" pitchFamily="18" charset="0"/>
              </a:rPr>
              <a:t>”, International Journal of Innovative Research in Computer &amp; Communication Engineering (IJIRCCE) ISSN 2320-9801, Vol. 3,Issue 6, pp5672-5678, June 2015.</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[3]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Benjamaporn</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Lurstwut</a:t>
            </a:r>
            <a:r>
              <a:rPr lang="en-IN" dirty="0">
                <a:ln>
                  <a:solidFill>
                    <a:schemeClr val="bg2">
                      <a:lumMod val="50000"/>
                    </a:schemeClr>
                  </a:solidFill>
                </a:ln>
                <a:latin typeface="Times New Roman" panose="02020603050405020304" pitchFamily="18" charset="0"/>
                <a:cs typeface="Times New Roman" panose="02020603050405020304" pitchFamily="18" charset="0"/>
              </a:rPr>
              <a:t> and </a:t>
            </a:r>
            <a:r>
              <a:rPr lang="en-IN" dirty="0" err="1">
                <a:ln>
                  <a:solidFill>
                    <a:schemeClr val="bg2">
                      <a:lumMod val="50000"/>
                    </a:schemeClr>
                  </a:solidFill>
                </a:ln>
                <a:latin typeface="Times New Roman" panose="02020603050405020304" pitchFamily="18" charset="0"/>
                <a:cs typeface="Times New Roman" panose="02020603050405020304" pitchFamily="18" charset="0"/>
              </a:rPr>
              <a:t>Chomtip</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Pornpanomchai</a:t>
            </a:r>
            <a:r>
              <a:rPr lang="en-IN" dirty="0">
                <a:ln>
                  <a:solidFill>
                    <a:schemeClr val="bg2">
                      <a:lumMod val="50000"/>
                    </a:schemeClr>
                  </a:solidFill>
                </a:ln>
                <a:latin typeface="Times New Roman" panose="02020603050405020304" pitchFamily="18" charset="0"/>
                <a:cs typeface="Times New Roman" panose="02020603050405020304" pitchFamily="18" charset="0"/>
              </a:rPr>
              <a:t> (2016), “</a:t>
            </a:r>
            <a:r>
              <a:rPr lang="en-IN" b="1" dirty="0">
                <a:ln>
                  <a:solidFill>
                    <a:schemeClr val="bg2">
                      <a:lumMod val="50000"/>
                    </a:schemeClr>
                  </a:solidFill>
                </a:ln>
                <a:latin typeface="Times New Roman" panose="02020603050405020304" pitchFamily="18" charset="0"/>
                <a:cs typeface="Times New Roman" panose="02020603050405020304" pitchFamily="18" charset="0"/>
              </a:rPr>
              <a:t>Rice Seed Germination Analysis</a:t>
            </a:r>
            <a:r>
              <a:rPr lang="en-IN" dirty="0">
                <a:ln>
                  <a:solidFill>
                    <a:schemeClr val="bg2">
                      <a:lumMod val="50000"/>
                    </a:schemeClr>
                  </a:solidFill>
                </a:ln>
                <a:latin typeface="Times New Roman" panose="02020603050405020304" pitchFamily="18" charset="0"/>
                <a:cs typeface="Times New Roman" panose="02020603050405020304" pitchFamily="18" charset="0"/>
              </a:rPr>
              <a:t>”, International Journal of Computer Applications Technology and Research Volume 5– Issue 4, 176 - 182, 2016, ISSN:- 2319–8656.</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[4]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Dr</a:t>
            </a:r>
            <a:r>
              <a:rPr lang="en-IN" dirty="0" err="1">
                <a:ln>
                  <a:solidFill>
                    <a:schemeClr val="bg2">
                      <a:lumMod val="50000"/>
                    </a:schemeClr>
                  </a:solidFill>
                </a:ln>
                <a:latin typeface="Times New Roman" panose="02020603050405020304" pitchFamily="18" charset="0"/>
                <a:cs typeface="Times New Roman" panose="02020603050405020304" pitchFamily="18" charset="0"/>
              </a:rPr>
              <a:t>.</a:t>
            </a:r>
            <a:r>
              <a:rPr lang="en-IN" dirty="0">
                <a:ln>
                  <a:solidFill>
                    <a:schemeClr val="bg2">
                      <a:lumMod val="50000"/>
                    </a:schemeClr>
                  </a:solidFill>
                </a:ln>
                <a:latin typeface="Times New Roman" panose="02020603050405020304" pitchFamily="18" charset="0"/>
                <a:cs typeface="Times New Roman" panose="02020603050405020304" pitchFamily="18" charset="0"/>
              </a:rPr>
              <a:t> T. </a:t>
            </a:r>
            <a:r>
              <a:rPr lang="en-IN" dirty="0" err="1">
                <a:ln>
                  <a:solidFill>
                    <a:schemeClr val="bg2">
                      <a:lumMod val="50000"/>
                    </a:schemeClr>
                  </a:solidFill>
                </a:ln>
                <a:latin typeface="Times New Roman" panose="02020603050405020304" pitchFamily="18" charset="0"/>
                <a:cs typeface="Times New Roman" panose="02020603050405020304" pitchFamily="18" charset="0"/>
              </a:rPr>
              <a:t>Avudaiappan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S.Sangamithra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A.Silpha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roselin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S.Sherin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farhana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KM.Visalakshi</a:t>
            </a:r>
            <a:r>
              <a:rPr lang="en-IN" dirty="0">
                <a:ln>
                  <a:solidFill>
                    <a:schemeClr val="bg2">
                      <a:lumMod val="50000"/>
                    </a:schemeClr>
                  </a:solidFill>
                </a:ln>
                <a:latin typeface="Times New Roman" panose="02020603050405020304" pitchFamily="18" charset="0"/>
                <a:cs typeface="Times New Roman" panose="02020603050405020304" pitchFamily="18" charset="0"/>
              </a:rPr>
              <a:t> (2019), “</a:t>
            </a:r>
            <a:r>
              <a:rPr lang="en-IN" b="1" dirty="0">
                <a:ln>
                  <a:solidFill>
                    <a:schemeClr val="bg2">
                      <a:lumMod val="50000"/>
                    </a:schemeClr>
                  </a:solidFill>
                </a:ln>
                <a:latin typeface="Times New Roman" panose="02020603050405020304" pitchFamily="18" charset="0"/>
                <a:cs typeface="Times New Roman" panose="02020603050405020304" pitchFamily="18" charset="0"/>
              </a:rPr>
              <a:t>Analysing Rice Seed Quality Using Machine Learning Algorithms</a:t>
            </a:r>
            <a:r>
              <a:rPr lang="en-IN" dirty="0">
                <a:ln>
                  <a:solidFill>
                    <a:schemeClr val="bg2">
                      <a:lumMod val="50000"/>
                    </a:schemeClr>
                  </a:solidFill>
                </a:ln>
                <a:latin typeface="Times New Roman" panose="02020603050405020304" pitchFamily="18" charset="0"/>
                <a:cs typeface="Times New Roman" panose="02020603050405020304" pitchFamily="18" charset="0"/>
              </a:rPr>
              <a:t>”, SSRG International Journal of Computer Science and Engineering ( SSRG – IJCSE ) – Special Issue ICRTCRET Mar 2019, Page 22-26, ISSN: 2348 – 8387</a:t>
            </a:r>
          </a:p>
          <a:p>
            <a:pPr algn="just"/>
            <a:r>
              <a:rPr lang="en-US" dirty="0">
                <a:ln>
                  <a:solidFill>
                    <a:schemeClr val="bg2">
                      <a:lumMod val="50000"/>
                    </a:schemeClr>
                  </a:solidFill>
                </a:ln>
                <a:latin typeface="Times New Roman" panose="02020603050405020304" pitchFamily="18" charset="0"/>
                <a:cs typeface="Times New Roman" panose="02020603050405020304" pitchFamily="18" charset="0"/>
              </a:rPr>
              <a:t> </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p>
            <a:pPr lvl="0" algn="just"/>
            <a:r>
              <a:rPr lang="en-US" dirty="0" smtClean="0">
                <a:ln>
                  <a:solidFill>
                    <a:schemeClr val="bg2">
                      <a:lumMod val="50000"/>
                    </a:schemeClr>
                  </a:solidFill>
                </a:ln>
                <a:latin typeface="Times New Roman" panose="02020603050405020304" pitchFamily="18" charset="0"/>
                <a:cs typeface="Times New Roman" panose="02020603050405020304" pitchFamily="18" charset="0"/>
              </a:rPr>
              <a:t>[5] </a:t>
            </a:r>
            <a:r>
              <a:rPr lang="en-US" dirty="0" err="1" smtClean="0">
                <a:ln>
                  <a:solidFill>
                    <a:schemeClr val="bg2">
                      <a:lumMod val="50000"/>
                    </a:schemeClr>
                  </a:solidFill>
                </a:ln>
                <a:latin typeface="Times New Roman" panose="02020603050405020304" pitchFamily="18" charset="0"/>
                <a:cs typeface="Times New Roman" panose="02020603050405020304" pitchFamily="18" charset="0"/>
              </a:rPr>
              <a:t>Anurag</a:t>
            </a:r>
            <a:r>
              <a:rPr lang="en-US"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US" dirty="0">
                <a:ln>
                  <a:solidFill>
                    <a:schemeClr val="bg2">
                      <a:lumMod val="50000"/>
                    </a:schemeClr>
                  </a:solidFill>
                </a:ln>
                <a:latin typeface="Times New Roman" panose="02020603050405020304" pitchFamily="18" charset="0"/>
                <a:cs typeface="Times New Roman" panose="02020603050405020304" pitchFamily="18" charset="0"/>
              </a:rPr>
              <a:t>Sinha (2020), “</a:t>
            </a:r>
            <a:r>
              <a:rPr lang="en-IN" b="1" dirty="0">
                <a:ln>
                  <a:solidFill>
                    <a:schemeClr val="bg2">
                      <a:lumMod val="50000"/>
                    </a:schemeClr>
                  </a:solidFill>
                </a:ln>
                <a:latin typeface="Times New Roman" panose="02020603050405020304" pitchFamily="18" charset="0"/>
                <a:cs typeface="Times New Roman" panose="02020603050405020304" pitchFamily="18" charset="0"/>
              </a:rPr>
              <a:t>Dimension Analysis and Gradation of Rice Grain using Image Processing Technique</a:t>
            </a:r>
            <a:r>
              <a:rPr lang="en-IN" dirty="0">
                <a:ln>
                  <a:solidFill>
                    <a:schemeClr val="bg2">
                      <a:lumMod val="50000"/>
                    </a:schemeClr>
                  </a:solidFill>
                </a:ln>
                <a:latin typeface="Times New Roman" panose="02020603050405020304" pitchFamily="18" charset="0"/>
                <a:cs typeface="Times New Roman" panose="02020603050405020304" pitchFamily="18" charset="0"/>
              </a:rPr>
              <a:t>”, International Journal for Modern Trends in Science and Technology, 6(10): 69-73, 2020, ISSN: 2455-3778 online</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a:t>
            </a:r>
          </a:p>
          <a:p>
            <a:pPr lvl="0" algn="just"/>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p>
            <a:pPr lvl="0" algn="just"/>
            <a:r>
              <a:rPr lang="en-US" dirty="0" smtClean="0">
                <a:ln>
                  <a:solidFill>
                    <a:schemeClr val="bg2">
                      <a:lumMod val="50000"/>
                    </a:schemeClr>
                  </a:solidFill>
                </a:ln>
                <a:latin typeface="Times New Roman" panose="02020603050405020304" pitchFamily="18" charset="0"/>
                <a:cs typeface="Times New Roman" panose="02020603050405020304" pitchFamily="18" charset="0"/>
              </a:rPr>
              <a:t>[6]</a:t>
            </a:r>
            <a:r>
              <a:rPr lang="en-US" dirty="0">
                <a:ln>
                  <a:solidFill>
                    <a:schemeClr val="bg2">
                      <a:lumMod val="50000"/>
                    </a:schemeClr>
                  </a:solidFill>
                </a:ln>
                <a:latin typeface="Times New Roman" panose="02020603050405020304" pitchFamily="18" charset="0"/>
                <a:cs typeface="Times New Roman" panose="02020603050405020304" pitchFamily="18" charset="0"/>
              </a:rPr>
              <a:t> G.M.K.B. </a:t>
            </a:r>
            <a:r>
              <a:rPr lang="en-US" dirty="0" err="1">
                <a:ln>
                  <a:solidFill>
                    <a:schemeClr val="bg2">
                      <a:lumMod val="50000"/>
                    </a:schemeClr>
                  </a:solidFill>
                </a:ln>
                <a:latin typeface="Times New Roman" panose="02020603050405020304" pitchFamily="18" charset="0"/>
                <a:cs typeface="Times New Roman" panose="02020603050405020304" pitchFamily="18" charset="0"/>
              </a:rPr>
              <a:t>Karunasena</a:t>
            </a:r>
            <a:r>
              <a:rPr lang="en-US" dirty="0">
                <a:ln>
                  <a:solidFill>
                    <a:schemeClr val="bg2">
                      <a:lumMod val="50000"/>
                    </a:schemeClr>
                  </a:solidFill>
                </a:ln>
                <a:latin typeface="Times New Roman" panose="02020603050405020304" pitchFamily="18" charset="0"/>
                <a:cs typeface="Times New Roman" panose="02020603050405020304" pitchFamily="18" charset="0"/>
              </a:rPr>
              <a:t>, H.D.N.S. </a:t>
            </a:r>
            <a:r>
              <a:rPr lang="en-US" dirty="0" err="1">
                <a:ln>
                  <a:solidFill>
                    <a:schemeClr val="bg2">
                      <a:lumMod val="50000"/>
                    </a:schemeClr>
                  </a:solidFill>
                </a:ln>
                <a:latin typeface="Times New Roman" panose="02020603050405020304" pitchFamily="18" charset="0"/>
                <a:cs typeface="Times New Roman" panose="02020603050405020304" pitchFamily="18" charset="0"/>
              </a:rPr>
              <a:t>Priyankara</a:t>
            </a:r>
            <a:r>
              <a:rPr lang="en-US" dirty="0">
                <a:ln>
                  <a:solidFill>
                    <a:schemeClr val="bg2">
                      <a:lumMod val="50000"/>
                    </a:schemeClr>
                  </a:solidFill>
                </a:ln>
                <a:latin typeface="Times New Roman" panose="02020603050405020304" pitchFamily="18" charset="0"/>
                <a:cs typeface="Times New Roman" panose="02020603050405020304" pitchFamily="18" charset="0"/>
              </a:rPr>
              <a:t>, B.G.D.A. </a:t>
            </a:r>
            <a:r>
              <a:rPr lang="en-US" dirty="0" err="1">
                <a:ln>
                  <a:solidFill>
                    <a:schemeClr val="bg2">
                      <a:lumMod val="50000"/>
                    </a:schemeClr>
                  </a:solidFill>
                </a:ln>
                <a:latin typeface="Times New Roman" panose="02020603050405020304" pitchFamily="18" charset="0"/>
                <a:cs typeface="Times New Roman" panose="02020603050405020304" pitchFamily="18" charset="0"/>
              </a:rPr>
              <a:t>Madhusanka</a:t>
            </a:r>
            <a:r>
              <a:rPr lang="en-US" dirty="0">
                <a:ln>
                  <a:solidFill>
                    <a:schemeClr val="bg2">
                      <a:lumMod val="50000"/>
                    </a:schemeClr>
                  </a:solidFill>
                </a:ln>
                <a:latin typeface="Times New Roman" panose="02020603050405020304" pitchFamily="18" charset="0"/>
                <a:cs typeface="Times New Roman" panose="02020603050405020304" pitchFamily="18" charset="0"/>
              </a:rPr>
              <a:t> (2020), “</a:t>
            </a:r>
            <a:r>
              <a:rPr lang="en-IN" b="1" dirty="0">
                <a:ln>
                  <a:solidFill>
                    <a:schemeClr val="bg2">
                      <a:lumMod val="50000"/>
                    </a:schemeClr>
                  </a:solidFill>
                </a:ln>
                <a:latin typeface="Times New Roman" panose="02020603050405020304" pitchFamily="18" charset="0"/>
                <a:cs typeface="Times New Roman" panose="02020603050405020304" pitchFamily="18" charset="0"/>
              </a:rPr>
              <a:t>Machine Vision Techniques for Improve Rice Grain Quality </a:t>
            </a:r>
            <a:r>
              <a:rPr lang="en-IN" b="1" dirty="0" err="1">
                <a:ln>
                  <a:solidFill>
                    <a:schemeClr val="bg2">
                      <a:lumMod val="50000"/>
                    </a:schemeClr>
                  </a:solidFill>
                </a:ln>
                <a:latin typeface="Times New Roman" panose="02020603050405020304" pitchFamily="18" charset="0"/>
                <a:cs typeface="Times New Roman" panose="02020603050405020304" pitchFamily="18" charset="0"/>
              </a:rPr>
              <a:t>Analyzing</a:t>
            </a:r>
            <a:r>
              <a:rPr lang="en-IN" b="1" dirty="0">
                <a:ln>
                  <a:solidFill>
                    <a:schemeClr val="bg2">
                      <a:lumMod val="50000"/>
                    </a:schemeClr>
                  </a:solidFill>
                </a:ln>
                <a:latin typeface="Times New Roman" panose="02020603050405020304" pitchFamily="18" charset="0"/>
                <a:cs typeface="Times New Roman" panose="02020603050405020304" pitchFamily="18" charset="0"/>
              </a:rPr>
              <a:t> Process</a:t>
            </a:r>
            <a:r>
              <a:rPr lang="en-IN" dirty="0">
                <a:ln>
                  <a:solidFill>
                    <a:schemeClr val="bg2">
                      <a:lumMod val="50000"/>
                    </a:schemeClr>
                  </a:solidFill>
                </a:ln>
                <a:latin typeface="Times New Roman" panose="02020603050405020304" pitchFamily="18" charset="0"/>
                <a:cs typeface="Times New Roman" panose="02020603050405020304" pitchFamily="18" charset="0"/>
              </a:rPr>
              <a:t>”, International Journal of Innovative Science and Research Technology, Volume 5, Issue 6, June – 2020, ISSN No:-2456-2165.</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0100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816" y="155276"/>
            <a:ext cx="11257472" cy="6463308"/>
          </a:xfrm>
          <a:prstGeom prst="rect">
            <a:avLst/>
          </a:prstGeom>
          <a:noFill/>
        </p:spPr>
        <p:txBody>
          <a:bodyPr wrap="square" rtlCol="0">
            <a:spAutoFit/>
          </a:bodyPr>
          <a:lstStyle/>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[7] Teresa </a:t>
            </a:r>
            <a:r>
              <a:rPr lang="en-IN" dirty="0">
                <a:ln>
                  <a:solidFill>
                    <a:schemeClr val="bg2">
                      <a:lumMod val="50000"/>
                    </a:schemeClr>
                  </a:solidFill>
                </a:ln>
                <a:latin typeface="Times New Roman" panose="02020603050405020304" pitchFamily="18" charset="0"/>
                <a:cs typeface="Times New Roman" panose="02020603050405020304" pitchFamily="18" charset="0"/>
              </a:rPr>
              <a:t>Mary Philip, H. B. Anita (2017), “ </a:t>
            </a:r>
            <a:r>
              <a:rPr lang="en-IN" b="1" dirty="0">
                <a:ln>
                  <a:solidFill>
                    <a:schemeClr val="bg2">
                      <a:lumMod val="50000"/>
                    </a:schemeClr>
                  </a:solidFill>
                </a:ln>
                <a:latin typeface="Times New Roman" panose="02020603050405020304" pitchFamily="18" charset="0"/>
                <a:cs typeface="Times New Roman" panose="02020603050405020304" pitchFamily="18" charset="0"/>
              </a:rPr>
              <a:t>Rice Grain Classification using Fourier Transform and Morphological Features</a:t>
            </a:r>
            <a:r>
              <a:rPr lang="en-IN" dirty="0">
                <a:ln>
                  <a:solidFill>
                    <a:schemeClr val="bg2">
                      <a:lumMod val="50000"/>
                    </a:schemeClr>
                  </a:solidFill>
                </a:ln>
                <a:latin typeface="Times New Roman" panose="02020603050405020304" pitchFamily="18" charset="0"/>
                <a:cs typeface="Times New Roman" panose="02020603050405020304" pitchFamily="18" charset="0"/>
              </a:rPr>
              <a:t>” , Indian Journal of Science and Technology, Vol.10, Issue 14, DOI: 10.17485/</a:t>
            </a:r>
            <a:r>
              <a:rPr lang="en-IN" dirty="0" err="1">
                <a:ln>
                  <a:solidFill>
                    <a:schemeClr val="bg2">
                      <a:lumMod val="50000"/>
                    </a:schemeClr>
                  </a:solidFill>
                </a:ln>
                <a:latin typeface="Times New Roman" panose="02020603050405020304" pitchFamily="18" charset="0"/>
                <a:cs typeface="Times New Roman" panose="02020603050405020304" pitchFamily="18" charset="0"/>
              </a:rPr>
              <a:t>ijst</a:t>
            </a:r>
            <a:r>
              <a:rPr lang="en-IN" dirty="0">
                <a:ln>
                  <a:solidFill>
                    <a:schemeClr val="bg2">
                      <a:lumMod val="50000"/>
                    </a:schemeClr>
                  </a:solidFill>
                </a:ln>
                <a:latin typeface="Times New Roman" panose="02020603050405020304" pitchFamily="18" charset="0"/>
                <a:cs typeface="Times New Roman" panose="02020603050405020304" pitchFamily="18" charset="0"/>
              </a:rPr>
              <a:t>/2017/v10i14/110468.</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[8]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Zahida</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Parveen</a:t>
            </a:r>
            <a:r>
              <a:rPr lang="en-IN" dirty="0">
                <a:ln>
                  <a:solidFill>
                    <a:schemeClr val="bg2">
                      <a:lumMod val="50000"/>
                    </a:schemeClr>
                  </a:solidFill>
                </a:ln>
                <a:latin typeface="Times New Roman" panose="02020603050405020304" pitchFamily="18" charset="0"/>
                <a:cs typeface="Times New Roman" panose="02020603050405020304" pitchFamily="18" charset="0"/>
              </a:rPr>
              <a:t>, Muhammad </a:t>
            </a:r>
            <a:r>
              <a:rPr lang="en-IN" dirty="0" err="1">
                <a:ln>
                  <a:solidFill>
                    <a:schemeClr val="bg2">
                      <a:lumMod val="50000"/>
                    </a:schemeClr>
                  </a:solidFill>
                </a:ln>
                <a:latin typeface="Times New Roman" panose="02020603050405020304" pitchFamily="18" charset="0"/>
                <a:cs typeface="Times New Roman" panose="02020603050405020304" pitchFamily="18" charset="0"/>
              </a:rPr>
              <a:t>Anzar</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Alam</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Hina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Shakir</a:t>
            </a:r>
            <a:r>
              <a:rPr lang="en-IN" dirty="0">
                <a:ln>
                  <a:solidFill>
                    <a:schemeClr val="bg2">
                      <a:lumMod val="50000"/>
                    </a:schemeClr>
                  </a:solidFill>
                </a:ln>
                <a:latin typeface="Times New Roman" panose="02020603050405020304" pitchFamily="18" charset="0"/>
                <a:cs typeface="Times New Roman" panose="02020603050405020304" pitchFamily="18" charset="0"/>
              </a:rPr>
              <a:t> (2017), “</a:t>
            </a:r>
            <a:r>
              <a:rPr lang="en-IN" b="1" dirty="0">
                <a:ln>
                  <a:solidFill>
                    <a:schemeClr val="bg2">
                      <a:lumMod val="50000"/>
                    </a:schemeClr>
                  </a:solidFill>
                </a:ln>
                <a:latin typeface="Times New Roman" panose="02020603050405020304" pitchFamily="18" charset="0"/>
                <a:cs typeface="Times New Roman" panose="02020603050405020304" pitchFamily="18" charset="0"/>
              </a:rPr>
              <a:t>Assessment of Quality of Rice Grain using Optical and Image Processing Technique</a:t>
            </a:r>
            <a:r>
              <a:rPr lang="en-IN" dirty="0">
                <a:ln>
                  <a:solidFill>
                    <a:schemeClr val="bg2">
                      <a:lumMod val="50000"/>
                    </a:schemeClr>
                  </a:solidFill>
                </a:ln>
                <a:latin typeface="Times New Roman" panose="02020603050405020304" pitchFamily="18" charset="0"/>
                <a:cs typeface="Times New Roman" panose="02020603050405020304" pitchFamily="18" charset="0"/>
              </a:rPr>
              <a:t>”, International Conference on Communication, Computing and Digital Systems, 978-1- 5090-4448-1/17/$31.00 ©2017.</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[9]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Kuchekar</a:t>
            </a:r>
            <a:r>
              <a:rPr lang="en-IN" dirty="0">
                <a:ln>
                  <a:solidFill>
                    <a:schemeClr val="bg2">
                      <a:lumMod val="50000"/>
                    </a:schemeClr>
                  </a:solidFill>
                </a:ln>
                <a:latin typeface="Times New Roman" panose="02020603050405020304" pitchFamily="18" charset="0"/>
                <a:cs typeface="Times New Roman" panose="02020603050405020304" pitchFamily="18" charset="0"/>
              </a:rPr>
              <a:t>. N.A, </a:t>
            </a:r>
            <a:r>
              <a:rPr lang="en-IN" dirty="0" err="1">
                <a:ln>
                  <a:solidFill>
                    <a:schemeClr val="bg2">
                      <a:lumMod val="50000"/>
                    </a:schemeClr>
                  </a:solidFill>
                </a:ln>
                <a:latin typeface="Times New Roman" panose="02020603050405020304" pitchFamily="18" charset="0"/>
                <a:cs typeface="Times New Roman" panose="02020603050405020304" pitchFamily="18" charset="0"/>
              </a:rPr>
              <a:t>Yerigeri.K.K</a:t>
            </a:r>
            <a:r>
              <a:rPr lang="en-IN" dirty="0">
                <a:ln>
                  <a:solidFill>
                    <a:schemeClr val="bg2">
                      <a:lumMod val="50000"/>
                    </a:schemeClr>
                  </a:solidFill>
                </a:ln>
                <a:latin typeface="Times New Roman" panose="02020603050405020304" pitchFamily="18" charset="0"/>
                <a:cs typeface="Times New Roman" panose="02020603050405020304" pitchFamily="18" charset="0"/>
              </a:rPr>
              <a:t> (2018), “</a:t>
            </a:r>
            <a:r>
              <a:rPr lang="en-IN" b="1" dirty="0">
                <a:ln>
                  <a:solidFill>
                    <a:schemeClr val="bg2">
                      <a:lumMod val="50000"/>
                    </a:schemeClr>
                  </a:solidFill>
                </a:ln>
                <a:latin typeface="Times New Roman" panose="02020603050405020304" pitchFamily="18" charset="0"/>
                <a:cs typeface="Times New Roman" panose="02020603050405020304" pitchFamily="18" charset="0"/>
              </a:rPr>
              <a:t>Rice Grain Quality Grading Using Digital Image Processing Techniques</a:t>
            </a:r>
            <a:r>
              <a:rPr lang="en-IN" dirty="0">
                <a:ln>
                  <a:solidFill>
                    <a:schemeClr val="bg2">
                      <a:lumMod val="50000"/>
                    </a:schemeClr>
                  </a:solidFill>
                </a:ln>
                <a:latin typeface="Times New Roman" panose="02020603050405020304" pitchFamily="18" charset="0"/>
                <a:cs typeface="Times New Roman" panose="02020603050405020304" pitchFamily="18" charset="0"/>
              </a:rPr>
              <a:t>” , IOSR Journal of Electronics and Communication Engineering, Vol. 13, Issue 3, e-ISSN: 2278-2834, DOI: 10.9790/2834- 1303018488</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[10]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Samrendra</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IN" dirty="0">
                <a:ln>
                  <a:solidFill>
                    <a:schemeClr val="bg2">
                      <a:lumMod val="50000"/>
                    </a:schemeClr>
                  </a:solidFill>
                </a:ln>
                <a:latin typeface="Times New Roman" panose="02020603050405020304" pitchFamily="18" charset="0"/>
                <a:cs typeface="Times New Roman" panose="02020603050405020304" pitchFamily="18" charset="0"/>
              </a:rPr>
              <a:t>K </a:t>
            </a:r>
            <a:r>
              <a:rPr lang="en-IN" dirty="0" err="1">
                <a:ln>
                  <a:solidFill>
                    <a:schemeClr val="bg2">
                      <a:lumMod val="50000"/>
                    </a:schemeClr>
                  </a:solidFill>
                </a:ln>
                <a:latin typeface="Times New Roman" panose="02020603050405020304" pitchFamily="18" charset="0"/>
                <a:cs typeface="Times New Roman" panose="02020603050405020304" pitchFamily="18" charset="0"/>
              </a:rPr>
              <a:t>Singha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Sriram</a:t>
            </a:r>
            <a:r>
              <a:rPr lang="en-IN" dirty="0">
                <a:ln>
                  <a:solidFill>
                    <a:schemeClr val="bg2">
                      <a:lumMod val="50000"/>
                    </a:schemeClr>
                  </a:solidFill>
                </a:ln>
                <a:latin typeface="Times New Roman" panose="02020603050405020304" pitchFamily="18" charset="0"/>
                <a:cs typeface="Times New Roman" panose="02020603050405020304" pitchFamily="18" charset="0"/>
              </a:rPr>
              <a:t> K </a:t>
            </a:r>
            <a:r>
              <a:rPr lang="en-IN" dirty="0" err="1">
                <a:ln>
                  <a:solidFill>
                    <a:schemeClr val="bg2">
                      <a:lumMod val="50000"/>
                    </a:schemeClr>
                  </a:solidFill>
                </a:ln>
                <a:latin typeface="Times New Roman" panose="02020603050405020304" pitchFamily="18" charset="0"/>
                <a:cs typeface="Times New Roman" panose="02020603050405020304" pitchFamily="18" charset="0"/>
              </a:rPr>
              <a:t>Vidyarthi</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Rakhee</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Tiwarib</a:t>
            </a:r>
            <a:r>
              <a:rPr lang="en-IN" dirty="0">
                <a:ln>
                  <a:solidFill>
                    <a:schemeClr val="bg2">
                      <a:lumMod val="50000"/>
                    </a:schemeClr>
                  </a:solidFill>
                </a:ln>
                <a:latin typeface="Times New Roman" panose="02020603050405020304" pitchFamily="18" charset="0"/>
                <a:cs typeface="Times New Roman" panose="02020603050405020304" pitchFamily="18" charset="0"/>
              </a:rPr>
              <a:t> (2019), “</a:t>
            </a:r>
            <a:r>
              <a:rPr lang="en-IN" b="1" dirty="0">
                <a:ln>
                  <a:solidFill>
                    <a:schemeClr val="bg2">
                      <a:lumMod val="50000"/>
                    </a:schemeClr>
                  </a:solidFill>
                </a:ln>
                <a:latin typeface="Times New Roman" panose="02020603050405020304" pitchFamily="18" charset="0"/>
                <a:cs typeface="Times New Roman" panose="02020603050405020304" pitchFamily="18" charset="0"/>
              </a:rPr>
              <a:t>Machine learnt image processing to predict </a:t>
            </a:r>
            <a:r>
              <a:rPr lang="en-IN" b="1" dirty="0" smtClean="0">
                <a:ln>
                  <a:solidFill>
                    <a:schemeClr val="bg2">
                      <a:lumMod val="50000"/>
                    </a:schemeClr>
                  </a:solidFill>
                </a:ln>
                <a:latin typeface="Times New Roman" panose="02020603050405020304" pitchFamily="18" charset="0"/>
                <a:cs typeface="Times New Roman" panose="02020603050405020304" pitchFamily="18" charset="0"/>
              </a:rPr>
              <a:t>weight and </a:t>
            </a:r>
            <a:r>
              <a:rPr lang="en-IN" b="1" dirty="0">
                <a:ln>
                  <a:solidFill>
                    <a:schemeClr val="bg2">
                      <a:lumMod val="50000"/>
                    </a:schemeClr>
                  </a:solidFill>
                </a:ln>
                <a:latin typeface="Times New Roman" panose="02020603050405020304" pitchFamily="18" charset="0"/>
                <a:cs typeface="Times New Roman" panose="02020603050405020304" pitchFamily="18" charset="0"/>
              </a:rPr>
              <a:t>size of rice kernels</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IN" dirty="0">
                <a:ln>
                  <a:solidFill>
                    <a:schemeClr val="bg2">
                      <a:lumMod val="50000"/>
                    </a:schemeClr>
                  </a:solidFill>
                </a:ln>
                <a:latin typeface="Times New Roman" panose="02020603050405020304" pitchFamily="18" charset="0"/>
                <a:cs typeface="Times New Roman" panose="02020603050405020304" pitchFamily="18" charset="0"/>
              </a:rPr>
              <a:t>Journal of Food Engineering, </a:t>
            </a:r>
            <a:r>
              <a:rPr lang="en-IN" dirty="0" err="1">
                <a:ln>
                  <a:solidFill>
                    <a:schemeClr val="bg2">
                      <a:lumMod val="50000"/>
                    </a:schemeClr>
                  </a:solidFill>
                </a:ln>
                <a:latin typeface="Times New Roman" panose="02020603050405020304" pitchFamily="18" charset="0"/>
                <a:cs typeface="Times New Roman" panose="02020603050405020304" pitchFamily="18" charset="0"/>
              </a:rPr>
              <a:t>Vol</a:t>
            </a:r>
            <a:r>
              <a:rPr lang="en-IN" dirty="0">
                <a:ln>
                  <a:solidFill>
                    <a:schemeClr val="bg2">
                      <a:lumMod val="50000"/>
                    </a:schemeClr>
                  </a:solidFill>
                </a:ln>
                <a:latin typeface="Times New Roman" panose="02020603050405020304" pitchFamily="18" charset="0"/>
                <a:cs typeface="Times New Roman" panose="02020603050405020304" pitchFamily="18" charset="0"/>
              </a:rPr>
              <a:t> 274, https://doi.org/10.1016/j.jfoodeng.2019.109828</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[11]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Dr</a:t>
            </a:r>
            <a:r>
              <a:rPr lang="en-IN" dirty="0" err="1">
                <a:ln>
                  <a:solidFill>
                    <a:schemeClr val="bg2">
                      <a:lumMod val="50000"/>
                    </a:schemeClr>
                  </a:solidFill>
                </a:ln>
                <a:latin typeface="Times New Roman" panose="02020603050405020304" pitchFamily="18" charset="0"/>
                <a:cs typeface="Times New Roman" panose="02020603050405020304" pitchFamily="18" charset="0"/>
              </a:rPr>
              <a:t>.</a:t>
            </a:r>
            <a:r>
              <a:rPr lang="en-IN" dirty="0">
                <a:ln>
                  <a:solidFill>
                    <a:schemeClr val="bg2">
                      <a:lumMod val="50000"/>
                    </a:schemeClr>
                  </a:solidFill>
                </a:ln>
                <a:latin typeface="Times New Roman" panose="02020603050405020304" pitchFamily="18" charset="0"/>
                <a:cs typeface="Times New Roman" panose="02020603050405020304" pitchFamily="18" charset="0"/>
              </a:rPr>
              <a:t> T. </a:t>
            </a:r>
            <a:r>
              <a:rPr lang="en-IN" dirty="0" err="1">
                <a:ln>
                  <a:solidFill>
                    <a:schemeClr val="bg2">
                      <a:lumMod val="50000"/>
                    </a:schemeClr>
                  </a:solidFill>
                </a:ln>
                <a:latin typeface="Times New Roman" panose="02020603050405020304" pitchFamily="18" charset="0"/>
                <a:cs typeface="Times New Roman" panose="02020603050405020304" pitchFamily="18" charset="0"/>
              </a:rPr>
              <a:t>Avudaiappan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S.Sangamithra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A.Silpha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roselin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S.Sherin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farhana</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KM.Visalakshi</a:t>
            </a:r>
            <a:r>
              <a:rPr lang="en-IN" dirty="0">
                <a:ln>
                  <a:solidFill>
                    <a:schemeClr val="bg2">
                      <a:lumMod val="50000"/>
                    </a:schemeClr>
                  </a:solidFill>
                </a:ln>
                <a:latin typeface="Times New Roman" panose="02020603050405020304" pitchFamily="18" charset="0"/>
                <a:cs typeface="Times New Roman" panose="02020603050405020304" pitchFamily="18" charset="0"/>
              </a:rPr>
              <a:t> (2019), “</a:t>
            </a:r>
            <a:r>
              <a:rPr lang="en-IN" b="1" dirty="0">
                <a:ln>
                  <a:solidFill>
                    <a:schemeClr val="bg2">
                      <a:lumMod val="50000"/>
                    </a:schemeClr>
                  </a:solidFill>
                </a:ln>
                <a:latin typeface="Times New Roman" panose="02020603050405020304" pitchFamily="18" charset="0"/>
                <a:cs typeface="Times New Roman" panose="02020603050405020304" pitchFamily="18" charset="0"/>
              </a:rPr>
              <a:t>Analysing Rice Seed Quality Using Machine Learning Algorithms</a:t>
            </a:r>
            <a:r>
              <a:rPr lang="en-IN" dirty="0">
                <a:ln>
                  <a:solidFill>
                    <a:schemeClr val="bg2">
                      <a:lumMod val="50000"/>
                    </a:schemeClr>
                  </a:solidFill>
                </a:ln>
                <a:latin typeface="Times New Roman" panose="02020603050405020304" pitchFamily="18" charset="0"/>
                <a:cs typeface="Times New Roman" panose="02020603050405020304" pitchFamily="18" charset="0"/>
              </a:rPr>
              <a:t>” , SSRG International Journal of Computer Science and Engineering, ISSN: 2348 – 8387.</a:t>
            </a:r>
          </a:p>
          <a:p>
            <a:pPr algn="just"/>
            <a:r>
              <a:rPr lang="en-IN" dirty="0">
                <a:ln>
                  <a:solidFill>
                    <a:schemeClr val="bg2">
                      <a:lumMod val="50000"/>
                    </a:schemeClr>
                  </a:solidFill>
                </a:ln>
                <a:latin typeface="Times New Roman" panose="02020603050405020304" pitchFamily="18" charset="0"/>
                <a:cs typeface="Times New Roman" panose="02020603050405020304" pitchFamily="18" charset="0"/>
              </a:rPr>
              <a:t> </a:t>
            </a:r>
          </a:p>
          <a:p>
            <a:pPr lvl="0" algn="just"/>
            <a:r>
              <a:rPr lang="en-IN" dirty="0" smtClean="0">
                <a:ln>
                  <a:solidFill>
                    <a:schemeClr val="bg2">
                      <a:lumMod val="50000"/>
                    </a:schemeClr>
                  </a:solidFill>
                </a:ln>
                <a:latin typeface="Times New Roman" panose="02020603050405020304" pitchFamily="18" charset="0"/>
                <a:cs typeface="Times New Roman" panose="02020603050405020304" pitchFamily="18" charset="0"/>
              </a:rPr>
              <a:t>[12] </a:t>
            </a:r>
            <a:r>
              <a:rPr lang="en-IN" dirty="0" err="1" smtClean="0">
                <a:ln>
                  <a:solidFill>
                    <a:schemeClr val="bg2">
                      <a:lumMod val="50000"/>
                    </a:schemeClr>
                  </a:solidFill>
                </a:ln>
                <a:latin typeface="Times New Roman" panose="02020603050405020304" pitchFamily="18" charset="0"/>
                <a:cs typeface="Times New Roman" panose="02020603050405020304" pitchFamily="18" charset="0"/>
              </a:rPr>
              <a:t>Kantip</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Kiratiratanapruk</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Pitchayagan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Temniranrat</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Wasin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Sinthupinyo</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Panintorn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Prempree</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Kosom</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Chaitavon</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Supanit</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Porntheeraphat</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Anchalee</a:t>
            </a:r>
            <a:r>
              <a:rPr lang="en-IN" dirty="0">
                <a:ln>
                  <a:solidFill>
                    <a:schemeClr val="bg2">
                      <a:lumMod val="50000"/>
                    </a:schemeClr>
                  </a:solidFill>
                </a:ln>
                <a:latin typeface="Times New Roman" panose="02020603050405020304" pitchFamily="18" charset="0"/>
                <a:cs typeface="Times New Roman" panose="02020603050405020304" pitchFamily="18" charset="0"/>
              </a:rPr>
              <a:t> </a:t>
            </a:r>
            <a:r>
              <a:rPr lang="en-IN" dirty="0" err="1">
                <a:ln>
                  <a:solidFill>
                    <a:schemeClr val="bg2">
                      <a:lumMod val="50000"/>
                    </a:schemeClr>
                  </a:solidFill>
                </a:ln>
                <a:latin typeface="Times New Roman" panose="02020603050405020304" pitchFamily="18" charset="0"/>
                <a:cs typeface="Times New Roman" panose="02020603050405020304" pitchFamily="18" charset="0"/>
              </a:rPr>
              <a:t>Prasertsak</a:t>
            </a:r>
            <a:r>
              <a:rPr lang="en-IN" dirty="0">
                <a:ln>
                  <a:solidFill>
                    <a:schemeClr val="bg2">
                      <a:lumMod val="50000"/>
                    </a:schemeClr>
                  </a:solidFill>
                </a:ln>
                <a:latin typeface="Times New Roman" panose="02020603050405020304" pitchFamily="18" charset="0"/>
                <a:cs typeface="Times New Roman" panose="02020603050405020304" pitchFamily="18" charset="0"/>
              </a:rPr>
              <a:t> (2020), “</a:t>
            </a:r>
            <a:r>
              <a:rPr lang="en-IN" b="1" dirty="0">
                <a:ln>
                  <a:solidFill>
                    <a:schemeClr val="bg2">
                      <a:lumMod val="50000"/>
                    </a:schemeClr>
                  </a:solidFill>
                </a:ln>
                <a:latin typeface="Times New Roman" panose="02020603050405020304" pitchFamily="18" charset="0"/>
                <a:cs typeface="Times New Roman" panose="02020603050405020304" pitchFamily="18" charset="0"/>
              </a:rPr>
              <a:t>Development of Paddy Rice Seed Classification Process using Machine Learning Techniques for Automatic Grading Machine</a:t>
            </a:r>
            <a:r>
              <a:rPr lang="en-IN" dirty="0">
                <a:ln>
                  <a:solidFill>
                    <a:schemeClr val="bg2">
                      <a:lumMod val="50000"/>
                    </a:schemeClr>
                  </a:solidFill>
                </a:ln>
                <a:latin typeface="Times New Roman" panose="02020603050405020304" pitchFamily="18" charset="0"/>
                <a:cs typeface="Times New Roman" panose="02020603050405020304" pitchFamily="18" charset="0"/>
              </a:rPr>
              <a:t>”, Journal of Sensors, Vol. 2020, Article ID 7041310, 14 pages, https://doi.org/10.1155/2020/7041310.</a:t>
            </a:r>
          </a:p>
        </p:txBody>
      </p:sp>
    </p:spTree>
    <p:extLst>
      <p:ext uri="{BB962C8B-B14F-4D97-AF65-F5344CB8AC3E}">
        <p14:creationId xmlns:p14="http://schemas.microsoft.com/office/powerpoint/2010/main" val="3447035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599" y="2389517"/>
            <a:ext cx="4149307" cy="923330"/>
          </a:xfrm>
          <a:prstGeom prst="rect">
            <a:avLst/>
          </a:prstGeom>
          <a:noFill/>
          <a:effectLst>
            <a:outerShdw blurRad="50800" dist="38100" dir="5400000" algn="t" rotWithShape="0">
              <a:prstClr val="black">
                <a:alpha val="40000"/>
              </a:prstClr>
            </a:outerShdw>
          </a:effectLst>
          <a:scene3d>
            <a:camera prst="perspectiveLeft"/>
            <a:lightRig rig="threePt" dir="t"/>
          </a:scene3d>
        </p:spPr>
        <p:txBody>
          <a:bodyPr wrap="square" rtlCol="0">
            <a:spAutoFit/>
          </a:bodyPr>
          <a:lstStyle/>
          <a:p>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Thank You</a:t>
            </a:r>
            <a:endPar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655570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366" y="508958"/>
            <a:ext cx="10360325" cy="5309146"/>
          </a:xfrm>
          <a:prstGeom prst="rect">
            <a:avLst/>
          </a:prstGeom>
          <a:noFill/>
          <a:ln>
            <a:solidFill>
              <a:schemeClr val="bg1"/>
            </a:solidFill>
          </a:ln>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a:p>
            <a:pPr marL="285750" indent="-285750">
              <a:buFont typeface="Arial" panose="020B0604020202020204" pitchFamily="34" charset="0"/>
              <a:buChar char="•"/>
            </a:pPr>
            <a:endParaRPr lang="en-US" dirty="0">
              <a:ln>
                <a:solidFill>
                  <a:schemeClr val="bg2">
                    <a:lumMod val="50000"/>
                  </a:schemeClr>
                </a:solidFill>
              </a:ln>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dirty="0" smtClean="0">
                <a:ln>
                  <a:solidFill>
                    <a:schemeClr val="bg2">
                      <a:lumMod val="50000"/>
                    </a:schemeClr>
                  </a:solidFill>
                </a:ln>
                <a:latin typeface="Times New Roman" panose="02020603050405020304" pitchFamily="18" charset="0"/>
                <a:cs typeface="Times New Roman" panose="02020603050405020304" pitchFamily="18" charset="0"/>
              </a:rPr>
              <a:t>Introduction</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Problem Statement</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Review of Literature</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Methodology</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Experimental work</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Result </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Conclusion</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Advantages</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Limitation and future scope</a:t>
            </a:r>
          </a:p>
          <a:p>
            <a:pPr marL="800100" lvl="1" indent="-342900">
              <a:lnSpc>
                <a:spcPct val="150000"/>
              </a:lnSpc>
              <a:buFont typeface="Arial" panose="020B0604020202020204" pitchFamily="34" charset="0"/>
              <a:buChar char="•"/>
            </a:pPr>
            <a:r>
              <a:rPr lang="en-US" dirty="0" smtClean="0">
                <a:ln>
                  <a:solidFill>
                    <a:schemeClr val="bg2">
                      <a:lumMod val="50000"/>
                    </a:schemeClr>
                  </a:solidFill>
                </a:ln>
                <a:latin typeface="Times New Roman" panose="02020603050405020304" pitchFamily="18" charset="0"/>
                <a:cs typeface="Times New Roman" panose="02020603050405020304" pitchFamily="18" charset="0"/>
              </a:rPr>
              <a:t>Reference</a:t>
            </a:r>
          </a:p>
          <a:p>
            <a:pPr marL="342900" indent="-342900">
              <a:lnSpc>
                <a:spcPct val="150000"/>
              </a:lnSpc>
              <a:buAutoNum type="arabicPeriod"/>
            </a:pPr>
            <a:endParaRPr lang="en-US" dirty="0" smtClean="0">
              <a:ln>
                <a:solidFill>
                  <a:schemeClr val="bg2">
                    <a:lumMod val="50000"/>
                  </a:schemeClr>
                </a:solidFill>
              </a:ln>
            </a:endParaRPr>
          </a:p>
        </p:txBody>
      </p:sp>
    </p:spTree>
    <p:extLst>
      <p:ext uri="{BB962C8B-B14F-4D97-AF65-F5344CB8AC3E}">
        <p14:creationId xmlns:p14="http://schemas.microsoft.com/office/powerpoint/2010/main" val="4000614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2256" y="629728"/>
            <a:ext cx="10541479" cy="4955203"/>
          </a:xfrm>
          <a:prstGeom prst="rect">
            <a:avLst/>
          </a:prstGeom>
          <a:noFill/>
          <a:ln>
            <a:solidFill>
              <a:schemeClr val="bg1"/>
            </a:solidFill>
          </a:ln>
        </p:spPr>
        <p:txBody>
          <a:bodyPr wrap="square" rtlCol="0">
            <a:spAutoFit/>
          </a:bodyPr>
          <a:lstStyle/>
          <a:p>
            <a:r>
              <a:rPr lang="en-US" sz="2800" b="1" dirty="0" smtClean="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endParaRPr lang="en-US" dirty="0" smtClean="0">
              <a:ln>
                <a:solidFill>
                  <a:schemeClr val="bg2">
                    <a:lumMod val="25000"/>
                  </a:schemeClr>
                </a:solidFill>
              </a:ln>
            </a:endParaRP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The proposed system represents the solution of grading &amp; evaluation of rice quality on the basis of grain shape and size</a:t>
            </a:r>
            <a:endParaRPr lang="en-US" dirty="0">
              <a:ln>
                <a:solidFill>
                  <a:schemeClr val="bg2">
                    <a:lumMod val="25000"/>
                  </a:schemeClr>
                </a:solidFill>
              </a:ln>
              <a:latin typeface="Times New Roman" panose="02020603050405020304" pitchFamily="18" charset="0"/>
              <a:cs typeface="Times New Roman" panose="02020603050405020304" pitchFamily="18" charset="0"/>
            </a:endParaRP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Rice Quality </a:t>
            </a: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Aim of the Project is to Find proper solution for </a:t>
            </a:r>
            <a:r>
              <a:rPr lang="en-US" dirty="0" err="1" smtClean="0">
                <a:ln>
                  <a:solidFill>
                    <a:schemeClr val="bg2">
                      <a:lumMod val="25000"/>
                    </a:schemeClr>
                  </a:solidFill>
                </a:ln>
                <a:latin typeface="Times New Roman" panose="02020603050405020304" pitchFamily="18" charset="0"/>
                <a:cs typeface="Times New Roman" panose="02020603050405020304" pitchFamily="18" charset="0"/>
              </a:rPr>
              <a:t>analysing</a:t>
            </a:r>
            <a:r>
              <a:rPr lang="en-US" dirty="0" smtClean="0">
                <a:ln>
                  <a:solidFill>
                    <a:schemeClr val="bg2">
                      <a:lumMod val="25000"/>
                    </a:schemeClr>
                  </a:solidFill>
                </a:ln>
                <a:latin typeface="Times New Roman" panose="02020603050405020304" pitchFamily="18" charset="0"/>
                <a:cs typeface="Times New Roman" panose="02020603050405020304" pitchFamily="18" charset="0"/>
              </a:rPr>
              <a:t> quality of rice in less time and cost.</a:t>
            </a: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Traditional Method </a:t>
            </a: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Image Processing Technique</a:t>
            </a:r>
          </a:p>
          <a:p>
            <a:pPr lvl="1" algn="just">
              <a:lnSpc>
                <a:spcPct val="200000"/>
              </a:lnSpc>
            </a:pPr>
            <a:r>
              <a:rPr lang="en-US" dirty="0">
                <a:ln>
                  <a:solidFill>
                    <a:schemeClr val="bg2">
                      <a:lumMod val="25000"/>
                    </a:schemeClr>
                  </a:solidFill>
                </a:ln>
                <a:latin typeface="Times New Roman" panose="02020603050405020304" pitchFamily="18" charset="0"/>
                <a:cs typeface="Times New Roman" panose="02020603050405020304" pitchFamily="18" charset="0"/>
              </a:rPr>
              <a:t>	</a:t>
            </a:r>
            <a:r>
              <a:rPr lang="en-US" dirty="0" smtClean="0">
                <a:ln>
                  <a:solidFill>
                    <a:schemeClr val="bg2">
                      <a:lumMod val="25000"/>
                    </a:schemeClr>
                  </a:solidFill>
                </a:ln>
                <a:latin typeface="Times New Roman" panose="02020603050405020304" pitchFamily="18" charset="0"/>
                <a:cs typeface="Times New Roman" panose="02020603050405020304" pitchFamily="18" charset="0"/>
              </a:rPr>
              <a:t>	Length/Breadth = [(Avg. length of rice)/(Avg. breadth of rice)]*100</a:t>
            </a:r>
          </a:p>
          <a:p>
            <a:pPr algn="just"/>
            <a:r>
              <a:rPr lang="en-US" dirty="0"/>
              <a:t>	</a:t>
            </a:r>
            <a:endParaRPr lang="en-IN" dirty="0"/>
          </a:p>
        </p:txBody>
      </p:sp>
    </p:spTree>
    <p:extLst>
      <p:ext uri="{BB962C8B-B14F-4D97-AF65-F5344CB8AC3E}">
        <p14:creationId xmlns:p14="http://schemas.microsoft.com/office/powerpoint/2010/main" val="2089594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004" y="603849"/>
            <a:ext cx="10489721" cy="3831818"/>
          </a:xfrm>
          <a:prstGeom prst="rect">
            <a:avLst/>
          </a:prstGeom>
          <a:noFill/>
        </p:spPr>
        <p:txBody>
          <a:bodyPr wrap="square" rtlCol="0">
            <a:spAutoFit/>
          </a:bodyPr>
          <a:lstStyle/>
          <a:p>
            <a:pPr algn="just">
              <a:lnSpc>
                <a:spcPct val="150000"/>
              </a:lnSpc>
            </a:pPr>
            <a:r>
              <a:rPr lang="en-US" sz="2400" b="1" dirty="0" smtClean="0">
                <a:ln>
                  <a:solidFill>
                    <a:schemeClr val="bg2">
                      <a:lumMod val="25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a:p>
            <a:pPr algn="just">
              <a:lnSpc>
                <a:spcPct val="150000"/>
              </a:lnSpc>
            </a:pPr>
            <a:endParaRPr lang="en-US" dirty="0" smtClean="0">
              <a:ln>
                <a:solidFill>
                  <a:schemeClr val="bg2">
                    <a:lumMod val="25000"/>
                  </a:schemeClr>
                </a:solidFill>
              </a:ln>
              <a:latin typeface="Times New Roman" panose="02020603050405020304" pitchFamily="18" charset="0"/>
              <a:cs typeface="Times New Roman" panose="02020603050405020304" pitchFamily="18" charset="0"/>
            </a:endParaRP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In agricultural industry quality analysis of product is very important.</a:t>
            </a: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 Quality of grain seeds is analysed visually by experienced technician. But the outcome of such measurement is relative, varying in results and time consuming.</a:t>
            </a:r>
          </a:p>
          <a:p>
            <a:pPr marL="742950" lvl="1" indent="-285750" algn="just">
              <a:lnSpc>
                <a:spcPct val="200000"/>
              </a:lnSpc>
              <a:buFont typeface="Arial" panose="020B0604020202020204" pitchFamily="34" charset="0"/>
              <a:buChar char="•"/>
            </a:pPr>
            <a:r>
              <a:rPr lang="en-US" dirty="0" smtClean="0">
                <a:ln>
                  <a:solidFill>
                    <a:schemeClr val="bg2">
                      <a:lumMod val="25000"/>
                    </a:schemeClr>
                  </a:solidFill>
                </a:ln>
                <a:latin typeface="Times New Roman" panose="02020603050405020304" pitchFamily="18" charset="0"/>
                <a:cs typeface="Times New Roman" panose="02020603050405020304" pitchFamily="18" charset="0"/>
              </a:rPr>
              <a:t>The quality also gets affected by the errors of technician; so to overcome the shortcomings occurred due to traditional methods new and advanced technique i.e. image processing technique is proposed.  </a:t>
            </a:r>
            <a:endParaRPr lang="en-IN" dirty="0">
              <a:ln>
                <a:solidFill>
                  <a:schemeClr val="bg2">
                    <a:lumMod val="25000"/>
                  </a:schemeClr>
                </a:solid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60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9509" y="483079"/>
            <a:ext cx="9799608" cy="738664"/>
          </a:xfrm>
          <a:prstGeom prst="rect">
            <a:avLst/>
          </a:prstGeom>
          <a:noFill/>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Of Literature:</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803892686"/>
              </p:ext>
            </p:extLst>
          </p:nvPr>
        </p:nvGraphicFramePr>
        <p:xfrm>
          <a:off x="931651" y="1509622"/>
          <a:ext cx="10222303" cy="4312633"/>
        </p:xfrm>
        <a:graphic>
          <a:graphicData uri="http://schemas.openxmlformats.org/drawingml/2006/table">
            <a:tbl>
              <a:tblPr firstRow="1" bandRow="1">
                <a:tableStyleId>{69CF1AB2-1976-4502-BF36-3FF5EA218861}</a:tableStyleId>
              </a:tblPr>
              <a:tblGrid>
                <a:gridCol w="3303917"/>
                <a:gridCol w="3502326"/>
                <a:gridCol w="3416060"/>
              </a:tblGrid>
              <a:tr h="563593">
                <a:tc>
                  <a:txBody>
                    <a:bodyPr/>
                    <a:lstStyle/>
                    <a:p>
                      <a:pPr algn="ctr"/>
                      <a:r>
                        <a:rPr lang="en-US" sz="1800" dirty="0" smtClean="0">
                          <a:ln>
                            <a:solidFill>
                              <a:schemeClr val="bg2">
                                <a:lumMod val="50000"/>
                              </a:schemeClr>
                            </a:solidFill>
                          </a:ln>
                          <a:latin typeface="Times New Roman" panose="02020603050405020304" pitchFamily="18" charset="0"/>
                          <a:cs typeface="Times New Roman" panose="02020603050405020304" pitchFamily="18" charset="0"/>
                        </a:rPr>
                        <a:t>Authors</a:t>
                      </a:r>
                      <a:endParaRPr lang="en-IN" sz="1800"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n>
                            <a:solidFill>
                              <a:schemeClr val="bg2">
                                <a:lumMod val="50000"/>
                              </a:schemeClr>
                            </a:solidFill>
                          </a:ln>
                          <a:latin typeface="Times New Roman" panose="02020603050405020304" pitchFamily="18" charset="0"/>
                          <a:cs typeface="Times New Roman" panose="02020603050405020304" pitchFamily="18" charset="0"/>
                        </a:rPr>
                        <a:t>Title</a:t>
                      </a:r>
                      <a:r>
                        <a:rPr lang="en-US" sz="1800" baseline="0" dirty="0" smtClean="0">
                          <a:ln>
                            <a:solidFill>
                              <a:schemeClr val="bg2">
                                <a:lumMod val="50000"/>
                              </a:schemeClr>
                            </a:solidFill>
                          </a:ln>
                          <a:latin typeface="Times New Roman" panose="02020603050405020304" pitchFamily="18" charset="0"/>
                          <a:cs typeface="Times New Roman" panose="02020603050405020304" pitchFamily="18" charset="0"/>
                        </a:rPr>
                        <a:t> of Project</a:t>
                      </a:r>
                      <a:endParaRPr lang="en-IN" sz="1800"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n>
                            <a:solidFill>
                              <a:schemeClr val="bg2">
                                <a:lumMod val="50000"/>
                              </a:schemeClr>
                            </a:solidFill>
                          </a:ln>
                          <a:latin typeface="Times New Roman" panose="02020603050405020304" pitchFamily="18" charset="0"/>
                          <a:cs typeface="Times New Roman" panose="02020603050405020304" pitchFamily="18" charset="0"/>
                        </a:rPr>
                        <a:t>Technique or Methodology</a:t>
                      </a:r>
                      <a:r>
                        <a:rPr lang="en-US" sz="1800" baseline="0" dirty="0" smtClean="0">
                          <a:ln>
                            <a:solidFill>
                              <a:schemeClr val="bg2">
                                <a:lumMod val="50000"/>
                              </a:schemeClr>
                            </a:solidFill>
                          </a:ln>
                          <a:latin typeface="Times New Roman" panose="02020603050405020304" pitchFamily="18" charset="0"/>
                          <a:cs typeface="Times New Roman" panose="02020603050405020304" pitchFamily="18" charset="0"/>
                        </a:rPr>
                        <a:t> used</a:t>
                      </a:r>
                      <a:endParaRPr lang="en-IN" sz="1800" dirty="0">
                        <a:ln>
                          <a:solidFill>
                            <a:schemeClr val="bg2">
                              <a:lumMod val="50000"/>
                            </a:schemeClr>
                          </a:solidFill>
                        </a:ln>
                        <a:latin typeface="Times New Roman" panose="02020603050405020304" pitchFamily="18" charset="0"/>
                        <a:cs typeface="Times New Roman" panose="02020603050405020304" pitchFamily="18" charset="0"/>
                      </a:endParaRPr>
                    </a:p>
                  </a:txBody>
                  <a:tcPr/>
                </a:tc>
              </a:tr>
              <a:tr h="563593">
                <a:tc>
                  <a:txBody>
                    <a:bodyPr/>
                    <a:lstStyle/>
                    <a:p>
                      <a:pPr algn="ct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Bhagyashree</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Mahale</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Prof.</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Sapana</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Korde</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Rice Quality Analysis Using Image Processing Techniques</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dirty="0" smtClean="0">
                          <a:ln>
                            <a:solidFill>
                              <a:schemeClr val="bg2">
                                <a:lumMod val="50000"/>
                              </a:schemeClr>
                            </a:solidFill>
                          </a:ln>
                          <a:latin typeface="Times New Roman" panose="02020603050405020304" pitchFamily="18" charset="0"/>
                          <a:cs typeface="Times New Roman" panose="02020603050405020304" pitchFamily="18" charset="0"/>
                        </a:rPr>
                        <a:t>Image processing and analysis</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r>
              <a:tr h="563593">
                <a:tc>
                  <a:txBody>
                    <a:bodyPr/>
                    <a:lstStyle/>
                    <a:p>
                      <a:pPr algn="ct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VidyaPatil</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V. S.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Malemath</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Machine Vision based Quality Analysis of Rice Grains</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Evaluation and grading of rice grains</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r>
              <a:tr h="563593">
                <a:tc>
                  <a:txBody>
                    <a:bodyPr/>
                    <a:lstStyle/>
                    <a:p>
                      <a:pPr algn="ct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Benjamaporn</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Lurstwut</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and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Chomtip</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Pornpanomchai</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Rice Seed Germination Analysis</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Image processing technique</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r>
              <a:tr h="563593">
                <a:tc>
                  <a:txBody>
                    <a:bodyPr/>
                    <a:lstStyle/>
                    <a:p>
                      <a:pPr algn="ct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Dr.</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Avudaiappan</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S.Sangamithra</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A.Silpha</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roselin</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S.Sherin</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farhana</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a:t>
                      </a: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KM.Visalakshi</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Analysing Rice Seed Quality Using Machine Learning Algorithms</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dirty="0" smtClean="0">
                          <a:ln>
                            <a:solidFill>
                              <a:schemeClr val="bg2">
                                <a:lumMod val="50000"/>
                              </a:schemeClr>
                            </a:solidFill>
                          </a:ln>
                          <a:latin typeface="Times New Roman" panose="02020603050405020304" pitchFamily="18" charset="0"/>
                          <a:cs typeface="Times New Roman" panose="02020603050405020304" pitchFamily="18" charset="0"/>
                        </a:rPr>
                        <a:t>Artificial Neural Network (ANN) , Support vector machine</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r>
              <a:tr h="563593">
                <a:tc>
                  <a:txBody>
                    <a:bodyPr/>
                    <a:lstStyle/>
                    <a:p>
                      <a:pPr algn="ctr"/>
                      <a:r>
                        <a:rPr lang="en-IN" sz="1800" kern="1200" dirty="0" err="1" smtClean="0">
                          <a:ln>
                            <a:solidFill>
                              <a:schemeClr val="bg2">
                                <a:lumMod val="50000"/>
                              </a:schemeClr>
                            </a:solidFill>
                          </a:ln>
                          <a:effectLst/>
                          <a:latin typeface="Times New Roman" panose="02020603050405020304" pitchFamily="18" charset="0"/>
                          <a:cs typeface="Times New Roman" panose="02020603050405020304" pitchFamily="18" charset="0"/>
                        </a:rPr>
                        <a:t>Anurag</a:t>
                      </a: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 Sinha</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ln>
                            <a:solidFill>
                              <a:schemeClr val="bg2">
                                <a:lumMod val="50000"/>
                              </a:schemeClr>
                            </a:solidFill>
                          </a:ln>
                          <a:effectLst/>
                          <a:latin typeface="Times New Roman" panose="02020603050405020304" pitchFamily="18" charset="0"/>
                          <a:cs typeface="Times New Roman" panose="02020603050405020304" pitchFamily="18" charset="0"/>
                        </a:rPr>
                        <a:t>Dimension Analysis and Gradation of Rice Grain using Image Processing Technique</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c>
                  <a:txBody>
                    <a:bodyPr/>
                    <a:lstStyle/>
                    <a:p>
                      <a:pPr algn="ctr"/>
                      <a:r>
                        <a:rPr lang="en-IN" dirty="0" smtClean="0">
                          <a:ln>
                            <a:solidFill>
                              <a:schemeClr val="bg2">
                                <a:lumMod val="50000"/>
                              </a:schemeClr>
                            </a:solidFill>
                          </a:ln>
                          <a:latin typeface="Times New Roman" panose="02020603050405020304" pitchFamily="18" charset="0"/>
                          <a:cs typeface="Times New Roman" panose="02020603050405020304" pitchFamily="18" charset="0"/>
                        </a:rPr>
                        <a:t>Machine learning gradation</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3477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332" y="422694"/>
            <a:ext cx="10895162" cy="4893647"/>
          </a:xfrm>
          <a:prstGeom prst="rect">
            <a:avLst/>
          </a:prstGeom>
          <a:noFill/>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graphicFrame>
        <p:nvGraphicFramePr>
          <p:cNvPr id="3" name="Diagram 2"/>
          <p:cNvGraphicFramePr/>
          <p:nvPr>
            <p:extLst>
              <p:ext uri="{D42A27DB-BD31-4B8C-83A1-F6EECF244321}">
                <p14:modId xmlns:p14="http://schemas.microsoft.com/office/powerpoint/2010/main" val="2032250169"/>
              </p:ext>
            </p:extLst>
          </p:nvPr>
        </p:nvGraphicFramePr>
        <p:xfrm>
          <a:off x="3856008" y="1578634"/>
          <a:ext cx="3567777" cy="4235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205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321" y="379562"/>
            <a:ext cx="10955547" cy="4616648"/>
          </a:xfrm>
          <a:prstGeom prst="rect">
            <a:avLst/>
          </a:prstGeom>
          <a:noFill/>
        </p:spPr>
        <p:txBody>
          <a:bodyPr wrap="square" rtlCol="0">
            <a:spAutoFit/>
          </a:bodyPr>
          <a:lstStyle/>
          <a:p>
            <a:pPr algn="just"/>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Grading:</a:t>
            </a:r>
          </a:p>
          <a:p>
            <a:pPr algn="just"/>
            <a:endParaRPr lang="en-US" dirty="0" smtClean="0">
              <a:latin typeface="Times New Roman" panose="02020603050405020304" pitchFamily="18" charset="0"/>
              <a:cs typeface="Times New Roman" panose="02020603050405020304" pitchFamily="18" charset="0"/>
            </a:endParaRPr>
          </a:p>
          <a:p>
            <a:pPr lvl="1" algn="just">
              <a:lnSpc>
                <a:spcPct val="200000"/>
              </a:lnSpc>
            </a:pPr>
            <a:r>
              <a:rPr lang="en-IN" dirty="0" smtClean="0">
                <a:latin typeface="Times New Roman" panose="02020603050405020304" pitchFamily="18" charset="0"/>
                <a:cs typeface="Times New Roman" panose="02020603050405020304" pitchFamily="18" charset="0"/>
              </a:rPr>
              <a:t>	</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All </a:t>
            </a:r>
            <a:r>
              <a:rPr lang="en-IN" dirty="0">
                <a:ln>
                  <a:solidFill>
                    <a:schemeClr val="bg2">
                      <a:lumMod val="50000"/>
                    </a:schemeClr>
                  </a:solidFill>
                </a:ln>
                <a:latin typeface="Times New Roman" panose="02020603050405020304" pitchFamily="18" charset="0"/>
                <a:cs typeface="Times New Roman" panose="02020603050405020304" pitchFamily="18" charset="0"/>
              </a:rPr>
              <a:t>standard, measured, and calculated results are required for classification. The laboratory manual on rice grain quality refers to the standard database for rice size and shape measurement</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a:p>
            <a:pPr lvl="1" algn="just">
              <a:lnSpc>
                <a:spcPct val="200000"/>
              </a:lnSpc>
            </a:pPr>
            <a:r>
              <a:rPr lang="en-IN" dirty="0" smtClean="0">
                <a:ln>
                  <a:solidFill>
                    <a:schemeClr val="bg2">
                      <a:lumMod val="50000"/>
                    </a:schemeClr>
                  </a:solidFill>
                </a:ln>
                <a:latin typeface="Times New Roman" panose="02020603050405020304" pitchFamily="18" charset="0"/>
                <a:cs typeface="Times New Roman" panose="02020603050405020304" pitchFamily="18" charset="0"/>
              </a:rPr>
              <a:t>	The </a:t>
            </a:r>
            <a:r>
              <a:rPr lang="en-IN" dirty="0">
                <a:ln>
                  <a:solidFill>
                    <a:schemeClr val="bg2">
                      <a:lumMod val="50000"/>
                    </a:schemeClr>
                  </a:solidFill>
                </a:ln>
                <a:latin typeface="Times New Roman" panose="02020603050405020304" pitchFamily="18" charset="0"/>
                <a:cs typeface="Times New Roman" panose="02020603050405020304" pitchFamily="18" charset="0"/>
              </a:rPr>
              <a:t>following tables provide the classification of rice grains according to the standard database. Table 1 shows how rice grains are classified based on length and length-to-breadth ratio. Table 2 shows how grains are classified based on their length, which determines the size of the grain. Table 3 classifies grains according to their length-to-breadth ratio, with slender, medium, bold, and round grains determining the shape of the grain. The tables below are used to categorise rice grains into distinct categories</a:t>
            </a:r>
            <a:r>
              <a:rPr lang="en-IN" dirty="0" smtClean="0">
                <a:ln>
                  <a:solidFill>
                    <a:schemeClr val="bg2">
                      <a:lumMod val="50000"/>
                    </a:schemeClr>
                  </a:solidFill>
                </a:ln>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634364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82645238"/>
              </p:ext>
            </p:extLst>
          </p:nvPr>
        </p:nvGraphicFramePr>
        <p:xfrm>
          <a:off x="1495089" y="4494364"/>
          <a:ext cx="3150235" cy="2057400"/>
        </p:xfrm>
        <a:graphic>
          <a:graphicData uri="http://schemas.openxmlformats.org/drawingml/2006/table">
            <a:tbl>
              <a:tblPr firstRow="1" firstCol="1" bandRow="1">
                <a:tableStyleId>{69CF1AB2-1976-4502-BF36-3FF5EA218861}</a:tableStyleId>
              </a:tblPr>
              <a:tblGrid>
                <a:gridCol w="1515110"/>
                <a:gridCol w="1635125"/>
              </a:tblGrid>
              <a:tr h="325952">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Grain Size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Length(mm)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5952">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Extra-Long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&gt;7.5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5952">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Long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6.61-7.7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5952">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Medium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5.51-6.6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5952">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Short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5.5 or less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8173814"/>
              </p:ext>
            </p:extLst>
          </p:nvPr>
        </p:nvGraphicFramePr>
        <p:xfrm>
          <a:off x="7384213" y="4433977"/>
          <a:ext cx="3060065" cy="2057400"/>
        </p:xfrm>
        <a:graphic>
          <a:graphicData uri="http://schemas.openxmlformats.org/drawingml/2006/table">
            <a:tbl>
              <a:tblPr firstRow="1" firstCol="1" bandRow="1">
                <a:tableStyleId>{69CF1AB2-1976-4502-BF36-3FF5EA218861}</a:tableStyleId>
              </a:tblPr>
              <a:tblGrid>
                <a:gridCol w="1515110"/>
                <a:gridCol w="1544955"/>
              </a:tblGrid>
              <a:tr h="365156">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Grain Size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L/B ratio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2741">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Slender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Over 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2741">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Medium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2.1-3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2741">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Bold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effectLst/>
                          <a:latin typeface="Times New Roman" panose="02020603050405020304" pitchFamily="18" charset="0"/>
                          <a:cs typeface="Times New Roman" panose="02020603050405020304" pitchFamily="18" charset="0"/>
                        </a:rPr>
                        <a:t>1.1-2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2741">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Round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1 or less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526211" y="3933645"/>
            <a:ext cx="10757141" cy="369332"/>
          </a:xfrm>
          <a:prstGeom prst="rect">
            <a:avLst/>
          </a:prstGeom>
          <a:solidFill>
            <a:schemeClr val="bg1"/>
          </a:solidFill>
          <a:ln>
            <a:solidFill>
              <a:schemeClr val="bg1"/>
            </a:solidFill>
          </a:ln>
        </p:spPr>
        <p:txBody>
          <a:bodyPr wrap="square" rtlCol="0">
            <a:spAutoFit/>
          </a:bodyPr>
          <a:lstStyle/>
          <a:p>
            <a:r>
              <a:rPr lang="en-IN" b="1" dirty="0" smtClean="0">
                <a:latin typeface="Times New Roman" panose="02020603050405020304" pitchFamily="18" charset="0"/>
                <a:cs typeface="Times New Roman" panose="02020603050405020304" pitchFamily="18" charset="0"/>
              </a:rPr>
              <a:t> </a:t>
            </a:r>
            <a:r>
              <a:rPr lang="en-IN" b="1" dirty="0" smtClean="0">
                <a:ln>
                  <a:solidFill>
                    <a:schemeClr val="bg2">
                      <a:lumMod val="50000"/>
                    </a:schemeClr>
                  </a:solidFill>
                </a:ln>
                <a:latin typeface="Times New Roman" panose="02020603050405020304" pitchFamily="18" charset="0"/>
                <a:cs typeface="Times New Roman" panose="02020603050405020304" pitchFamily="18" charset="0"/>
              </a:rPr>
              <a:t>Table 2</a:t>
            </a:r>
            <a:r>
              <a:rPr lang="en-IN" b="1" dirty="0">
                <a:ln>
                  <a:solidFill>
                    <a:schemeClr val="bg2">
                      <a:lumMod val="50000"/>
                    </a:schemeClr>
                  </a:solidFill>
                </a:ln>
                <a:latin typeface="Times New Roman" panose="02020603050405020304" pitchFamily="18" charset="0"/>
                <a:cs typeface="Times New Roman" panose="02020603050405020304" pitchFamily="18" charset="0"/>
              </a:rPr>
              <a:t>: Classification on the Basis of Length        </a:t>
            </a:r>
            <a:r>
              <a:rPr lang="en-IN" b="1" dirty="0" smtClean="0">
                <a:ln>
                  <a:solidFill>
                    <a:schemeClr val="bg2">
                      <a:lumMod val="50000"/>
                    </a:schemeClr>
                  </a:solidFill>
                </a:ln>
                <a:latin typeface="Times New Roman" panose="02020603050405020304" pitchFamily="18" charset="0"/>
                <a:cs typeface="Times New Roman" panose="02020603050405020304" pitchFamily="18" charset="0"/>
              </a:rPr>
              <a:t>              Table </a:t>
            </a:r>
            <a:r>
              <a:rPr lang="en-IN" b="1" dirty="0">
                <a:ln>
                  <a:solidFill>
                    <a:schemeClr val="bg2">
                      <a:lumMod val="50000"/>
                    </a:schemeClr>
                  </a:solidFill>
                </a:ln>
                <a:latin typeface="Times New Roman" panose="02020603050405020304" pitchFamily="18" charset="0"/>
                <a:cs typeface="Times New Roman" panose="02020603050405020304" pitchFamily="18" charset="0"/>
              </a:rPr>
              <a:t>2.3: Classification on the Basis of L/B </a:t>
            </a:r>
            <a:r>
              <a:rPr lang="en-IN" b="1" dirty="0" smtClean="0">
                <a:ln>
                  <a:solidFill>
                    <a:schemeClr val="bg2">
                      <a:lumMod val="50000"/>
                    </a:schemeClr>
                  </a:solidFill>
                </a:ln>
                <a:latin typeface="Times New Roman" panose="02020603050405020304" pitchFamily="18" charset="0"/>
                <a:cs typeface="Times New Roman" panose="02020603050405020304" pitchFamily="18" charset="0"/>
              </a:rPr>
              <a:t>Ratio</a:t>
            </a:r>
            <a:endParaRPr lang="en-IN" dirty="0">
              <a:ln>
                <a:solidFill>
                  <a:schemeClr val="bg2">
                    <a:lumMod val="50000"/>
                  </a:schemeClr>
                </a:solidFill>
              </a:ln>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98932924"/>
              </p:ext>
            </p:extLst>
          </p:nvPr>
        </p:nvGraphicFramePr>
        <p:xfrm>
          <a:off x="2122097" y="766150"/>
          <a:ext cx="7936303" cy="2820835"/>
        </p:xfrm>
        <a:graphic>
          <a:graphicData uri="http://schemas.openxmlformats.org/drawingml/2006/table">
            <a:tbl>
              <a:tblPr firstRow="1" firstCol="1" bandRow="1">
                <a:tableStyleId>{69CF1AB2-1976-4502-BF36-3FF5EA218861}</a:tableStyleId>
              </a:tblPr>
              <a:tblGrid>
                <a:gridCol w="2814477"/>
                <a:gridCol w="5121826"/>
              </a:tblGrid>
              <a:tr h="564167">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Long Slender (LS)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800" b="0" dirty="0">
                          <a:effectLst/>
                          <a:latin typeface="Times New Roman" panose="02020603050405020304" pitchFamily="18" charset="0"/>
                          <a:cs typeface="Times New Roman" panose="02020603050405020304" pitchFamily="18" charset="0"/>
                        </a:rPr>
                        <a:t>Length 6 mm and above, L/B ratio 3 and above</a:t>
                      </a:r>
                      <a:endParaRPr lang="en-IN"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4167">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Short Slender (SS)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Length 6 mm and above, L/B ratio 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4167">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Medium Slender (MS)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Length less than 6 mm , L/B ratio 2.5 to 3.0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4167">
                <a:tc>
                  <a:txBody>
                    <a:bodyPr/>
                    <a:lstStyle/>
                    <a:p>
                      <a:pPr algn="just">
                        <a:lnSpc>
                          <a:spcPct val="150000"/>
                        </a:lnSpc>
                        <a:spcAft>
                          <a:spcPts val="0"/>
                        </a:spcAft>
                      </a:pPr>
                      <a:r>
                        <a:rPr lang="en-IN" sz="1800">
                          <a:effectLst/>
                          <a:latin typeface="Times New Roman" panose="02020603050405020304" pitchFamily="18" charset="0"/>
                          <a:cs typeface="Times New Roman" panose="02020603050405020304" pitchFamily="18" charset="0"/>
                        </a:rPr>
                        <a:t>Long Bold (LB)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Length 6 mm and above, L/B ratio less than 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4167">
                <a:tc>
                  <a:txBody>
                    <a:bodyPr/>
                    <a:lstStyle/>
                    <a:p>
                      <a:pPr algn="just">
                        <a:lnSpc>
                          <a:spcPct val="150000"/>
                        </a:lnSpc>
                        <a:spcAft>
                          <a:spcPts val="0"/>
                        </a:spcAft>
                      </a:pPr>
                      <a:r>
                        <a:rPr lang="en-IN" sz="1800">
                          <a:effectLst/>
                          <a:latin typeface="Times New Roman" panose="02020603050405020304" pitchFamily="18" charset="0"/>
                          <a:cs typeface="Times New Roman" panose="02020603050405020304" pitchFamily="18" charset="0"/>
                        </a:rPr>
                        <a:t>Short Bold (SB)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800" dirty="0">
                          <a:effectLst/>
                          <a:latin typeface="Times New Roman" panose="02020603050405020304" pitchFamily="18" charset="0"/>
                          <a:cs typeface="Times New Roman" panose="02020603050405020304" pitchFamily="18" charset="0"/>
                        </a:rPr>
                        <a:t>Length less than 6 mm, L/B ratio less than 2.5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2" name="TextBox 1"/>
          <p:cNvSpPr txBox="1"/>
          <p:nvPr/>
        </p:nvSpPr>
        <p:spPr>
          <a:xfrm>
            <a:off x="457201" y="293298"/>
            <a:ext cx="11343736" cy="369332"/>
          </a:xfrm>
          <a:prstGeom prst="rect">
            <a:avLst/>
          </a:prstGeom>
          <a:noFill/>
        </p:spPr>
        <p:txBody>
          <a:bodyPr wrap="square" rtlCol="0">
            <a:spAutoFit/>
          </a:bodyPr>
          <a:lstStyle/>
          <a:p>
            <a:pPr algn="ctr"/>
            <a:r>
              <a:rPr lang="en-US" b="1" dirty="0">
                <a:ln>
                  <a:solidFill>
                    <a:schemeClr val="bg2">
                      <a:lumMod val="50000"/>
                    </a:schemeClr>
                  </a:solidFill>
                </a:ln>
                <a:latin typeface="Times New Roman" panose="02020603050405020304" pitchFamily="18" charset="0"/>
                <a:cs typeface="Times New Roman" panose="02020603050405020304" pitchFamily="18" charset="0"/>
              </a:rPr>
              <a:t>Table 1:  Classification of Rice </a:t>
            </a:r>
            <a:r>
              <a:rPr lang="en-US" b="1" dirty="0" smtClean="0">
                <a:ln>
                  <a:solidFill>
                    <a:schemeClr val="bg2">
                      <a:lumMod val="50000"/>
                    </a:schemeClr>
                  </a:solidFill>
                </a:ln>
                <a:latin typeface="Times New Roman" panose="02020603050405020304" pitchFamily="18" charset="0"/>
                <a:cs typeface="Times New Roman" panose="02020603050405020304" pitchFamily="18" charset="0"/>
              </a:rPr>
              <a:t>Grain</a:t>
            </a:r>
            <a:endParaRPr lang="en-IN" b="1" dirty="0">
              <a:ln>
                <a:solidFill>
                  <a:schemeClr val="bg2">
                    <a:lumMod val="50000"/>
                  </a:schemeClr>
                </a:solid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3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52091"/>
            <a:ext cx="10860656" cy="461665"/>
          </a:xfrm>
          <a:prstGeom prst="rect">
            <a:avLst/>
          </a:prstGeom>
          <a:noFill/>
        </p:spPr>
        <p:txBody>
          <a:bodyPr wrap="square" rtlCol="0">
            <a:spAutoFit/>
          </a:bodyPr>
          <a:lstStyle/>
          <a:p>
            <a:r>
              <a:rPr lang="en-US" sz="2400" b="1" dirty="0" smtClean="0">
                <a:ln>
                  <a:solidFill>
                    <a:schemeClr val="bg2">
                      <a:lumMod val="50000"/>
                    </a:schemeClr>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Work Flow Diagram:</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484070" y="844214"/>
            <a:ext cx="3534410" cy="5773420"/>
          </a:xfrm>
          <a:prstGeom prst="rect">
            <a:avLst/>
          </a:prstGeom>
        </p:spPr>
      </p:pic>
    </p:spTree>
    <p:extLst>
      <p:ext uri="{BB962C8B-B14F-4D97-AF65-F5344CB8AC3E}">
        <p14:creationId xmlns:p14="http://schemas.microsoft.com/office/powerpoint/2010/main" val="51847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826</Words>
  <Application>Microsoft Office PowerPoint</Application>
  <PresentationFormat>Widescreen</PresentationFormat>
  <Paragraphs>274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64</cp:revision>
  <dcterms:created xsi:type="dcterms:W3CDTF">2022-05-21T15:33:53Z</dcterms:created>
  <dcterms:modified xsi:type="dcterms:W3CDTF">2022-05-27T04:15:58Z</dcterms:modified>
</cp:coreProperties>
</file>