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8.xml" ContentType="application/vnd.openxmlformats-officedocument.presentationml.notesSl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2" r:id="rId6"/>
    <p:sldId id="311" r:id="rId7"/>
    <p:sldId id="312" r:id="rId8"/>
    <p:sldId id="264" r:id="rId9"/>
    <p:sldId id="322" r:id="rId10"/>
    <p:sldId id="279" r:id="rId11"/>
    <p:sldId id="345" r:id="rId12"/>
    <p:sldId id="337" r:id="rId13"/>
    <p:sldId id="323" r:id="rId14"/>
    <p:sldId id="324" r:id="rId15"/>
    <p:sldId id="325" r:id="rId16"/>
    <p:sldId id="327" r:id="rId17"/>
    <p:sldId id="343" r:id="rId18"/>
    <p:sldId id="326" r:id="rId19"/>
    <p:sldId id="328" r:id="rId20"/>
    <p:sldId id="339" r:id="rId21"/>
    <p:sldId id="333" r:id="rId22"/>
    <p:sldId id="340" r:id="rId23"/>
    <p:sldId id="341" r:id="rId24"/>
    <p:sldId id="342" r:id="rId25"/>
    <p:sldId id="334" r:id="rId26"/>
    <p:sldId id="290" r:id="rId27"/>
    <p:sldId id="344" r:id="rId28"/>
  </p:sldIdLst>
  <p:sldSz cx="9144000" cy="5143500" type="screen16x9"/>
  <p:notesSz cx="6858000" cy="9144000"/>
  <p:embeddedFontLst>
    <p:embeddedFont>
      <p:font typeface="Montserra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921C5-EE68-4044-B027-0D503EB17D41}">
  <a:tblStyle styleId="{7FA921C5-EE68-4044-B027-0D503EB17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jal\OneDrive\Desktop\New%20Microsoft%20Excel%20Work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anjal\OneDrive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customer_segmentation_count!$B$1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rgbClr val="4A9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customer_segmentation_count!$A$2:$A$11</c:f>
              <c:strCache>
                <c:ptCount val="10"/>
                <c:pt idx="0">
                  <c:v>Customer</c:v>
                </c:pt>
                <c:pt idx="1">
                  <c:v>Active Loyal Customer</c:v>
                </c:pt>
                <c:pt idx="2">
                  <c:v>One-Time Customer</c:v>
                </c:pt>
                <c:pt idx="3">
                  <c:v>New Customer</c:v>
                </c:pt>
                <c:pt idx="4">
                  <c:v>Slipping Best Customer</c:v>
                </c:pt>
                <c:pt idx="5">
                  <c:v>Lost Customer</c:v>
                </c:pt>
                <c:pt idx="6">
                  <c:v>Best Customer</c:v>
                </c:pt>
                <c:pt idx="7">
                  <c:v>Churned Best Customer</c:v>
                </c:pt>
                <c:pt idx="8">
                  <c:v>Potential Customer</c:v>
                </c:pt>
                <c:pt idx="9">
                  <c:v>Declining Customer</c:v>
                </c:pt>
              </c:strCache>
            </c:strRef>
          </c:cat>
          <c:val>
            <c:numRef>
              <c:f>customer_segmentation_count!$B$2:$B$11</c:f>
              <c:numCache>
                <c:formatCode>General</c:formatCode>
                <c:ptCount val="10"/>
                <c:pt idx="0">
                  <c:v>664</c:v>
                </c:pt>
                <c:pt idx="1">
                  <c:v>506</c:v>
                </c:pt>
                <c:pt idx="2">
                  <c:v>475</c:v>
                </c:pt>
                <c:pt idx="3">
                  <c:v>399</c:v>
                </c:pt>
                <c:pt idx="4">
                  <c:v>388</c:v>
                </c:pt>
                <c:pt idx="5">
                  <c:v>378</c:v>
                </c:pt>
                <c:pt idx="6">
                  <c:v>262</c:v>
                </c:pt>
                <c:pt idx="7">
                  <c:v>187</c:v>
                </c:pt>
                <c:pt idx="8">
                  <c:v>159</c:v>
                </c:pt>
                <c:pt idx="9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8-497A-8231-7B5D1922B6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01075488"/>
        <c:axId val="301079232"/>
      </c:barChart>
      <c:catAx>
        <c:axId val="30107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ea typeface="+mn-ea"/>
                <a:cs typeface="+mn-cs"/>
              </a:defRPr>
            </a:pPr>
            <a:endParaRPr lang="en-US"/>
          </a:p>
        </c:txPr>
        <c:crossAx val="301079232"/>
        <c:crosses val="autoZero"/>
        <c:auto val="1"/>
        <c:lblAlgn val="ctr"/>
        <c:lblOffset val="100"/>
        <c:noMultiLvlLbl val="0"/>
      </c:catAx>
      <c:valAx>
        <c:axId val="30107923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0107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age_group!$B$1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E68-490D-BE20-80A32D4F847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E68-490D-BE20-80A32D4F847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8-490D-BE20-80A32D4F847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E68-490D-BE20-80A32D4F8473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E68-490D-BE20-80A32D4F84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age_group!$A$2:$A$6</c:f>
              <c:strCache>
                <c:ptCount val="5"/>
                <c:pt idx="0">
                  <c:v>15-24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55+</c:v>
                </c:pt>
              </c:strCache>
            </c:strRef>
          </c:cat>
          <c:val>
            <c:numRef>
              <c:f>age_group!$B$2:$B$6</c:f>
              <c:numCache>
                <c:formatCode>General</c:formatCode>
                <c:ptCount val="5"/>
                <c:pt idx="0">
                  <c:v>246</c:v>
                </c:pt>
                <c:pt idx="1">
                  <c:v>223</c:v>
                </c:pt>
                <c:pt idx="2">
                  <c:v>507</c:v>
                </c:pt>
                <c:pt idx="3">
                  <c:v>252</c:v>
                </c:pt>
                <c:pt idx="4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68-490D-BE20-80A32D4F84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3174928"/>
        <c:axId val="313175344"/>
      </c:barChart>
      <c:catAx>
        <c:axId val="31317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3175344"/>
        <c:crosses val="autoZero"/>
        <c:auto val="1"/>
        <c:lblAlgn val="ctr"/>
        <c:lblOffset val="100"/>
        <c:noMultiLvlLbl val="0"/>
      </c:catAx>
      <c:valAx>
        <c:axId val="31317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317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/>
              <a:t>Customer Count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location!$B$1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D0-43F2-B631-6CFAA64DE47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BD0-43F2-B631-6CFAA64DE47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BD0-43F2-B631-6CFAA64DE4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location!$A$2:$A$4</c:f>
              <c:strCache>
                <c:ptCount val="3"/>
                <c:pt idx="0">
                  <c:v>New South Wales</c:v>
                </c:pt>
                <c:pt idx="1">
                  <c:v>Queensland</c:v>
                </c:pt>
                <c:pt idx="2">
                  <c:v>Victoria</c:v>
                </c:pt>
              </c:strCache>
            </c:strRef>
          </c:cat>
          <c:val>
            <c:numRef>
              <c:f>location!$B$2:$B$4</c:f>
              <c:numCache>
                <c:formatCode>General</c:formatCode>
                <c:ptCount val="3"/>
                <c:pt idx="0">
                  <c:v>778</c:v>
                </c:pt>
                <c:pt idx="1">
                  <c:v>287</c:v>
                </c:pt>
                <c:pt idx="2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D0-43F2-B631-6CFAA64DE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5706288"/>
        <c:axId val="315715856"/>
      </c:barChart>
      <c:catAx>
        <c:axId val="31570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5715856"/>
        <c:crosses val="autoZero"/>
        <c:auto val="1"/>
        <c:lblAlgn val="ctr"/>
        <c:lblOffset val="100"/>
        <c:noMultiLvlLbl val="0"/>
      </c:catAx>
      <c:valAx>
        <c:axId val="31571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31570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Job Industry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job_industry!$B$1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67B-4AFA-8D43-E95E3A1B1D1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7B-4AFA-8D43-E95E3A1B1D1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67B-4AFA-8D43-E95E3A1B1D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job_industry!$A$2:$A$10</c:f>
              <c:strCache>
                <c:ptCount val="9"/>
                <c:pt idx="0">
                  <c:v>Financial Services</c:v>
                </c:pt>
                <c:pt idx="1">
                  <c:v>Manufacturing</c:v>
                </c:pt>
                <c:pt idx="2">
                  <c:v>Health</c:v>
                </c:pt>
                <c:pt idx="3">
                  <c:v>Retail</c:v>
                </c:pt>
                <c:pt idx="4">
                  <c:v>Property</c:v>
                </c:pt>
                <c:pt idx="5">
                  <c:v>IT</c:v>
                </c:pt>
                <c:pt idx="6">
                  <c:v>Entertainment</c:v>
                </c:pt>
                <c:pt idx="7">
                  <c:v>Argiculture</c:v>
                </c:pt>
                <c:pt idx="8">
                  <c:v>Telecommunications</c:v>
                </c:pt>
              </c:strCache>
            </c:strRef>
          </c:cat>
          <c:val>
            <c:numRef>
              <c:f>job_industry!$B$2:$B$10</c:f>
              <c:numCache>
                <c:formatCode>General</c:formatCode>
                <c:ptCount val="9"/>
                <c:pt idx="0">
                  <c:v>293</c:v>
                </c:pt>
                <c:pt idx="1">
                  <c:v>285</c:v>
                </c:pt>
                <c:pt idx="2">
                  <c:v>236</c:v>
                </c:pt>
                <c:pt idx="3">
                  <c:v>120</c:v>
                </c:pt>
                <c:pt idx="4">
                  <c:v>91</c:v>
                </c:pt>
                <c:pt idx="5">
                  <c:v>77</c:v>
                </c:pt>
                <c:pt idx="6">
                  <c:v>40</c:v>
                </c:pt>
                <c:pt idx="7">
                  <c:v>38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7B-4AFA-8D43-E95E3A1B1D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4033280"/>
        <c:axId val="1734043680"/>
      </c:barChart>
      <c:catAx>
        <c:axId val="1734033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3680"/>
        <c:crosses val="autoZero"/>
        <c:auto val="1"/>
        <c:lblAlgn val="ctr"/>
        <c:lblOffset val="100"/>
        <c:noMultiLvlLbl val="0"/>
      </c:catAx>
      <c:valAx>
        <c:axId val="1734043680"/>
        <c:scaling>
          <c:orientation val="minMax"/>
          <c:max val="3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wealth_segment!$B$1</c:f>
              <c:strCache>
                <c:ptCount val="1"/>
                <c:pt idx="0">
                  <c:v>customer_count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7EA-4BE5-9C10-2AA108B2F377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7EA-4BE5-9C10-2AA108B2F37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A7EA-4BE5-9C10-2AA108B2F3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wealth_segment!$A$2:$A$4</c:f>
              <c:strCache>
                <c:ptCount val="3"/>
                <c:pt idx="0">
                  <c:v>Mass Customer</c:v>
                </c:pt>
                <c:pt idx="1">
                  <c:v>High Net Worth</c:v>
                </c:pt>
                <c:pt idx="2">
                  <c:v>Affluent Customer</c:v>
                </c:pt>
              </c:strCache>
            </c:strRef>
          </c:cat>
          <c:val>
            <c:numRef>
              <c:f>wealth_segment!$B$2:$B$4</c:f>
              <c:numCache>
                <c:formatCode>General</c:formatCode>
                <c:ptCount val="3"/>
                <c:pt idx="0">
                  <c:v>714</c:v>
                </c:pt>
                <c:pt idx="1">
                  <c:v>362</c:v>
                </c:pt>
                <c:pt idx="2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EA-4BE5-9C10-2AA108B2F3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25784944"/>
        <c:axId val="1725771632"/>
      </c:barChart>
      <c:catAx>
        <c:axId val="172578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25771632"/>
        <c:crosses val="autoZero"/>
        <c:auto val="1"/>
        <c:lblAlgn val="ctr"/>
        <c:lblOffset val="100"/>
        <c:noMultiLvlLbl val="0"/>
      </c:catAx>
      <c:valAx>
        <c:axId val="172577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2578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/>
              <a:t>Customer Count by Car 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car_ownership!$B$1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car_ownership!$A$2:$A$3</c:f>
              <c:strCache>
                <c:ptCount val="2"/>
                <c:pt idx="0">
                  <c:v>Owner</c:v>
                </c:pt>
                <c:pt idx="1">
                  <c:v>Non-owner</c:v>
                </c:pt>
              </c:strCache>
            </c:strRef>
          </c:cat>
          <c:val>
            <c:numRef>
              <c:f>car_ownership!$B$2:$B$3</c:f>
              <c:numCache>
                <c:formatCode>General</c:formatCode>
                <c:ptCount val="2"/>
                <c:pt idx="0">
                  <c:v>724</c:v>
                </c:pt>
                <c:pt idx="1">
                  <c:v>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4-4B31-9A02-FD366ED510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4041600"/>
        <c:axId val="1734037440"/>
      </c:barChart>
      <c:catAx>
        <c:axId val="1734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7440"/>
        <c:crosses val="autoZero"/>
        <c:auto val="1"/>
        <c:lblAlgn val="ctr"/>
        <c:lblOffset val="100"/>
        <c:noMultiLvlLbl val="0"/>
      </c:catAx>
      <c:valAx>
        <c:axId val="1734037440"/>
        <c:scaling>
          <c:orientation val="minMax"/>
          <c:max val="750"/>
          <c:min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Brand Preference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brand_preference!$B$1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3E-48C5-8B45-BEB6DB4612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brand_preference!$A$2:$A$7</c:f>
              <c:strCache>
                <c:ptCount val="6"/>
                <c:pt idx="0">
                  <c:v>Solex</c:v>
                </c:pt>
                <c:pt idx="1">
                  <c:v>Giant Bicycles</c:v>
                </c:pt>
                <c:pt idx="2">
                  <c:v>WeareA2B</c:v>
                </c:pt>
                <c:pt idx="3">
                  <c:v>OHM Cycles</c:v>
                </c:pt>
                <c:pt idx="4">
                  <c:v>Trek Bicycles</c:v>
                </c:pt>
                <c:pt idx="5">
                  <c:v>Norco Bicycles</c:v>
                </c:pt>
              </c:strCache>
            </c:strRef>
          </c:cat>
          <c:val>
            <c:numRef>
              <c:f>brand_preference!$B$2:$B$7</c:f>
              <c:numCache>
                <c:formatCode>General</c:formatCode>
                <c:ptCount val="6"/>
                <c:pt idx="0">
                  <c:v>2090</c:v>
                </c:pt>
                <c:pt idx="1">
                  <c:v>1645</c:v>
                </c:pt>
                <c:pt idx="2">
                  <c:v>1635</c:v>
                </c:pt>
                <c:pt idx="3">
                  <c:v>1563</c:v>
                </c:pt>
                <c:pt idx="4">
                  <c:v>1537</c:v>
                </c:pt>
                <c:pt idx="5">
                  <c:v>1490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3E-48C5-8B45-BEB6DB4612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34038272"/>
        <c:axId val="1734040352"/>
      </c:barChart>
      <c:catAx>
        <c:axId val="1734038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0352"/>
        <c:crosses val="autoZero"/>
        <c:auto val="1"/>
        <c:lblAlgn val="ctr"/>
        <c:lblOffset val="100"/>
        <c:noMultiLvlLbl val="0"/>
      </c:catAx>
      <c:valAx>
        <c:axId val="1734040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Customer Count by Product Line Preference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product_line_preference!$B$1</c:f>
              <c:strCache>
                <c:ptCount val="1"/>
                <c:pt idx="0">
                  <c:v>Customer Count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4-4611-B09B-5E2A99BFA2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product_line_preference!$A$2:$A$5</c:f>
              <c:strCache>
                <c:ptCount val="4"/>
                <c:pt idx="0">
                  <c:v>Standard</c:v>
                </c:pt>
                <c:pt idx="1">
                  <c:v>Road</c:v>
                </c:pt>
                <c:pt idx="2">
                  <c:v>Touring</c:v>
                </c:pt>
                <c:pt idx="3">
                  <c:v>Mountain</c:v>
                </c:pt>
              </c:strCache>
            </c:strRef>
          </c:cat>
          <c:val>
            <c:numRef>
              <c:f>product_line_preference!$B$2:$B$5</c:f>
              <c:numCache>
                <c:formatCode>General</c:formatCode>
                <c:ptCount val="4"/>
                <c:pt idx="0">
                  <c:v>7086</c:v>
                </c:pt>
                <c:pt idx="1">
                  <c:v>2048</c:v>
                </c:pt>
                <c:pt idx="2">
                  <c:v>611</c:v>
                </c:pt>
                <c:pt idx="3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4-4611-B09B-5E2A99BFA2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34044096"/>
        <c:axId val="1734035360"/>
      </c:barChart>
      <c:catAx>
        <c:axId val="173404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35360"/>
        <c:crosses val="autoZero"/>
        <c:auto val="1"/>
        <c:lblAlgn val="ctr"/>
        <c:lblOffset val="100"/>
        <c:noMultiLvlLbl val="0"/>
      </c:catAx>
      <c:valAx>
        <c:axId val="173403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73404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r>
              <a:rPr lang="en-IN" sz="1600" dirty="0"/>
              <a:t>Order Volume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Montserrat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season_preference!$C$1</c:f>
              <c:strCache>
                <c:ptCount val="1"/>
                <c:pt idx="0">
                  <c:v>Order Volume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season_preference!$B$2:$B$13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season_preference!$C$2:$C$13</c:f>
              <c:numCache>
                <c:formatCode>General</c:formatCode>
                <c:ptCount val="12"/>
                <c:pt idx="0">
                  <c:v>760</c:v>
                </c:pt>
                <c:pt idx="1">
                  <c:v>744</c:v>
                </c:pt>
                <c:pt idx="2">
                  <c:v>756</c:v>
                </c:pt>
                <c:pt idx="3">
                  <c:v>798</c:v>
                </c:pt>
                <c:pt idx="4">
                  <c:v>769</c:v>
                </c:pt>
                <c:pt idx="5">
                  <c:v>742</c:v>
                </c:pt>
                <c:pt idx="6">
                  <c:v>772</c:v>
                </c:pt>
                <c:pt idx="7">
                  <c:v>778</c:v>
                </c:pt>
                <c:pt idx="8">
                  <c:v>689</c:v>
                </c:pt>
                <c:pt idx="9">
                  <c:v>929</c:v>
                </c:pt>
                <c:pt idx="10">
                  <c:v>999</c:v>
                </c:pt>
                <c:pt idx="11">
                  <c:v>1224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49-4B2B-B339-BF41D6654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74973328"/>
        <c:axId val="1474974160"/>
      </c:lineChart>
      <c:catAx>
        <c:axId val="147497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474974160"/>
        <c:crosses val="autoZero"/>
        <c:auto val="1"/>
        <c:lblAlgn val="ctr"/>
        <c:lblOffset val="100"/>
        <c:noMultiLvlLbl val="0"/>
      </c:catAx>
      <c:valAx>
        <c:axId val="147497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Montserrat" panose="020B0604020202020204" charset="0"/>
                <a:ea typeface="+mn-ea"/>
                <a:cs typeface="+mn-cs"/>
              </a:defRPr>
            </a:pPr>
            <a:endParaRPr lang="en-US"/>
          </a:p>
        </c:txPr>
        <c:crossAx val="1474973328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>
          <a:latin typeface="Montserrat" panose="020B060402020202020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'Understanding target segments'!$A$2:$B$11</cx:f>
        <cx:lvl ptCount="10">
          <cx:pt idx="0">Best Customer</cx:pt>
          <cx:pt idx="1">Customer</cx:pt>
          <cx:pt idx="2">Active Loyal Customer</cx:pt>
          <cx:pt idx="3">One-Time Customer</cx:pt>
          <cx:pt idx="4">Lost Customer</cx:pt>
          <cx:pt idx="5">Potential Customer</cx:pt>
          <cx:pt idx="6">Churned Best Customer</cx:pt>
          <cx:pt idx="7">New Customer</cx:pt>
          <cx:pt idx="8">Declining Customer</cx:pt>
          <cx:pt idx="9">Slipping Best Customer</cx:pt>
        </cx:lvl>
        <cx:lvl ptCount="10">
          <cx:pt idx="0">Target Customers</cx:pt>
          <cx:pt idx="1">Target Customers</cx:pt>
          <cx:pt idx="2">Target Customers</cx:pt>
          <cx:pt idx="3">Other Customers</cx:pt>
          <cx:pt idx="4">Other Customers</cx:pt>
          <cx:pt idx="5">Other Customers</cx:pt>
          <cx:pt idx="6">Other Customers</cx:pt>
          <cx:pt idx="7">Other Customers</cx:pt>
          <cx:pt idx="8">Other Customers</cx:pt>
          <cx:pt idx="9">Other Customers</cx:pt>
        </cx:lvl>
      </cx:strDim>
      <cx:numDim type="size">
        <cx:f>'Understanding target segments'!$C$2:$C$11</cx:f>
        <cx:lvl ptCount="10" formatCode="General">
          <cx:pt idx="0">2789310.1400000001</cx:pt>
          <cx:pt idx="1">4897428.7999999998</cx:pt>
          <cx:pt idx="2">3296220.04</cx:pt>
          <cx:pt idx="3">1318964.8700000001</cx:pt>
          <cx:pt idx="4">1952262.8300000001</cx:pt>
          <cx:pt idx="5">847515.03000000003</cx:pt>
          <cx:pt idx="6">1557815.1200000001</cx:pt>
          <cx:pt idx="7">1516632.71</cx:pt>
          <cx:pt idx="8">383401.32000000001</cx:pt>
          <cx:pt idx="9">3382130.9199999999</cx:pt>
        </cx:lvl>
      </cx:numDim>
    </cx:data>
  </cx:chartData>
  <cx:chart>
    <cx:plotArea>
      <cx:plotAreaRegion>
        <cx:series layoutId="sunburst" uniqueId="{1B5292FD-09F6-4FBA-9B42-86A05E1D9671}">
          <cx:tx>
            <cx:txData>
              <cx:f>'Understanding target segments'!$C$1</cx:f>
              <cx:v>Total Order Value</cx:v>
            </cx:txData>
          </cx:tx>
          <cx:dataId val="0"/>
        </cx:series>
      </cx:plotAreaRegion>
    </cx:plotArea>
    <cx:legend pos="l" align="ctr" overlay="0">
      <cx:txPr>
        <a:bodyPr spcFirstLastPara="1" vertOverflow="ellipsis" wrap="square" lIns="0" tIns="0" rIns="0" bIns="0" anchor="ctr" anchorCtr="1"/>
        <a:lstStyle/>
        <a:p>
          <a:pPr>
            <a:defRPr lang="en-US" sz="900" b="1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Monstratt"/>
            </a:defRPr>
          </a:pPr>
          <a:endParaRPr lang="en-US" b="1" baseline="0">
            <a:latin typeface="Monstratt"/>
          </a:endParaRPr>
        </a:p>
      </cx:txPr>
    </cx:legend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50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We have chosen</a:t>
            </a:r>
            <a:r>
              <a:rPr lang="en-IN" baseline="0" dirty="0" smtClean="0"/>
              <a:t> 3 segments target for marketing efforts.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3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493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866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213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07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049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592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49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08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Increasing the probability</a:t>
            </a:r>
            <a:r>
              <a:rPr lang="en-IN" baseline="0" dirty="0" smtClean="0"/>
              <a:t> that they’ll be profitable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179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We need to understand the types</a:t>
            </a:r>
            <a:r>
              <a:rPr lang="en-IN" baseline="0" dirty="0" smtClean="0"/>
              <a:t> of customers and which ones are profitable. To do so we will look at their purchase behaviour and dissect them into various customer segments.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Recency</a:t>
            </a:r>
            <a:r>
              <a:rPr lang="en-IN" dirty="0" smtClean="0"/>
              <a:t>: number of</a:t>
            </a:r>
            <a:r>
              <a:rPr lang="en-IN" baseline="0" dirty="0" smtClean="0"/>
              <a:t> days between last day of 2017 and order date. Frequency: Number of purchases in 2017. Monetary Value: Amount spent by the customer in 2017.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Based</a:t>
            </a:r>
            <a:r>
              <a:rPr lang="en-IN" baseline="0" dirty="0" smtClean="0"/>
              <a:t> on the RFM scores the customer base is divided into 10 customer segments.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37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9fa94098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9fa94098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24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aseline="0" dirty="0" smtClean="0"/>
              <a:t>Order value of almost 11 million dollars came only from the 3 segments. Which is 50% of the total order value.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5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63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anjalihansda161@gmail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smtClean="0">
                <a:solidFill>
                  <a:schemeClr val="bg2"/>
                </a:solidFill>
              </a:rPr>
              <a:t>Customers to Target </a:t>
            </a:r>
            <a:r>
              <a:rPr lang="en-IN" sz="4400" dirty="0" smtClean="0">
                <a:solidFill>
                  <a:schemeClr val="accent1"/>
                </a:solidFill>
              </a:rPr>
              <a:t>for Marketing Efforts 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Presented by: Anjali </a:t>
            </a:r>
            <a:r>
              <a:rPr lang="en-US" dirty="0" smtClean="0"/>
              <a:t>Hansda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Segment Analysis</a:t>
            </a:r>
            <a:endParaRPr sz="3200"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12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200" dirty="0" smtClean="0">
                <a:solidFill>
                  <a:schemeClr val="tx1"/>
                </a:solidFill>
              </a:rPr>
              <a:t>Understanding the segments of </a:t>
            </a:r>
            <a:r>
              <a:rPr lang="en-IN" sz="1200" u="sng" dirty="0" smtClean="0">
                <a:solidFill>
                  <a:schemeClr val="tx1"/>
                </a:solidFill>
              </a:rPr>
              <a:t>Best Customers, Active Loyal Customers, and Customers </a:t>
            </a:r>
            <a:r>
              <a:rPr lang="en-IN" sz="1200" dirty="0" smtClean="0">
                <a:solidFill>
                  <a:schemeClr val="tx1"/>
                </a:solidFill>
              </a:rPr>
              <a:t>with:</a:t>
            </a:r>
            <a:endParaRPr lang="en-IN" sz="1200" u="sng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sz="1200" dirty="0" smtClean="0">
              <a:solidFill>
                <a:schemeClr val="tx1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200" dirty="0" smtClean="0"/>
              <a:t>Customer Demographics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IN" sz="1200" dirty="0" smtClean="0"/>
              <a:t>Purchase Preferences</a:t>
            </a:r>
            <a:endParaRPr sz="1200" dirty="0"/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6816" y="654160"/>
            <a:ext cx="8270368" cy="3967701"/>
            <a:chOff x="317040" y="670560"/>
            <a:chExt cx="8509919" cy="4071290"/>
          </a:xfrm>
        </p:grpSpPr>
        <p:grpSp>
          <p:nvGrpSpPr>
            <p:cNvPr id="10" name="Group 9"/>
            <p:cNvGrpSpPr/>
            <p:nvPr/>
          </p:nvGrpSpPr>
          <p:grpSpPr>
            <a:xfrm>
              <a:off x="3089942" y="1372257"/>
              <a:ext cx="2679040" cy="2274580"/>
              <a:chOff x="5842645" y="1730857"/>
              <a:chExt cx="2868910" cy="2545448"/>
            </a:xfrm>
          </p:grpSpPr>
          <p:sp>
            <p:nvSpPr>
              <p:cNvPr id="5" name="Google Shape;1131;p59"/>
              <p:cNvSpPr/>
              <p:nvPr/>
            </p:nvSpPr>
            <p:spPr>
              <a:xfrm>
                <a:off x="5842645" y="2462726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" name="Google Shape;1131;p59"/>
              <p:cNvSpPr/>
              <p:nvPr/>
            </p:nvSpPr>
            <p:spPr>
              <a:xfrm>
                <a:off x="5842645" y="2284300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8" name="Google Shape;1131;p59"/>
              <p:cNvSpPr/>
              <p:nvPr/>
            </p:nvSpPr>
            <p:spPr>
              <a:xfrm>
                <a:off x="5842645" y="2105874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" name="Google Shape;1131;p59"/>
              <p:cNvSpPr/>
              <p:nvPr/>
            </p:nvSpPr>
            <p:spPr>
              <a:xfrm>
                <a:off x="5842645" y="1909283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9" name="Google Shape;1131;p59"/>
              <p:cNvSpPr/>
              <p:nvPr/>
            </p:nvSpPr>
            <p:spPr>
              <a:xfrm>
                <a:off x="5842645" y="1730857"/>
                <a:ext cx="2868910" cy="1813579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cxnSp>
          <p:nvCxnSpPr>
            <p:cNvPr id="16" name="Elbow Connector 15"/>
            <p:cNvCxnSpPr>
              <a:endCxn id="49" idx="1"/>
            </p:cNvCxnSpPr>
            <p:nvPr/>
          </p:nvCxnSpPr>
          <p:spPr>
            <a:xfrm rot="5400000" flipH="1" flipV="1">
              <a:off x="5719546" y="1265050"/>
              <a:ext cx="1068393" cy="10620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endCxn id="39" idx="3"/>
            </p:cNvCxnSpPr>
            <p:nvPr/>
          </p:nvCxnSpPr>
          <p:spPr>
            <a:xfrm rot="10800000">
              <a:off x="2190258" y="1413129"/>
              <a:ext cx="966399" cy="7425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63" idx="3"/>
            </p:cNvCxnSpPr>
            <p:nvPr/>
          </p:nvCxnSpPr>
          <p:spPr>
            <a:xfrm rot="5400000">
              <a:off x="2268719" y="2750388"/>
              <a:ext cx="919541" cy="7229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endCxn id="72" idx="0"/>
            </p:cNvCxnSpPr>
            <p:nvPr/>
          </p:nvCxnSpPr>
          <p:spPr>
            <a:xfrm rot="16200000" flipH="1">
              <a:off x="4248897" y="3742144"/>
              <a:ext cx="653989" cy="272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0" idx="1"/>
            </p:cNvCxnSpPr>
            <p:nvPr/>
          </p:nvCxnSpPr>
          <p:spPr>
            <a:xfrm>
              <a:off x="5676477" y="2788038"/>
              <a:ext cx="1108278" cy="4260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17041" y="670561"/>
              <a:ext cx="1873217" cy="14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1"/>
                  </a:solidFill>
                  <a:latin typeface="Montserrat" panose="020B0604020202020204" charset="0"/>
                </a:rPr>
                <a:t>Age </a:t>
              </a:r>
              <a:r>
                <a:rPr lang="en-IN" sz="1100" dirty="0" smtClean="0">
                  <a:solidFill>
                    <a:schemeClr val="accent1"/>
                  </a:solidFill>
                  <a:latin typeface="Montserrat" panose="020B0604020202020204" charset="0"/>
                </a:rPr>
                <a:t>Distribution: </a:t>
              </a:r>
            </a:p>
            <a:p>
              <a:r>
                <a:rPr lang="en-IN" sz="1100" dirty="0" smtClean="0">
                  <a:latin typeface="Montserrat" panose="020B0604020202020204" charset="0"/>
                </a:rPr>
                <a:t>Which </a:t>
              </a:r>
              <a:r>
                <a:rPr lang="en-IN" sz="1100" dirty="0">
                  <a:latin typeface="Montserrat" panose="020B0604020202020204" charset="0"/>
                </a:rPr>
                <a:t>age group does </a:t>
              </a:r>
              <a:r>
                <a:rPr lang="en-IN" sz="1100" dirty="0" smtClean="0">
                  <a:latin typeface="Montserrat" panose="020B0604020202020204" charset="0"/>
                </a:rPr>
                <a:t>the </a:t>
              </a:r>
              <a:r>
                <a:rPr lang="en-IN" sz="1100" dirty="0">
                  <a:latin typeface="Montserrat" panose="020B0604020202020204" charset="0"/>
                </a:rPr>
                <a:t>customer fall under?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15-24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25-34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35-44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45-54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55+</a:t>
              </a:r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84755" y="670560"/>
              <a:ext cx="1871428" cy="118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1"/>
                  </a:solidFill>
                  <a:latin typeface="Montserrat" panose="020B0604020202020204" charset="0"/>
                </a:rPr>
                <a:t>Location: </a:t>
              </a:r>
              <a:r>
                <a:rPr lang="en-IN" sz="1100" dirty="0" smtClean="0">
                  <a:latin typeface="Montserrat" panose="020B0604020202020204" charset="0"/>
                </a:rPr>
                <a:t> </a:t>
              </a:r>
            </a:p>
            <a:p>
              <a:r>
                <a:rPr lang="en-IN" sz="1100" dirty="0" smtClean="0">
                  <a:latin typeface="Montserrat" panose="020B0604020202020204" charset="0"/>
                </a:rPr>
                <a:t>Which </a:t>
              </a:r>
              <a:r>
                <a:rPr lang="en-IN" sz="1100" dirty="0">
                  <a:latin typeface="Montserrat" panose="020B0604020202020204" charset="0"/>
                </a:rPr>
                <a:t>state does the customer live in?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New South Wales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Queensland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Victoria</a:t>
              </a:r>
            </a:p>
            <a:p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84755" y="2471518"/>
              <a:ext cx="2042204" cy="148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1"/>
                  </a:solidFill>
                  <a:latin typeface="Montserrat" panose="020B0604020202020204" charset="0"/>
                </a:rPr>
                <a:t>Wealth </a:t>
              </a:r>
              <a:r>
                <a:rPr lang="en-IN" sz="1100" dirty="0" smtClean="0">
                  <a:solidFill>
                    <a:schemeClr val="accent1"/>
                  </a:solidFill>
                  <a:latin typeface="Montserrat" panose="020B0604020202020204" charset="0"/>
                </a:rPr>
                <a:t>Segment: </a:t>
              </a:r>
              <a:r>
                <a:rPr lang="en-IN" sz="1100" dirty="0" smtClean="0">
                  <a:latin typeface="Montserrat" panose="020B0604020202020204" charset="0"/>
                </a:rPr>
                <a:t>Categorising </a:t>
              </a:r>
              <a:r>
                <a:rPr lang="en-IN" sz="1100" dirty="0">
                  <a:latin typeface="Montserrat" panose="020B0604020202020204" charset="0"/>
                </a:rPr>
                <a:t>customer based on financial background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Mass Customer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High Net Worth Customer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Affluent Customer</a:t>
              </a:r>
            </a:p>
            <a:p>
              <a:endParaRPr lang="en-IN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7040" y="2471519"/>
              <a:ext cx="2049987" cy="220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1"/>
                  </a:solidFill>
                  <a:latin typeface="Montserrat" panose="020B0604020202020204" charset="0"/>
                </a:rPr>
                <a:t>Job Industry</a:t>
              </a:r>
              <a:r>
                <a:rPr lang="en-IN" sz="1100" dirty="0" smtClean="0">
                  <a:solidFill>
                    <a:schemeClr val="accent1"/>
                  </a:solidFill>
                  <a:latin typeface="Montserrat" panose="020B0604020202020204" charset="0"/>
                </a:rPr>
                <a:t>:</a:t>
              </a:r>
            </a:p>
            <a:p>
              <a:r>
                <a:rPr lang="en-IN" sz="1100" dirty="0" smtClean="0">
                  <a:latin typeface="Montserrat" panose="020B0604020202020204" charset="0"/>
                </a:rPr>
                <a:t>Which </a:t>
              </a:r>
              <a:r>
                <a:rPr lang="en-IN" sz="1100" dirty="0">
                  <a:latin typeface="Montserrat" panose="020B0604020202020204" charset="0"/>
                </a:rPr>
                <a:t>industry does the customer work in?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Financial Services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Manufacturing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Health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Retail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Property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IT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Entertainment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Agriculture</a:t>
              </a:r>
            </a:p>
            <a:p>
              <a:pPr marL="171450" lvl="1" indent="-171450">
                <a:buFont typeface="Arial" panose="020B0604020202020204" pitchFamily="34" charset="0"/>
                <a:buChar char="•"/>
              </a:pPr>
              <a:r>
                <a:rPr lang="en-IN" sz="1100" dirty="0">
                  <a:solidFill>
                    <a:schemeClr val="bg2"/>
                  </a:solidFill>
                  <a:latin typeface="Montserrat" panose="020B0604020202020204" charset="0"/>
                </a:rPr>
                <a:t>Telecommunications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01874" y="4205551"/>
              <a:ext cx="2020857" cy="536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>
                  <a:solidFill>
                    <a:schemeClr val="accent1"/>
                  </a:solidFill>
                  <a:latin typeface="Montserrat" panose="020B0604020202020204" charset="0"/>
                </a:rPr>
                <a:t>Car Ownership: </a:t>
              </a:r>
              <a:r>
                <a:rPr lang="en-IN" sz="1100" dirty="0">
                  <a:latin typeface="Montserrat" panose="020B0604020202020204" charset="0"/>
                </a:rPr>
                <a:t>Whether the customer own a car?</a:t>
              </a:r>
            </a:p>
            <a:p>
              <a:endParaRPr lang="en-IN" sz="1100" dirty="0"/>
            </a:p>
          </p:txBody>
        </p:sp>
      </p:grpSp>
      <p:sp>
        <p:nvSpPr>
          <p:cNvPr id="77" name="Title 76"/>
          <p:cNvSpPr>
            <a:spLocks noGrp="1"/>
          </p:cNvSpPr>
          <p:nvPr>
            <p:ph type="title"/>
          </p:nvPr>
        </p:nvSpPr>
        <p:spPr>
          <a:xfrm>
            <a:off x="717900" y="707"/>
            <a:ext cx="7708200" cy="521642"/>
          </a:xfrm>
        </p:spPr>
        <p:txBody>
          <a:bodyPr/>
          <a:lstStyle/>
          <a:p>
            <a:r>
              <a:rPr lang="en-IN" sz="1400" dirty="0" smtClean="0"/>
              <a:t>1. Customer Demographics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48347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97608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Age Distribution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351536"/>
            <a:ext cx="2261700" cy="1614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The majority of the chosen customer segment falls under the </a:t>
            </a:r>
            <a:r>
              <a:rPr lang="en-IN" sz="1200" dirty="0" smtClean="0">
                <a:solidFill>
                  <a:schemeClr val="bg2"/>
                </a:solidFill>
              </a:rPr>
              <a:t>35-44 age group.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616554"/>
              </p:ext>
            </p:extLst>
          </p:nvPr>
        </p:nvGraphicFramePr>
        <p:xfrm>
          <a:off x="854148" y="12231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oogle Shape;11005;p81"/>
          <p:cNvGrpSpPr/>
          <p:nvPr/>
        </p:nvGrpSpPr>
        <p:grpSpPr>
          <a:xfrm>
            <a:off x="7020284" y="1565469"/>
            <a:ext cx="409531" cy="410617"/>
            <a:chOff x="6679825" y="2693700"/>
            <a:chExt cx="257875" cy="258575"/>
          </a:xfrm>
          <a:solidFill>
            <a:schemeClr val="accent1"/>
          </a:solidFill>
        </p:grpSpPr>
        <p:sp>
          <p:nvSpPr>
            <p:cNvPr id="42" name="Google Shape;11006;p81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007;p81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815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88712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Location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62575"/>
            <a:ext cx="2261700" cy="12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The target segment mostly resides in </a:t>
            </a:r>
            <a:r>
              <a:rPr lang="en-IN" sz="1200" dirty="0" smtClean="0">
                <a:solidFill>
                  <a:schemeClr val="bg2"/>
                </a:solidFill>
              </a:rPr>
              <a:t>New South Wales</a:t>
            </a:r>
            <a:r>
              <a:rPr lang="en-IN" sz="1200" dirty="0" smtClean="0"/>
              <a:t> followed by Victoria.</a:t>
            </a: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9974"/>
              </p:ext>
            </p:extLst>
          </p:nvPr>
        </p:nvGraphicFramePr>
        <p:xfrm>
          <a:off x="889591" y="12231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2720;p70"/>
          <p:cNvSpPr/>
          <p:nvPr/>
        </p:nvSpPr>
        <p:spPr>
          <a:xfrm>
            <a:off x="7113851" y="1598431"/>
            <a:ext cx="222397" cy="288694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84459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Job Industry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20048"/>
            <a:ext cx="2261700" cy="122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The chosen customer segment is mostly employed in </a:t>
            </a:r>
            <a:r>
              <a:rPr lang="en-IN" sz="1200" dirty="0" smtClean="0">
                <a:solidFill>
                  <a:schemeClr val="bg2"/>
                </a:solidFill>
              </a:rPr>
              <a:t>Health, Manufacturing, and Financial Services.</a:t>
            </a:r>
            <a:endParaRPr sz="1200" dirty="0">
              <a:solidFill>
                <a:schemeClr val="bg2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656392"/>
              </p:ext>
            </p:extLst>
          </p:nvPr>
        </p:nvGraphicFramePr>
        <p:xfrm>
          <a:off x="647700" y="1002652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Google Shape;9554;p77"/>
          <p:cNvGrpSpPr/>
          <p:nvPr/>
        </p:nvGrpSpPr>
        <p:grpSpPr>
          <a:xfrm>
            <a:off x="7040556" y="1475032"/>
            <a:ext cx="368987" cy="369566"/>
            <a:chOff x="-59502375" y="1904375"/>
            <a:chExt cx="319000" cy="319500"/>
          </a:xfrm>
          <a:solidFill>
            <a:schemeClr val="accent1"/>
          </a:solidFill>
        </p:grpSpPr>
        <p:sp>
          <p:nvSpPr>
            <p:cNvPr id="28" name="Google Shape;9555;p77"/>
            <p:cNvSpPr/>
            <p:nvPr/>
          </p:nvSpPr>
          <p:spPr>
            <a:xfrm>
              <a:off x="-59455125" y="2097050"/>
              <a:ext cx="227650" cy="62225"/>
            </a:xfrm>
            <a:custGeom>
              <a:avLst/>
              <a:gdLst/>
              <a:ahLst/>
              <a:cxnLst/>
              <a:rect l="l" t="t" r="r" b="b"/>
              <a:pathLst>
                <a:path w="9106" h="2489" extrusionOk="0">
                  <a:moveTo>
                    <a:pt x="1670" y="819"/>
                  </a:moveTo>
                  <a:lnTo>
                    <a:pt x="1670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3309" y="819"/>
                  </a:moveTo>
                  <a:lnTo>
                    <a:pt x="3309" y="1670"/>
                  </a:lnTo>
                  <a:lnTo>
                    <a:pt x="2489" y="1670"/>
                  </a:lnTo>
                  <a:lnTo>
                    <a:pt x="2489" y="819"/>
                  </a:lnTo>
                  <a:close/>
                  <a:moveTo>
                    <a:pt x="4978" y="819"/>
                  </a:moveTo>
                  <a:lnTo>
                    <a:pt x="4978" y="1670"/>
                  </a:lnTo>
                  <a:lnTo>
                    <a:pt x="4128" y="1670"/>
                  </a:lnTo>
                  <a:lnTo>
                    <a:pt x="4128" y="819"/>
                  </a:lnTo>
                  <a:close/>
                  <a:moveTo>
                    <a:pt x="6617" y="819"/>
                  </a:moveTo>
                  <a:lnTo>
                    <a:pt x="6617" y="1670"/>
                  </a:lnTo>
                  <a:lnTo>
                    <a:pt x="5798" y="1670"/>
                  </a:lnTo>
                  <a:lnTo>
                    <a:pt x="5798" y="819"/>
                  </a:lnTo>
                  <a:close/>
                  <a:moveTo>
                    <a:pt x="8286" y="819"/>
                  </a:moveTo>
                  <a:lnTo>
                    <a:pt x="8286" y="1670"/>
                  </a:lnTo>
                  <a:lnTo>
                    <a:pt x="7436" y="1670"/>
                  </a:lnTo>
                  <a:lnTo>
                    <a:pt x="7436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300"/>
                    <a:pt x="190" y="2489"/>
                    <a:pt x="410" y="2489"/>
                  </a:cubicBezTo>
                  <a:lnTo>
                    <a:pt x="8664" y="2489"/>
                  </a:lnTo>
                  <a:cubicBezTo>
                    <a:pt x="8917" y="2489"/>
                    <a:pt x="9106" y="2300"/>
                    <a:pt x="9106" y="2048"/>
                  </a:cubicBezTo>
                  <a:lnTo>
                    <a:pt x="9106" y="410"/>
                  </a:lnTo>
                  <a:cubicBezTo>
                    <a:pt x="9106" y="158"/>
                    <a:pt x="8917" y="0"/>
                    <a:pt x="86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56;p77"/>
            <p:cNvSpPr/>
            <p:nvPr/>
          </p:nvSpPr>
          <p:spPr>
            <a:xfrm>
              <a:off x="-59502375" y="1966300"/>
              <a:ext cx="319000" cy="257575"/>
            </a:xfrm>
            <a:custGeom>
              <a:avLst/>
              <a:gdLst/>
              <a:ahLst/>
              <a:cxnLst/>
              <a:rect l="l" t="t" r="r" b="b"/>
              <a:pathLst>
                <a:path w="12760" h="10303" extrusionOk="0">
                  <a:moveTo>
                    <a:pt x="8633" y="1639"/>
                  </a:moveTo>
                  <a:lnTo>
                    <a:pt x="8633" y="3592"/>
                  </a:lnTo>
                  <a:lnTo>
                    <a:pt x="7814" y="3592"/>
                  </a:lnTo>
                  <a:lnTo>
                    <a:pt x="7814" y="1639"/>
                  </a:lnTo>
                  <a:close/>
                  <a:moveTo>
                    <a:pt x="11941" y="819"/>
                  </a:moveTo>
                  <a:lnTo>
                    <a:pt x="11941" y="3592"/>
                  </a:lnTo>
                  <a:lnTo>
                    <a:pt x="11122" y="3592"/>
                  </a:lnTo>
                  <a:lnTo>
                    <a:pt x="11122" y="819"/>
                  </a:lnTo>
                  <a:close/>
                  <a:moveTo>
                    <a:pt x="5041" y="3119"/>
                  </a:moveTo>
                  <a:lnTo>
                    <a:pt x="5041" y="3970"/>
                  </a:lnTo>
                  <a:cubicBezTo>
                    <a:pt x="5041" y="4222"/>
                    <a:pt x="5230" y="4411"/>
                    <a:pt x="5482" y="4411"/>
                  </a:cubicBezTo>
                  <a:lnTo>
                    <a:pt x="11941" y="4411"/>
                  </a:lnTo>
                  <a:lnTo>
                    <a:pt x="11941" y="9357"/>
                  </a:lnTo>
                  <a:lnTo>
                    <a:pt x="914" y="9357"/>
                  </a:lnTo>
                  <a:lnTo>
                    <a:pt x="914" y="4222"/>
                  </a:lnTo>
                  <a:lnTo>
                    <a:pt x="2552" y="3119"/>
                  </a:lnTo>
                  <a:lnTo>
                    <a:pt x="2552" y="3970"/>
                  </a:lnTo>
                  <a:cubicBezTo>
                    <a:pt x="2552" y="4207"/>
                    <a:pt x="2767" y="4373"/>
                    <a:pt x="2980" y="4373"/>
                  </a:cubicBezTo>
                  <a:cubicBezTo>
                    <a:pt x="3050" y="4373"/>
                    <a:pt x="3120" y="4355"/>
                    <a:pt x="3182" y="4316"/>
                  </a:cubicBezTo>
                  <a:lnTo>
                    <a:pt x="5041" y="3119"/>
                  </a:lnTo>
                  <a:close/>
                  <a:moveTo>
                    <a:pt x="10712" y="0"/>
                  </a:moveTo>
                  <a:cubicBezTo>
                    <a:pt x="10491" y="0"/>
                    <a:pt x="10334" y="189"/>
                    <a:pt x="10334" y="441"/>
                  </a:cubicBezTo>
                  <a:lnTo>
                    <a:pt x="10334" y="3592"/>
                  </a:lnTo>
                  <a:lnTo>
                    <a:pt x="9483" y="3592"/>
                  </a:lnTo>
                  <a:lnTo>
                    <a:pt x="9483" y="1261"/>
                  </a:lnTo>
                  <a:cubicBezTo>
                    <a:pt x="9483" y="1008"/>
                    <a:pt x="9294" y="819"/>
                    <a:pt x="9074" y="819"/>
                  </a:cubicBezTo>
                  <a:lnTo>
                    <a:pt x="7404" y="819"/>
                  </a:lnTo>
                  <a:cubicBezTo>
                    <a:pt x="7183" y="819"/>
                    <a:pt x="6963" y="1008"/>
                    <a:pt x="6963" y="1261"/>
                  </a:cubicBezTo>
                  <a:lnTo>
                    <a:pt x="6963" y="3592"/>
                  </a:lnTo>
                  <a:lnTo>
                    <a:pt x="5860" y="3592"/>
                  </a:lnTo>
                  <a:lnTo>
                    <a:pt x="5860" y="2363"/>
                  </a:lnTo>
                  <a:cubicBezTo>
                    <a:pt x="5860" y="2206"/>
                    <a:pt x="5797" y="2080"/>
                    <a:pt x="5640" y="2017"/>
                  </a:cubicBezTo>
                  <a:cubicBezTo>
                    <a:pt x="5581" y="1973"/>
                    <a:pt x="5509" y="1949"/>
                    <a:pt x="5436" y="1949"/>
                  </a:cubicBezTo>
                  <a:cubicBezTo>
                    <a:pt x="5352" y="1949"/>
                    <a:pt x="5266" y="1981"/>
                    <a:pt x="5199" y="2048"/>
                  </a:cubicBezTo>
                  <a:lnTo>
                    <a:pt x="3340" y="3245"/>
                  </a:lnTo>
                  <a:lnTo>
                    <a:pt x="3340" y="2395"/>
                  </a:lnTo>
                  <a:cubicBezTo>
                    <a:pt x="3340" y="2237"/>
                    <a:pt x="3277" y="2111"/>
                    <a:pt x="3119" y="2048"/>
                  </a:cubicBezTo>
                  <a:cubicBezTo>
                    <a:pt x="3061" y="2004"/>
                    <a:pt x="2989" y="1981"/>
                    <a:pt x="2916" y="1981"/>
                  </a:cubicBezTo>
                  <a:cubicBezTo>
                    <a:pt x="2831" y="1981"/>
                    <a:pt x="2746" y="2012"/>
                    <a:pt x="2678" y="2080"/>
                  </a:cubicBezTo>
                  <a:lnTo>
                    <a:pt x="189" y="3718"/>
                  </a:lnTo>
                  <a:cubicBezTo>
                    <a:pt x="95" y="3812"/>
                    <a:pt x="0" y="3938"/>
                    <a:pt x="0" y="4096"/>
                  </a:cubicBezTo>
                  <a:lnTo>
                    <a:pt x="0" y="9861"/>
                  </a:lnTo>
                  <a:cubicBezTo>
                    <a:pt x="0" y="10113"/>
                    <a:pt x="189" y="10302"/>
                    <a:pt x="441" y="10302"/>
                  </a:cubicBezTo>
                  <a:lnTo>
                    <a:pt x="12287" y="10302"/>
                  </a:lnTo>
                  <a:cubicBezTo>
                    <a:pt x="12539" y="10302"/>
                    <a:pt x="12697" y="10113"/>
                    <a:pt x="12697" y="9861"/>
                  </a:cubicBezTo>
                  <a:lnTo>
                    <a:pt x="12697" y="504"/>
                  </a:lnTo>
                  <a:cubicBezTo>
                    <a:pt x="12760" y="158"/>
                    <a:pt x="12602" y="0"/>
                    <a:pt x="123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57;p77"/>
            <p:cNvSpPr/>
            <p:nvPr/>
          </p:nvSpPr>
          <p:spPr>
            <a:xfrm>
              <a:off x="-59322800" y="1904375"/>
              <a:ext cx="106350" cy="41175"/>
            </a:xfrm>
            <a:custGeom>
              <a:avLst/>
              <a:gdLst/>
              <a:ahLst/>
              <a:cxnLst/>
              <a:rect l="l" t="t" r="r" b="b"/>
              <a:pathLst>
                <a:path w="4254" h="1647" extrusionOk="0">
                  <a:moveTo>
                    <a:pt x="1291" y="0"/>
                  </a:moveTo>
                  <a:cubicBezTo>
                    <a:pt x="890" y="0"/>
                    <a:pt x="485" y="181"/>
                    <a:pt x="158" y="556"/>
                  </a:cubicBezTo>
                  <a:cubicBezTo>
                    <a:pt x="0" y="713"/>
                    <a:pt x="32" y="965"/>
                    <a:pt x="189" y="1123"/>
                  </a:cubicBezTo>
                  <a:cubicBezTo>
                    <a:pt x="265" y="1198"/>
                    <a:pt x="369" y="1237"/>
                    <a:pt x="474" y="1237"/>
                  </a:cubicBezTo>
                  <a:cubicBezTo>
                    <a:pt x="589" y="1237"/>
                    <a:pt x="706" y="1190"/>
                    <a:pt x="788" y="1091"/>
                  </a:cubicBezTo>
                  <a:cubicBezTo>
                    <a:pt x="946" y="918"/>
                    <a:pt x="1119" y="831"/>
                    <a:pt x="1292" y="831"/>
                  </a:cubicBezTo>
                  <a:cubicBezTo>
                    <a:pt x="1465" y="831"/>
                    <a:pt x="1639" y="918"/>
                    <a:pt x="1796" y="1091"/>
                  </a:cubicBezTo>
                  <a:cubicBezTo>
                    <a:pt x="2115" y="1457"/>
                    <a:pt x="2530" y="1646"/>
                    <a:pt x="2948" y="1646"/>
                  </a:cubicBezTo>
                  <a:cubicBezTo>
                    <a:pt x="3357" y="1646"/>
                    <a:pt x="3769" y="1465"/>
                    <a:pt x="4096" y="1091"/>
                  </a:cubicBezTo>
                  <a:cubicBezTo>
                    <a:pt x="4254" y="902"/>
                    <a:pt x="4191" y="650"/>
                    <a:pt x="4033" y="493"/>
                  </a:cubicBezTo>
                  <a:cubicBezTo>
                    <a:pt x="3975" y="420"/>
                    <a:pt x="3885" y="381"/>
                    <a:pt x="3788" y="381"/>
                  </a:cubicBezTo>
                  <a:cubicBezTo>
                    <a:pt x="3674" y="381"/>
                    <a:pt x="3551" y="436"/>
                    <a:pt x="3466" y="556"/>
                  </a:cubicBezTo>
                  <a:cubicBezTo>
                    <a:pt x="3308" y="729"/>
                    <a:pt x="3127" y="815"/>
                    <a:pt x="2946" y="815"/>
                  </a:cubicBezTo>
                  <a:cubicBezTo>
                    <a:pt x="2765" y="815"/>
                    <a:pt x="2584" y="729"/>
                    <a:pt x="2426" y="556"/>
                  </a:cubicBezTo>
                  <a:cubicBezTo>
                    <a:pt x="2108" y="189"/>
                    <a:pt x="1701" y="0"/>
                    <a:pt x="1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386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305344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Wealth Segment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680794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/>
              <a:t>The majority of customers are in the Mass Customer Segment.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52898"/>
              </p:ext>
            </p:extLst>
          </p:nvPr>
        </p:nvGraphicFramePr>
        <p:xfrm>
          <a:off x="1020866" y="1102597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oogle Shape;9079;p75"/>
          <p:cNvGrpSpPr/>
          <p:nvPr/>
        </p:nvGrpSpPr>
        <p:grpSpPr>
          <a:xfrm>
            <a:off x="7054966" y="1965158"/>
            <a:ext cx="340168" cy="340186"/>
            <a:chOff x="1487200" y="2615925"/>
            <a:chExt cx="483125" cy="483150"/>
          </a:xfrm>
          <a:solidFill>
            <a:schemeClr val="accent1"/>
          </a:solidFill>
        </p:grpSpPr>
        <p:sp>
          <p:nvSpPr>
            <p:cNvPr id="12" name="Google Shape;9080;p75"/>
            <p:cNvSpPr/>
            <p:nvPr/>
          </p:nvSpPr>
          <p:spPr>
            <a:xfrm>
              <a:off x="1601400" y="28442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081;p75"/>
            <p:cNvSpPr/>
            <p:nvPr/>
          </p:nvSpPr>
          <p:spPr>
            <a:xfrm>
              <a:off x="1487200" y="2731050"/>
              <a:ext cx="483125" cy="368025"/>
            </a:xfrm>
            <a:custGeom>
              <a:avLst/>
              <a:gdLst/>
              <a:ahLst/>
              <a:cxnLst/>
              <a:rect l="l" t="t" r="r" b="b"/>
              <a:pathLst>
                <a:path w="19325" h="14721" extrusionOk="0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082;p75"/>
            <p:cNvSpPr/>
            <p:nvPr/>
          </p:nvSpPr>
          <p:spPr>
            <a:xfrm>
              <a:off x="1658025" y="2615925"/>
              <a:ext cx="141550" cy="143450"/>
            </a:xfrm>
            <a:custGeom>
              <a:avLst/>
              <a:gdLst/>
              <a:ahLst/>
              <a:cxnLst/>
              <a:rect l="l" t="t" r="r" b="b"/>
              <a:pathLst>
                <a:path w="5662" h="5738" extrusionOk="0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256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908391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Car Ownership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283841"/>
            <a:ext cx="2261700" cy="12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2"/>
                </a:solidFill>
              </a:rPr>
              <a:t>N</a:t>
            </a:r>
            <a:r>
              <a:rPr lang="en-IN" sz="1200" dirty="0" smtClean="0">
                <a:solidFill>
                  <a:schemeClr val="bg2"/>
                </a:solidFill>
              </a:rPr>
              <a:t>o impact </a:t>
            </a:r>
            <a:r>
              <a:rPr lang="en-IN" sz="1200" dirty="0" smtClean="0"/>
              <a:t>on purchase behavior can be deduced due to negligible difference.  </a:t>
            </a:r>
            <a:endParaRPr sz="1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201192"/>
              </p:ext>
            </p:extLst>
          </p:nvPr>
        </p:nvGraphicFramePr>
        <p:xfrm>
          <a:off x="1023901" y="1154700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1" name="Google Shape;9173;p75"/>
          <p:cNvGrpSpPr/>
          <p:nvPr/>
        </p:nvGrpSpPr>
        <p:grpSpPr>
          <a:xfrm>
            <a:off x="7054966" y="1598763"/>
            <a:ext cx="340168" cy="309628"/>
            <a:chOff x="1487200" y="4421025"/>
            <a:chExt cx="483125" cy="439750"/>
          </a:xfrm>
          <a:solidFill>
            <a:schemeClr val="accent1"/>
          </a:solidFill>
        </p:grpSpPr>
        <p:sp>
          <p:nvSpPr>
            <p:cNvPr id="12" name="Google Shape;9174;p75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9175;p75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9176;p75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177;p75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/>
              <a:t>Customer Demographics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668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0330" y="851009"/>
            <a:ext cx="7708200" cy="740400"/>
          </a:xfrm>
        </p:spPr>
        <p:txBody>
          <a:bodyPr/>
          <a:lstStyle/>
          <a:p>
            <a:r>
              <a:rPr lang="en-IN" sz="2400" dirty="0" smtClean="0"/>
              <a:t>2. Customer’s Purchase Preference</a:t>
            </a:r>
            <a:endParaRPr lang="en-IN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0330" y="1744872"/>
            <a:ext cx="4631700" cy="2493979"/>
          </a:xfrm>
        </p:spPr>
        <p:txBody>
          <a:bodyPr/>
          <a:lstStyle/>
          <a:p>
            <a:r>
              <a:rPr lang="en-IN" sz="1600" dirty="0" smtClean="0"/>
              <a:t>Brand Preference</a:t>
            </a:r>
          </a:p>
          <a:p>
            <a:pPr marL="114300" indent="0">
              <a:buNone/>
            </a:pPr>
            <a:endParaRPr lang="en-IN" sz="1600" dirty="0" smtClean="0"/>
          </a:p>
          <a:p>
            <a:r>
              <a:rPr lang="en-IN" sz="1600" dirty="0" smtClean="0"/>
              <a:t>Product Line Preference</a:t>
            </a:r>
          </a:p>
          <a:p>
            <a:pPr marL="114300" indent="0">
              <a:buNone/>
            </a:pPr>
            <a:endParaRPr lang="en-IN" sz="1600" dirty="0" smtClean="0"/>
          </a:p>
          <a:p>
            <a:r>
              <a:rPr lang="en-IN" sz="1600" dirty="0" smtClean="0"/>
              <a:t>Season Preference</a:t>
            </a:r>
          </a:p>
          <a:p>
            <a:endParaRPr lang="en-IN" sz="1600" dirty="0" smtClean="0"/>
          </a:p>
          <a:p>
            <a:r>
              <a:rPr lang="en-IN" sz="1600" dirty="0" smtClean="0"/>
              <a:t>Average Order Amount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251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5976596" y="1858650"/>
            <a:ext cx="249690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Brand Preference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198785"/>
            <a:ext cx="2261700" cy="123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The </a:t>
            </a:r>
            <a:r>
              <a:rPr lang="en-IN" sz="1200" dirty="0" err="1" smtClean="0">
                <a:solidFill>
                  <a:schemeClr val="bg2"/>
                </a:solidFill>
              </a:rPr>
              <a:t>Solex</a:t>
            </a:r>
            <a:r>
              <a:rPr lang="en-IN" sz="1200" dirty="0" smtClean="0">
                <a:solidFill>
                  <a:schemeClr val="bg2"/>
                </a:solidFill>
              </a:rPr>
              <a:t> Brand </a:t>
            </a:r>
            <a:r>
              <a:rPr lang="en-IN" sz="1200" dirty="0" smtClean="0"/>
              <a:t>has the highest order volume.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Other than </a:t>
            </a:r>
            <a:r>
              <a:rPr lang="en-IN" sz="1200" dirty="0" err="1" smtClean="0"/>
              <a:t>Solex</a:t>
            </a:r>
            <a:r>
              <a:rPr lang="en-IN" sz="1200" dirty="0" smtClean="0"/>
              <a:t>, other brands are even in order volume.</a:t>
            </a:r>
            <a:endParaRPr sz="1200" dirty="0"/>
          </a:p>
        </p:txBody>
      </p:sp>
      <p:grpSp>
        <p:nvGrpSpPr>
          <p:cNvPr id="14" name="Google Shape;9083;p75"/>
          <p:cNvGrpSpPr/>
          <p:nvPr/>
        </p:nvGrpSpPr>
        <p:grpSpPr>
          <a:xfrm>
            <a:off x="7048268" y="1580835"/>
            <a:ext cx="353564" cy="340186"/>
            <a:chOff x="2077575" y="2615925"/>
            <a:chExt cx="502150" cy="483150"/>
          </a:xfrm>
          <a:solidFill>
            <a:schemeClr val="bg2">
              <a:lumMod val="50000"/>
            </a:schemeClr>
          </a:solidFill>
        </p:grpSpPr>
        <p:sp>
          <p:nvSpPr>
            <p:cNvPr id="15" name="Google Shape;9084;p75"/>
            <p:cNvSpPr/>
            <p:nvPr/>
          </p:nvSpPr>
          <p:spPr>
            <a:xfrm>
              <a:off x="2213375" y="2817500"/>
              <a:ext cx="151225" cy="148400"/>
            </a:xfrm>
            <a:custGeom>
              <a:avLst/>
              <a:gdLst/>
              <a:ahLst/>
              <a:cxnLst/>
              <a:rect l="l" t="t" r="r" b="b"/>
              <a:pathLst>
                <a:path w="6049" h="5936" extrusionOk="0">
                  <a:moveTo>
                    <a:pt x="5426" y="0"/>
                  </a:moveTo>
                  <a:cubicBezTo>
                    <a:pt x="5281" y="0"/>
                    <a:pt x="5136" y="56"/>
                    <a:pt x="5025" y="166"/>
                  </a:cubicBezTo>
                  <a:lnTo>
                    <a:pt x="4557" y="634"/>
                  </a:lnTo>
                  <a:cubicBezTo>
                    <a:pt x="4322" y="522"/>
                    <a:pt x="4072" y="468"/>
                    <a:pt x="3825" y="468"/>
                  </a:cubicBezTo>
                  <a:cubicBezTo>
                    <a:pt x="3288" y="468"/>
                    <a:pt x="2764" y="723"/>
                    <a:pt x="2437" y="1186"/>
                  </a:cubicBezTo>
                  <a:cubicBezTo>
                    <a:pt x="1957" y="1863"/>
                    <a:pt x="2038" y="2784"/>
                    <a:pt x="2624" y="3369"/>
                  </a:cubicBezTo>
                  <a:cubicBezTo>
                    <a:pt x="2980" y="3726"/>
                    <a:pt x="2727" y="4336"/>
                    <a:pt x="2223" y="4336"/>
                  </a:cubicBezTo>
                  <a:cubicBezTo>
                    <a:pt x="1718" y="4336"/>
                    <a:pt x="1468" y="3726"/>
                    <a:pt x="1824" y="3369"/>
                  </a:cubicBezTo>
                  <a:cubicBezTo>
                    <a:pt x="2044" y="3149"/>
                    <a:pt x="2044" y="2790"/>
                    <a:pt x="1824" y="2569"/>
                  </a:cubicBezTo>
                  <a:cubicBezTo>
                    <a:pt x="1714" y="2458"/>
                    <a:pt x="1569" y="2402"/>
                    <a:pt x="1424" y="2402"/>
                  </a:cubicBezTo>
                  <a:cubicBezTo>
                    <a:pt x="1279" y="2402"/>
                    <a:pt x="1134" y="2458"/>
                    <a:pt x="1024" y="2569"/>
                  </a:cubicBezTo>
                  <a:cubicBezTo>
                    <a:pt x="514" y="3077"/>
                    <a:pt x="381" y="3853"/>
                    <a:pt x="692" y="4502"/>
                  </a:cubicBezTo>
                  <a:lnTo>
                    <a:pt x="221" y="4970"/>
                  </a:lnTo>
                  <a:cubicBezTo>
                    <a:pt x="0" y="5190"/>
                    <a:pt x="0" y="5549"/>
                    <a:pt x="221" y="5770"/>
                  </a:cubicBezTo>
                  <a:cubicBezTo>
                    <a:pt x="332" y="5880"/>
                    <a:pt x="477" y="5935"/>
                    <a:pt x="622" y="5935"/>
                  </a:cubicBezTo>
                  <a:cubicBezTo>
                    <a:pt x="767" y="5935"/>
                    <a:pt x="912" y="5880"/>
                    <a:pt x="1024" y="5770"/>
                  </a:cubicBezTo>
                  <a:lnTo>
                    <a:pt x="1492" y="5302"/>
                  </a:lnTo>
                  <a:cubicBezTo>
                    <a:pt x="1726" y="5414"/>
                    <a:pt x="1975" y="5467"/>
                    <a:pt x="2220" y="5467"/>
                  </a:cubicBezTo>
                  <a:cubicBezTo>
                    <a:pt x="2758" y="5467"/>
                    <a:pt x="3281" y="5211"/>
                    <a:pt x="3608" y="4749"/>
                  </a:cubicBezTo>
                  <a:cubicBezTo>
                    <a:pt x="4089" y="4073"/>
                    <a:pt x="4010" y="3152"/>
                    <a:pt x="3424" y="2569"/>
                  </a:cubicBezTo>
                  <a:cubicBezTo>
                    <a:pt x="3068" y="2210"/>
                    <a:pt x="3322" y="1600"/>
                    <a:pt x="3826" y="1600"/>
                  </a:cubicBezTo>
                  <a:cubicBezTo>
                    <a:pt x="4330" y="1600"/>
                    <a:pt x="4581" y="2210"/>
                    <a:pt x="4224" y="2569"/>
                  </a:cubicBezTo>
                  <a:cubicBezTo>
                    <a:pt x="4004" y="2790"/>
                    <a:pt x="4004" y="3146"/>
                    <a:pt x="4224" y="3369"/>
                  </a:cubicBezTo>
                  <a:cubicBezTo>
                    <a:pt x="4335" y="3480"/>
                    <a:pt x="4480" y="3535"/>
                    <a:pt x="4624" y="3535"/>
                  </a:cubicBezTo>
                  <a:cubicBezTo>
                    <a:pt x="4769" y="3535"/>
                    <a:pt x="4914" y="3480"/>
                    <a:pt x="5025" y="3369"/>
                  </a:cubicBezTo>
                  <a:cubicBezTo>
                    <a:pt x="5535" y="2859"/>
                    <a:pt x="5668" y="2086"/>
                    <a:pt x="5360" y="1434"/>
                  </a:cubicBezTo>
                  <a:lnTo>
                    <a:pt x="5828" y="966"/>
                  </a:lnTo>
                  <a:cubicBezTo>
                    <a:pt x="6048" y="745"/>
                    <a:pt x="6048" y="386"/>
                    <a:pt x="5828" y="166"/>
                  </a:cubicBezTo>
                  <a:cubicBezTo>
                    <a:pt x="5716" y="56"/>
                    <a:pt x="5571" y="0"/>
                    <a:pt x="5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085;p75"/>
            <p:cNvSpPr/>
            <p:nvPr/>
          </p:nvSpPr>
          <p:spPr>
            <a:xfrm>
              <a:off x="2333550" y="2737450"/>
              <a:ext cx="51050" cy="48325"/>
            </a:xfrm>
            <a:custGeom>
              <a:avLst/>
              <a:gdLst/>
              <a:ahLst/>
              <a:cxnLst/>
              <a:rect l="l" t="t" r="r" b="b"/>
              <a:pathLst>
                <a:path w="2042" h="1933" extrusionOk="0">
                  <a:moveTo>
                    <a:pt x="619" y="1"/>
                  </a:moveTo>
                  <a:cubicBezTo>
                    <a:pt x="475" y="1"/>
                    <a:pt x="330" y="56"/>
                    <a:pt x="221" y="167"/>
                  </a:cubicBezTo>
                  <a:cubicBezTo>
                    <a:pt x="0" y="388"/>
                    <a:pt x="0" y="747"/>
                    <a:pt x="221" y="967"/>
                  </a:cubicBezTo>
                  <a:lnTo>
                    <a:pt x="1021" y="1767"/>
                  </a:lnTo>
                  <a:cubicBezTo>
                    <a:pt x="1131" y="1878"/>
                    <a:pt x="1276" y="1933"/>
                    <a:pt x="1421" y="1933"/>
                  </a:cubicBezTo>
                  <a:cubicBezTo>
                    <a:pt x="1566" y="1933"/>
                    <a:pt x="1711" y="1878"/>
                    <a:pt x="1821" y="1767"/>
                  </a:cubicBezTo>
                  <a:cubicBezTo>
                    <a:pt x="2041" y="1547"/>
                    <a:pt x="2041" y="1188"/>
                    <a:pt x="1821" y="967"/>
                  </a:cubicBezTo>
                  <a:lnTo>
                    <a:pt x="1021" y="167"/>
                  </a:lnTo>
                  <a:cubicBezTo>
                    <a:pt x="910" y="57"/>
                    <a:pt x="765" y="1"/>
                    <a:pt x="6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086;p75"/>
            <p:cNvSpPr/>
            <p:nvPr/>
          </p:nvSpPr>
          <p:spPr>
            <a:xfrm>
              <a:off x="2393550" y="2797500"/>
              <a:ext cx="51125" cy="48375"/>
            </a:xfrm>
            <a:custGeom>
              <a:avLst/>
              <a:gdLst/>
              <a:ahLst/>
              <a:cxnLst/>
              <a:rect l="l" t="t" r="r" b="b"/>
              <a:pathLst>
                <a:path w="2045" h="1935" extrusionOk="0">
                  <a:moveTo>
                    <a:pt x="621" y="0"/>
                  </a:moveTo>
                  <a:cubicBezTo>
                    <a:pt x="476" y="0"/>
                    <a:pt x="331" y="55"/>
                    <a:pt x="221" y="166"/>
                  </a:cubicBezTo>
                  <a:cubicBezTo>
                    <a:pt x="1" y="386"/>
                    <a:pt x="1" y="745"/>
                    <a:pt x="221" y="966"/>
                  </a:cubicBezTo>
                  <a:lnTo>
                    <a:pt x="1021" y="1769"/>
                  </a:lnTo>
                  <a:cubicBezTo>
                    <a:pt x="1131" y="1879"/>
                    <a:pt x="1276" y="1934"/>
                    <a:pt x="1421" y="1934"/>
                  </a:cubicBezTo>
                  <a:cubicBezTo>
                    <a:pt x="1566" y="1934"/>
                    <a:pt x="1711" y="1879"/>
                    <a:pt x="1821" y="1769"/>
                  </a:cubicBezTo>
                  <a:cubicBezTo>
                    <a:pt x="2045" y="1545"/>
                    <a:pt x="2042" y="1189"/>
                    <a:pt x="1821" y="966"/>
                  </a:cubicBezTo>
                  <a:lnTo>
                    <a:pt x="1021" y="166"/>
                  </a:lnTo>
                  <a:cubicBezTo>
                    <a:pt x="911" y="55"/>
                    <a:pt x="766" y="0"/>
                    <a:pt x="6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9087;p75"/>
            <p:cNvSpPr/>
            <p:nvPr/>
          </p:nvSpPr>
          <p:spPr>
            <a:xfrm>
              <a:off x="2077575" y="2615925"/>
              <a:ext cx="502150" cy="483150"/>
            </a:xfrm>
            <a:custGeom>
              <a:avLst/>
              <a:gdLst/>
              <a:ahLst/>
              <a:cxnLst/>
              <a:rect l="l" t="t" r="r" b="b"/>
              <a:pathLst>
                <a:path w="20086" h="19326" extrusionOk="0">
                  <a:moveTo>
                    <a:pt x="14865" y="4061"/>
                  </a:moveTo>
                  <a:cubicBezTo>
                    <a:pt x="14901" y="4061"/>
                    <a:pt x="14937" y="4064"/>
                    <a:pt x="14974" y="4071"/>
                  </a:cubicBezTo>
                  <a:cubicBezTo>
                    <a:pt x="15239" y="4125"/>
                    <a:pt x="15430" y="4358"/>
                    <a:pt x="15430" y="4627"/>
                  </a:cubicBezTo>
                  <a:cubicBezTo>
                    <a:pt x="15430" y="4778"/>
                    <a:pt x="15369" y="4922"/>
                    <a:pt x="15264" y="5028"/>
                  </a:cubicBezTo>
                  <a:cubicBezTo>
                    <a:pt x="15153" y="5137"/>
                    <a:pt x="15008" y="5194"/>
                    <a:pt x="14862" y="5194"/>
                  </a:cubicBezTo>
                  <a:cubicBezTo>
                    <a:pt x="14753" y="5194"/>
                    <a:pt x="14643" y="5162"/>
                    <a:pt x="14548" y="5098"/>
                  </a:cubicBezTo>
                  <a:cubicBezTo>
                    <a:pt x="14324" y="4947"/>
                    <a:pt x="14237" y="4660"/>
                    <a:pt x="14340" y="4409"/>
                  </a:cubicBezTo>
                  <a:cubicBezTo>
                    <a:pt x="14428" y="4195"/>
                    <a:pt x="14638" y="4061"/>
                    <a:pt x="14865" y="4061"/>
                  </a:cubicBezTo>
                  <a:close/>
                  <a:moveTo>
                    <a:pt x="13258" y="1136"/>
                  </a:moveTo>
                  <a:cubicBezTo>
                    <a:pt x="14386" y="1136"/>
                    <a:pt x="15514" y="1507"/>
                    <a:pt x="16441" y="2247"/>
                  </a:cubicBezTo>
                  <a:lnTo>
                    <a:pt x="15593" y="3096"/>
                  </a:lnTo>
                  <a:cubicBezTo>
                    <a:pt x="15349" y="2979"/>
                    <a:pt x="15100" y="2926"/>
                    <a:pt x="14858" y="2926"/>
                  </a:cubicBezTo>
                  <a:cubicBezTo>
                    <a:pt x="13865" y="2926"/>
                    <a:pt x="12999" y="3824"/>
                    <a:pt x="13186" y="4916"/>
                  </a:cubicBezTo>
                  <a:cubicBezTo>
                    <a:pt x="13295" y="5541"/>
                    <a:pt x="13742" y="6055"/>
                    <a:pt x="14346" y="6248"/>
                  </a:cubicBezTo>
                  <a:cubicBezTo>
                    <a:pt x="14514" y="6301"/>
                    <a:pt x="14688" y="6327"/>
                    <a:pt x="14859" y="6327"/>
                  </a:cubicBezTo>
                  <a:cubicBezTo>
                    <a:pt x="15304" y="6327"/>
                    <a:pt x="15739" y="6153"/>
                    <a:pt x="16064" y="5828"/>
                  </a:cubicBezTo>
                  <a:cubicBezTo>
                    <a:pt x="16571" y="5321"/>
                    <a:pt x="16704" y="4545"/>
                    <a:pt x="16396" y="3896"/>
                  </a:cubicBezTo>
                  <a:lnTo>
                    <a:pt x="17241" y="3050"/>
                  </a:lnTo>
                  <a:lnTo>
                    <a:pt x="17241" y="3050"/>
                  </a:lnTo>
                  <a:cubicBezTo>
                    <a:pt x="18842" y="5046"/>
                    <a:pt x="18715" y="7981"/>
                    <a:pt x="16864" y="9832"/>
                  </a:cubicBezTo>
                  <a:lnTo>
                    <a:pt x="16462" y="10231"/>
                  </a:lnTo>
                  <a:lnTo>
                    <a:pt x="16064" y="9832"/>
                  </a:lnTo>
                  <a:cubicBezTo>
                    <a:pt x="15952" y="9722"/>
                    <a:pt x="15806" y="9666"/>
                    <a:pt x="15661" y="9666"/>
                  </a:cubicBezTo>
                  <a:cubicBezTo>
                    <a:pt x="15516" y="9666"/>
                    <a:pt x="15372" y="9721"/>
                    <a:pt x="15261" y="9832"/>
                  </a:cubicBezTo>
                  <a:cubicBezTo>
                    <a:pt x="15040" y="10053"/>
                    <a:pt x="15040" y="10412"/>
                    <a:pt x="15261" y="10632"/>
                  </a:cubicBezTo>
                  <a:lnTo>
                    <a:pt x="15662" y="11034"/>
                  </a:lnTo>
                  <a:lnTo>
                    <a:pt x="8666" y="18027"/>
                  </a:lnTo>
                  <a:cubicBezTo>
                    <a:pt x="8556" y="18137"/>
                    <a:pt x="8411" y="18192"/>
                    <a:pt x="8266" y="18192"/>
                  </a:cubicBezTo>
                  <a:cubicBezTo>
                    <a:pt x="8121" y="18192"/>
                    <a:pt x="7976" y="18137"/>
                    <a:pt x="7866" y="18027"/>
                  </a:cubicBezTo>
                  <a:lnTo>
                    <a:pt x="1462" y="11623"/>
                  </a:lnTo>
                  <a:cubicBezTo>
                    <a:pt x="1241" y="11402"/>
                    <a:pt x="1241" y="11043"/>
                    <a:pt x="1462" y="10822"/>
                  </a:cubicBezTo>
                  <a:lnTo>
                    <a:pt x="8458" y="3826"/>
                  </a:lnTo>
                  <a:lnTo>
                    <a:pt x="8856" y="4228"/>
                  </a:lnTo>
                  <a:cubicBezTo>
                    <a:pt x="8966" y="4338"/>
                    <a:pt x="9111" y="4393"/>
                    <a:pt x="9256" y="4393"/>
                  </a:cubicBezTo>
                  <a:cubicBezTo>
                    <a:pt x="9401" y="4393"/>
                    <a:pt x="9546" y="4338"/>
                    <a:pt x="9656" y="4228"/>
                  </a:cubicBezTo>
                  <a:cubicBezTo>
                    <a:pt x="9880" y="4005"/>
                    <a:pt x="9877" y="3648"/>
                    <a:pt x="9656" y="3425"/>
                  </a:cubicBezTo>
                  <a:lnTo>
                    <a:pt x="9258" y="3026"/>
                  </a:lnTo>
                  <a:lnTo>
                    <a:pt x="9656" y="2625"/>
                  </a:lnTo>
                  <a:cubicBezTo>
                    <a:pt x="10649" y="1632"/>
                    <a:pt x="11954" y="1136"/>
                    <a:pt x="13258" y="1136"/>
                  </a:cubicBezTo>
                  <a:close/>
                  <a:moveTo>
                    <a:pt x="13261" y="1"/>
                  </a:moveTo>
                  <a:cubicBezTo>
                    <a:pt x="11661" y="1"/>
                    <a:pt x="10066" y="615"/>
                    <a:pt x="8856" y="1825"/>
                  </a:cubicBezTo>
                  <a:lnTo>
                    <a:pt x="8056" y="2625"/>
                  </a:lnTo>
                  <a:lnTo>
                    <a:pt x="661" y="10019"/>
                  </a:lnTo>
                  <a:cubicBezTo>
                    <a:pt x="0" y="10684"/>
                    <a:pt x="0" y="11759"/>
                    <a:pt x="661" y="12423"/>
                  </a:cubicBezTo>
                  <a:lnTo>
                    <a:pt x="7066" y="18827"/>
                  </a:lnTo>
                  <a:cubicBezTo>
                    <a:pt x="7398" y="19159"/>
                    <a:pt x="7833" y="19325"/>
                    <a:pt x="8267" y="19325"/>
                  </a:cubicBezTo>
                  <a:cubicBezTo>
                    <a:pt x="8702" y="19325"/>
                    <a:pt x="9137" y="19159"/>
                    <a:pt x="9469" y="18827"/>
                  </a:cubicBezTo>
                  <a:lnTo>
                    <a:pt x="17664" y="10632"/>
                  </a:lnTo>
                  <a:cubicBezTo>
                    <a:pt x="19956" y="8337"/>
                    <a:pt x="20086" y="4687"/>
                    <a:pt x="18044" y="2244"/>
                  </a:cubicBezTo>
                  <a:lnTo>
                    <a:pt x="19264" y="1024"/>
                  </a:lnTo>
                  <a:cubicBezTo>
                    <a:pt x="19485" y="804"/>
                    <a:pt x="19485" y="445"/>
                    <a:pt x="19264" y="224"/>
                  </a:cubicBezTo>
                  <a:cubicBezTo>
                    <a:pt x="19154" y="114"/>
                    <a:pt x="19009" y="59"/>
                    <a:pt x="18864" y="59"/>
                  </a:cubicBezTo>
                  <a:cubicBezTo>
                    <a:pt x="18719" y="59"/>
                    <a:pt x="18574" y="114"/>
                    <a:pt x="18464" y="224"/>
                  </a:cubicBezTo>
                  <a:lnTo>
                    <a:pt x="17244" y="1444"/>
                  </a:lnTo>
                  <a:cubicBezTo>
                    <a:pt x="16086" y="478"/>
                    <a:pt x="14671" y="1"/>
                    <a:pt x="13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966649"/>
              </p:ext>
            </p:extLst>
          </p:nvPr>
        </p:nvGraphicFramePr>
        <p:xfrm>
          <a:off x="647700" y="995988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 smtClean="0"/>
              <a:t>Customer’s Purchase Preference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0952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5219700" y="1989059"/>
            <a:ext cx="31362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Product Line Preference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5657849" y="2397659"/>
            <a:ext cx="2259900" cy="105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/>
              <a:t>The </a:t>
            </a:r>
            <a:r>
              <a:rPr lang="en-IN" sz="1200" dirty="0" smtClean="0">
                <a:solidFill>
                  <a:schemeClr val="bg2"/>
                </a:solidFill>
              </a:rPr>
              <a:t>Standard product line</a:t>
            </a:r>
            <a:r>
              <a:rPr lang="en-IN" sz="1200" dirty="0" smtClean="0"/>
              <a:t> is most preferred among the chosen customer segment.</a:t>
            </a:r>
            <a:endParaRPr sz="12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975020"/>
              </p:ext>
            </p:extLst>
          </p:nvPr>
        </p:nvGraphicFramePr>
        <p:xfrm>
          <a:off x="647700" y="1038802"/>
          <a:ext cx="46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Google Shape;9218;p75"/>
          <p:cNvSpPr/>
          <p:nvPr/>
        </p:nvSpPr>
        <p:spPr>
          <a:xfrm>
            <a:off x="6640918" y="1720644"/>
            <a:ext cx="293763" cy="294073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235;p36"/>
          <p:cNvSpPr txBox="1">
            <a:spLocks noGrp="1"/>
          </p:cNvSpPr>
          <p:nvPr>
            <p:ph type="title"/>
          </p:nvPr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dirty="0" smtClean="0"/>
              <a:t>Customer’s Purchase Preference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773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375" y="1957700"/>
            <a:ext cx="4462500" cy="416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200" dirty="0"/>
              <a:t>Customers to Target for Marketing Efforts </a:t>
            </a:r>
            <a:endParaRPr sz="12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1"/>
          </p:nvPr>
        </p:nvSpPr>
        <p:spPr>
          <a:xfrm>
            <a:off x="713225" y="2776025"/>
            <a:ext cx="4462500" cy="1512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 smtClean="0">
                <a:solidFill>
                  <a:schemeClr val="dk1"/>
                </a:solidFill>
              </a:rPr>
              <a:t>Purpose Statement </a:t>
            </a:r>
            <a:endParaRPr lang="en-IN" dirty="0" smtClean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 smtClean="0">
                <a:solidFill>
                  <a:schemeClr val="dk1"/>
                </a:solidFill>
              </a:rPr>
              <a:t>Insights </a:t>
            </a:r>
            <a:r>
              <a:rPr lang="en-IN" dirty="0" smtClean="0">
                <a:solidFill>
                  <a:schemeClr val="dk1"/>
                </a:solidFill>
              </a:rPr>
              <a:t>from </a:t>
            </a:r>
            <a:r>
              <a:rPr lang="en-IN" dirty="0" smtClean="0">
                <a:solidFill>
                  <a:schemeClr val="dk1"/>
                </a:solidFill>
              </a:rPr>
              <a:t>Analysis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 smtClean="0">
                <a:solidFill>
                  <a:schemeClr val="dk1"/>
                </a:solidFill>
              </a:rPr>
              <a:t>Conclusion</a:t>
            </a:r>
            <a:endParaRPr lang="en-IN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IN" dirty="0" smtClean="0">
                <a:solidFill>
                  <a:schemeClr val="dk1"/>
                </a:solidFill>
              </a:rPr>
              <a:t>Appendix</a:t>
            </a:r>
            <a:endParaRPr dirty="0" smtClean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713300" y="992975"/>
            <a:ext cx="4462500" cy="1141800"/>
          </a:xfrm>
        </p:spPr>
        <p:txBody>
          <a:bodyPr/>
          <a:lstStyle/>
          <a:p>
            <a:r>
              <a:rPr lang="en-IN" sz="3200" dirty="0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6;p36"/>
          <p:cNvSpPr txBox="1">
            <a:spLocks/>
          </p:cNvSpPr>
          <p:nvPr/>
        </p:nvSpPr>
        <p:spPr>
          <a:xfrm>
            <a:off x="5773988" y="1549250"/>
            <a:ext cx="2581912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sz="1800" b="1" dirty="0" smtClean="0">
                <a:solidFill>
                  <a:schemeClr val="accent1"/>
                </a:solidFill>
                <a:latin typeface="Montserrat" panose="020B0604020202020204" charset="0"/>
              </a:rPr>
              <a:t>Season Preference</a:t>
            </a:r>
            <a:endParaRPr lang="en-IN" sz="18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9" name="Google Shape;237;p36"/>
          <p:cNvSpPr txBox="1">
            <a:spLocks/>
          </p:cNvSpPr>
          <p:nvPr/>
        </p:nvSpPr>
        <p:spPr>
          <a:xfrm>
            <a:off x="5305081" y="1955983"/>
            <a:ext cx="3293116" cy="1956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ontserrat" panose="020B0604020202020204" charset="0"/>
              </a:rPr>
              <a:t>There is a seasonal preference among the chosen customer segment. </a:t>
            </a:r>
          </a:p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ontserrat" panose="020B0604020202020204" charset="0"/>
              </a:rPr>
              <a:t>The order volume tends to increase at the end of the year in the months of </a:t>
            </a:r>
            <a:r>
              <a:rPr lang="en-US" sz="1200" dirty="0" smtClean="0">
                <a:solidFill>
                  <a:schemeClr val="bg2"/>
                </a:solidFill>
                <a:latin typeface="Montserrat" panose="020B0604020202020204" charset="0"/>
              </a:rPr>
              <a:t>October, November, and December.</a:t>
            </a:r>
            <a:endParaRPr lang="en-US" sz="1200" dirty="0">
              <a:solidFill>
                <a:schemeClr val="bg2"/>
              </a:solidFill>
              <a:latin typeface="Montserrat" panose="020B0604020202020204" charset="0"/>
            </a:endParaRPr>
          </a:p>
        </p:txBody>
      </p:sp>
      <p:sp>
        <p:nvSpPr>
          <p:cNvPr id="10" name="Google Shape;9059;p75"/>
          <p:cNvSpPr/>
          <p:nvPr/>
        </p:nvSpPr>
        <p:spPr>
          <a:xfrm>
            <a:off x="6812479" y="1298203"/>
            <a:ext cx="278320" cy="251047"/>
          </a:xfrm>
          <a:custGeom>
            <a:avLst/>
            <a:gdLst/>
            <a:ahLst/>
            <a:cxnLst/>
            <a:rect l="l" t="t" r="r" b="b"/>
            <a:pathLst>
              <a:path w="18772" h="17991" extrusionOk="0">
                <a:moveTo>
                  <a:pt x="17492" y="6197"/>
                </a:moveTo>
                <a:lnTo>
                  <a:pt x="17217" y="8063"/>
                </a:lnTo>
                <a:lnTo>
                  <a:pt x="15626" y="6472"/>
                </a:lnTo>
                <a:lnTo>
                  <a:pt x="17492" y="6197"/>
                </a:lnTo>
                <a:close/>
                <a:moveTo>
                  <a:pt x="6055" y="9391"/>
                </a:moveTo>
                <a:lnTo>
                  <a:pt x="6055" y="16858"/>
                </a:lnTo>
                <a:lnTo>
                  <a:pt x="1133" y="16858"/>
                </a:lnTo>
                <a:lnTo>
                  <a:pt x="1133" y="13332"/>
                </a:lnTo>
                <a:lnTo>
                  <a:pt x="6055" y="9391"/>
                </a:lnTo>
                <a:close/>
                <a:moveTo>
                  <a:pt x="7187" y="9141"/>
                </a:moveTo>
                <a:lnTo>
                  <a:pt x="11903" y="11568"/>
                </a:lnTo>
                <a:lnTo>
                  <a:pt x="11903" y="16858"/>
                </a:lnTo>
                <a:lnTo>
                  <a:pt x="7187" y="16858"/>
                </a:lnTo>
                <a:lnTo>
                  <a:pt x="7187" y="9141"/>
                </a:lnTo>
                <a:close/>
                <a:moveTo>
                  <a:pt x="565" y="1"/>
                </a:moveTo>
                <a:cubicBezTo>
                  <a:pt x="254" y="1"/>
                  <a:pt x="1" y="255"/>
                  <a:pt x="1" y="569"/>
                </a:cubicBezTo>
                <a:lnTo>
                  <a:pt x="1" y="17423"/>
                </a:lnTo>
                <a:cubicBezTo>
                  <a:pt x="1" y="17737"/>
                  <a:pt x="254" y="17991"/>
                  <a:pt x="565" y="17991"/>
                </a:cubicBezTo>
                <a:lnTo>
                  <a:pt x="18141" y="17991"/>
                </a:lnTo>
                <a:cubicBezTo>
                  <a:pt x="18455" y="17991"/>
                  <a:pt x="18706" y="17737"/>
                  <a:pt x="18706" y="17423"/>
                </a:cubicBezTo>
                <a:cubicBezTo>
                  <a:pt x="18706" y="17112"/>
                  <a:pt x="18455" y="16858"/>
                  <a:pt x="18141" y="16858"/>
                </a:cubicBezTo>
                <a:lnTo>
                  <a:pt x="13033" y="16858"/>
                </a:lnTo>
                <a:lnTo>
                  <a:pt x="13033" y="11457"/>
                </a:lnTo>
                <a:lnTo>
                  <a:pt x="16022" y="8467"/>
                </a:lnTo>
                <a:lnTo>
                  <a:pt x="17214" y="9660"/>
                </a:lnTo>
                <a:cubicBezTo>
                  <a:pt x="17329" y="9774"/>
                  <a:pt x="17471" y="9826"/>
                  <a:pt x="17611" y="9826"/>
                </a:cubicBezTo>
                <a:cubicBezTo>
                  <a:pt x="17874" y="9826"/>
                  <a:pt x="18129" y="9643"/>
                  <a:pt x="18175" y="9343"/>
                </a:cubicBezTo>
                <a:lnTo>
                  <a:pt x="18721" y="5608"/>
                </a:lnTo>
                <a:cubicBezTo>
                  <a:pt x="18771" y="5262"/>
                  <a:pt x="18501" y="4962"/>
                  <a:pt x="18164" y="4962"/>
                </a:cubicBezTo>
                <a:cubicBezTo>
                  <a:pt x="18137" y="4962"/>
                  <a:pt x="18109" y="4964"/>
                  <a:pt x="18081" y="4968"/>
                </a:cubicBezTo>
                <a:lnTo>
                  <a:pt x="14346" y="5514"/>
                </a:lnTo>
                <a:cubicBezTo>
                  <a:pt x="13887" y="5584"/>
                  <a:pt x="13700" y="6145"/>
                  <a:pt x="14029" y="6475"/>
                </a:cubicBezTo>
                <a:lnTo>
                  <a:pt x="15222" y="7667"/>
                </a:lnTo>
                <a:lnTo>
                  <a:pt x="12359" y="10530"/>
                </a:lnTo>
                <a:lnTo>
                  <a:pt x="6879" y="7710"/>
                </a:lnTo>
                <a:cubicBezTo>
                  <a:pt x="6867" y="7703"/>
                  <a:pt x="6855" y="7697"/>
                  <a:pt x="6846" y="7694"/>
                </a:cubicBezTo>
                <a:lnTo>
                  <a:pt x="6831" y="7688"/>
                </a:lnTo>
                <a:lnTo>
                  <a:pt x="6794" y="7673"/>
                </a:lnTo>
                <a:lnTo>
                  <a:pt x="6776" y="7670"/>
                </a:lnTo>
                <a:cubicBezTo>
                  <a:pt x="6767" y="7667"/>
                  <a:pt x="6755" y="7664"/>
                  <a:pt x="6743" y="7661"/>
                </a:cubicBezTo>
                <a:lnTo>
                  <a:pt x="6728" y="7658"/>
                </a:lnTo>
                <a:cubicBezTo>
                  <a:pt x="6713" y="7655"/>
                  <a:pt x="6695" y="7652"/>
                  <a:pt x="6680" y="7649"/>
                </a:cubicBezTo>
                <a:lnTo>
                  <a:pt x="6553" y="7649"/>
                </a:lnTo>
                <a:cubicBezTo>
                  <a:pt x="6541" y="7649"/>
                  <a:pt x="6526" y="7655"/>
                  <a:pt x="6514" y="7655"/>
                </a:cubicBezTo>
                <a:lnTo>
                  <a:pt x="6495" y="7661"/>
                </a:lnTo>
                <a:cubicBezTo>
                  <a:pt x="6483" y="7661"/>
                  <a:pt x="6474" y="7664"/>
                  <a:pt x="6465" y="7667"/>
                </a:cubicBezTo>
                <a:lnTo>
                  <a:pt x="6447" y="7673"/>
                </a:lnTo>
                <a:cubicBezTo>
                  <a:pt x="6432" y="7679"/>
                  <a:pt x="6417" y="7682"/>
                  <a:pt x="6405" y="7688"/>
                </a:cubicBezTo>
                <a:lnTo>
                  <a:pt x="6387" y="7697"/>
                </a:lnTo>
                <a:lnTo>
                  <a:pt x="6360" y="7710"/>
                </a:lnTo>
                <a:lnTo>
                  <a:pt x="6341" y="7719"/>
                </a:lnTo>
                <a:cubicBezTo>
                  <a:pt x="6332" y="7725"/>
                  <a:pt x="6323" y="7731"/>
                  <a:pt x="6314" y="7737"/>
                </a:cubicBezTo>
                <a:lnTo>
                  <a:pt x="6299" y="7746"/>
                </a:lnTo>
                <a:cubicBezTo>
                  <a:pt x="6287" y="7752"/>
                  <a:pt x="6275" y="7761"/>
                  <a:pt x="6266" y="7770"/>
                </a:cubicBezTo>
                <a:lnTo>
                  <a:pt x="6260" y="7776"/>
                </a:lnTo>
                <a:lnTo>
                  <a:pt x="1133" y="11879"/>
                </a:lnTo>
                <a:lnTo>
                  <a:pt x="1133" y="569"/>
                </a:lnTo>
                <a:cubicBezTo>
                  <a:pt x="1133" y="255"/>
                  <a:pt x="879" y="1"/>
                  <a:pt x="5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  <a:latin typeface="Montserrat" panose="020B060402020202020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19306"/>
              </p:ext>
            </p:extLst>
          </p:nvPr>
        </p:nvGraphicFramePr>
        <p:xfrm>
          <a:off x="737191" y="836429"/>
          <a:ext cx="4310036" cy="363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235;p36"/>
          <p:cNvSpPr txBox="1">
            <a:spLocks/>
          </p:cNvSpPr>
          <p:nvPr/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b="1" dirty="0" smtClean="0">
                <a:solidFill>
                  <a:schemeClr val="accent1"/>
                </a:solidFill>
                <a:latin typeface="Montserrat" panose="020B0604020202020204" charset="0"/>
              </a:rPr>
              <a:t>Customer’s Purchase Preference</a:t>
            </a:r>
            <a:endParaRPr lang="en-IN" sz="10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6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40;p36"/>
          <p:cNvSpPr txBox="1">
            <a:spLocks/>
          </p:cNvSpPr>
          <p:nvPr/>
        </p:nvSpPr>
        <p:spPr>
          <a:xfrm>
            <a:off x="2163696" y="2014716"/>
            <a:ext cx="2908033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sz="1800" dirty="0" smtClean="0">
                <a:solidFill>
                  <a:schemeClr val="accent1"/>
                </a:solidFill>
                <a:latin typeface="Montserrat" panose="020B0604020202020204" charset="0"/>
              </a:rPr>
              <a:t>Average Order Value</a:t>
            </a:r>
            <a:endParaRPr lang="en-IN" sz="1800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  <p:sp>
        <p:nvSpPr>
          <p:cNvPr id="12" name="Google Shape;241;p36"/>
          <p:cNvSpPr txBox="1">
            <a:spLocks/>
          </p:cNvSpPr>
          <p:nvPr/>
        </p:nvSpPr>
        <p:spPr>
          <a:xfrm>
            <a:off x="1380431" y="2390165"/>
            <a:ext cx="4474564" cy="1742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Montserrat" panose="020B0604020202020204" charset="0"/>
              </a:rPr>
              <a:t>The average order value for the chosen segment is </a:t>
            </a:r>
            <a:r>
              <a:rPr lang="en-US" sz="1200" dirty="0" smtClean="0">
                <a:solidFill>
                  <a:schemeClr val="bg2"/>
                </a:solidFill>
                <a:latin typeface="Montserrat" panose="020B0604020202020204" charset="0"/>
              </a:rPr>
              <a:t>$</a:t>
            </a:r>
            <a:r>
              <a:rPr lang="sat-Olck-IN" sz="1200" dirty="0" smtClean="0">
                <a:solidFill>
                  <a:schemeClr val="bg2"/>
                </a:solidFill>
                <a:latin typeface="Montserrat" panose="020B0604020202020204" charset="0"/>
              </a:rPr>
              <a:t>1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,</a:t>
            </a:r>
            <a:r>
              <a:rPr lang="sat-Olck-IN" sz="1200" dirty="0" smtClean="0">
                <a:solidFill>
                  <a:schemeClr val="bg2"/>
                </a:solidFill>
                <a:latin typeface="Montserrat" panose="020B0604020202020204" charset="0"/>
              </a:rPr>
              <a:t>102.71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.</a:t>
            </a:r>
          </a:p>
          <a:p>
            <a:pPr marL="171450" indent="-171450"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accent2"/>
                </a:solidFill>
                <a:latin typeface="Montserrat" panose="020B0604020202020204" charset="0"/>
              </a:rPr>
              <a:t>This suggests the possible 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price sensitivity </a:t>
            </a:r>
            <a:r>
              <a:rPr lang="en-IN" sz="1200" dirty="0" smtClean="0">
                <a:solidFill>
                  <a:schemeClr val="accent2"/>
                </a:solidFill>
                <a:latin typeface="Montserrat" panose="020B0604020202020204" charset="0"/>
              </a:rPr>
              <a:t>of the chosen customer segments.</a:t>
            </a:r>
            <a:endParaRPr lang="en-US" sz="1200" dirty="0">
              <a:solidFill>
                <a:schemeClr val="accent2"/>
              </a:solidFill>
              <a:latin typeface="Montserrat" panose="020B0604020202020204" charset="0"/>
            </a:endParaRPr>
          </a:p>
        </p:txBody>
      </p:sp>
      <p:sp>
        <p:nvSpPr>
          <p:cNvPr id="14" name="Google Shape;9096;p75"/>
          <p:cNvSpPr/>
          <p:nvPr/>
        </p:nvSpPr>
        <p:spPr>
          <a:xfrm>
            <a:off x="3478186" y="1674530"/>
            <a:ext cx="279052" cy="340186"/>
          </a:xfrm>
          <a:custGeom>
            <a:avLst/>
            <a:gdLst/>
            <a:ahLst/>
            <a:cxnLst/>
            <a:rect l="l" t="t" r="r" b="b"/>
            <a:pathLst>
              <a:path w="15853" h="19326" extrusionOk="0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235;p36"/>
          <p:cNvSpPr txBox="1">
            <a:spLocks/>
          </p:cNvSpPr>
          <p:nvPr/>
        </p:nvSpPr>
        <p:spPr>
          <a:xfrm>
            <a:off x="64770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000" b="1" dirty="0" smtClean="0">
                <a:solidFill>
                  <a:schemeClr val="accent1"/>
                </a:solidFill>
                <a:latin typeface="Montserrat" panose="020B0604020202020204" charset="0"/>
              </a:rPr>
              <a:t>Customer’s Purchase Preference</a:t>
            </a:r>
            <a:endParaRPr lang="en-IN" sz="1000" b="1" dirty="0">
              <a:solidFill>
                <a:schemeClr val="accent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82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Final Phase</a:t>
            </a:r>
            <a:endParaRPr sz="3200" dirty="0"/>
          </a:p>
        </p:txBody>
      </p:sp>
      <p:sp>
        <p:nvSpPr>
          <p:cNvPr id="498" name="Google Shape;498;p53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12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10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Finding individuals with similar traits as target customers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1000"/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</a:rPr>
              <a:t>Marketing Effort Recommendations</a:t>
            </a: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32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Probable Customer List</a:t>
            </a:r>
            <a:endParaRPr lang="en-IN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4838696" y="1798197"/>
            <a:ext cx="3802384" cy="1719263"/>
          </a:xfrm>
        </p:spPr>
        <p:txBody>
          <a:bodyPr/>
          <a:lstStyle/>
          <a:p>
            <a:r>
              <a:rPr lang="en-IN" sz="1200" dirty="0" smtClean="0">
                <a:solidFill>
                  <a:schemeClr val="tx1"/>
                </a:solidFill>
              </a:rPr>
              <a:t>Age Distribution: </a:t>
            </a:r>
            <a:r>
              <a:rPr lang="en-IN" sz="1200" dirty="0" smtClean="0">
                <a:solidFill>
                  <a:schemeClr val="bg2"/>
                </a:solidFill>
              </a:rPr>
              <a:t>35-44</a:t>
            </a:r>
            <a:r>
              <a:rPr lang="en-IN" sz="1200" dirty="0" smtClean="0">
                <a:solidFill>
                  <a:schemeClr val="tx1"/>
                </a:solidFill>
              </a:rPr>
              <a:t> </a:t>
            </a:r>
            <a:r>
              <a:rPr lang="en-IN" sz="1200" dirty="0" smtClean="0">
                <a:solidFill>
                  <a:schemeClr val="bg2"/>
                </a:solidFill>
              </a:rPr>
              <a:t>Age Group</a:t>
            </a:r>
          </a:p>
          <a:p>
            <a:pPr marL="114300" indent="0">
              <a:buNone/>
            </a:pPr>
            <a:endParaRPr lang="en-IN" sz="1200" dirty="0" smtClean="0">
              <a:solidFill>
                <a:schemeClr val="bg2"/>
              </a:solidFill>
            </a:endParaRPr>
          </a:p>
          <a:p>
            <a:r>
              <a:rPr lang="en-IN" sz="1200" dirty="0" smtClean="0">
                <a:solidFill>
                  <a:schemeClr val="tx1"/>
                </a:solidFill>
              </a:rPr>
              <a:t>Location: </a:t>
            </a:r>
            <a:r>
              <a:rPr lang="en-IN" sz="1200" dirty="0" smtClean="0">
                <a:solidFill>
                  <a:schemeClr val="bg2"/>
                </a:solidFill>
              </a:rPr>
              <a:t>New South Wales</a:t>
            </a:r>
          </a:p>
          <a:p>
            <a:pPr marL="114300" indent="0">
              <a:buNone/>
            </a:pPr>
            <a:endParaRPr lang="en-IN" sz="1200" dirty="0" smtClean="0">
              <a:solidFill>
                <a:schemeClr val="bg2"/>
              </a:solidFill>
            </a:endParaRPr>
          </a:p>
          <a:p>
            <a:r>
              <a:rPr lang="en-IN" sz="1200" dirty="0" smtClean="0">
                <a:solidFill>
                  <a:schemeClr val="tx1"/>
                </a:solidFill>
              </a:rPr>
              <a:t>Job Industry: </a:t>
            </a:r>
            <a:r>
              <a:rPr lang="en-IN" sz="1200" dirty="0" smtClean="0">
                <a:solidFill>
                  <a:schemeClr val="bg2"/>
                </a:solidFill>
              </a:rPr>
              <a:t>Health, Manufacturing, Financial Services</a:t>
            </a:r>
          </a:p>
          <a:p>
            <a:pPr marL="114300" indent="0">
              <a:buNone/>
            </a:pPr>
            <a:endParaRPr lang="en-IN" sz="1200" dirty="0" smtClean="0">
              <a:solidFill>
                <a:schemeClr val="bg2"/>
              </a:solidFill>
            </a:endParaRPr>
          </a:p>
          <a:p>
            <a:r>
              <a:rPr lang="en-IN" sz="1200" dirty="0" smtClean="0">
                <a:solidFill>
                  <a:schemeClr val="tx1"/>
                </a:solidFill>
              </a:rPr>
              <a:t>Wealth Segment: </a:t>
            </a:r>
            <a:r>
              <a:rPr lang="en-IN" sz="1200" dirty="0" smtClean="0">
                <a:solidFill>
                  <a:schemeClr val="bg2"/>
                </a:solidFill>
              </a:rPr>
              <a:t>Mass Customer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3689" t="20495" r="59810" b="50059"/>
          <a:stretch/>
        </p:blipFill>
        <p:spPr>
          <a:xfrm>
            <a:off x="810920" y="1446855"/>
            <a:ext cx="4027776" cy="2284785"/>
          </a:xfrm>
          <a:prstGeom prst="rect">
            <a:avLst/>
          </a:prstGeom>
        </p:spPr>
      </p:pic>
      <p:sp>
        <p:nvSpPr>
          <p:cNvPr id="7" name="Google Shape;581;p57"/>
          <p:cNvSpPr txBox="1"/>
          <p:nvPr/>
        </p:nvSpPr>
        <p:spPr>
          <a:xfrm>
            <a:off x="1381574" y="4054548"/>
            <a:ext cx="2886468" cy="766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88 out of 1000</a:t>
            </a:r>
          </a:p>
          <a:p>
            <a:pPr lvl="0" algn="ctr"/>
            <a:r>
              <a:rPr lang="en-IN" sz="105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05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ndividuals meet the characteristic traits of the target customer segment</a:t>
            </a:r>
          </a:p>
        </p:txBody>
      </p:sp>
    </p:spTree>
    <p:extLst>
      <p:ext uri="{BB962C8B-B14F-4D97-AF65-F5344CB8AC3E}">
        <p14:creationId xmlns:p14="http://schemas.microsoft.com/office/powerpoint/2010/main" val="535713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5902" y="525238"/>
            <a:ext cx="4232100" cy="755700"/>
          </a:xfrm>
        </p:spPr>
        <p:txBody>
          <a:bodyPr/>
          <a:lstStyle/>
          <a:p>
            <a:r>
              <a:rPr lang="en-IN" sz="2400" dirty="0" smtClean="0"/>
              <a:t>Marketing Efforts</a:t>
            </a:r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65902" y="1387264"/>
            <a:ext cx="5215921" cy="2986262"/>
          </a:xfrm>
        </p:spPr>
        <p:txBody>
          <a:bodyPr/>
          <a:lstStyle/>
          <a:p>
            <a:r>
              <a:rPr lang="en-IN" dirty="0" smtClean="0"/>
              <a:t>Focusing marketing efforts more on the </a:t>
            </a:r>
            <a:r>
              <a:rPr lang="en-IN" dirty="0" err="1" smtClean="0">
                <a:solidFill>
                  <a:schemeClr val="bg2"/>
                </a:solidFill>
              </a:rPr>
              <a:t>Solex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u="sng" dirty="0" smtClean="0"/>
              <a:t>brand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dirty="0" smtClean="0"/>
              <a:t>and</a:t>
            </a:r>
            <a:r>
              <a:rPr lang="en-IN" dirty="0" smtClean="0">
                <a:solidFill>
                  <a:schemeClr val="bg2"/>
                </a:solidFill>
              </a:rPr>
              <a:t> Standard</a:t>
            </a:r>
            <a:r>
              <a:rPr lang="en-IN" dirty="0" smtClean="0"/>
              <a:t> </a:t>
            </a:r>
            <a:r>
              <a:rPr lang="en-IN" u="sng" dirty="0"/>
              <a:t>product </a:t>
            </a:r>
            <a:r>
              <a:rPr lang="en-IN" u="sng" dirty="0" smtClean="0"/>
              <a:t>line.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Providing </a:t>
            </a:r>
            <a:r>
              <a:rPr lang="en-IN" dirty="0"/>
              <a:t>limited “End-of-Year Celebration” promotions and discounts </a:t>
            </a:r>
            <a:r>
              <a:rPr lang="en-IN" dirty="0" smtClean="0"/>
              <a:t>for </a:t>
            </a:r>
            <a:r>
              <a:rPr lang="en-IN" dirty="0" smtClean="0">
                <a:solidFill>
                  <a:schemeClr val="bg2"/>
                </a:solidFill>
              </a:rPr>
              <a:t>October</a:t>
            </a:r>
            <a:r>
              <a:rPr lang="en-IN" dirty="0">
                <a:solidFill>
                  <a:schemeClr val="bg2"/>
                </a:solidFill>
              </a:rPr>
              <a:t>, November, and </a:t>
            </a:r>
            <a:r>
              <a:rPr lang="en-IN" dirty="0" smtClean="0">
                <a:solidFill>
                  <a:schemeClr val="bg2"/>
                </a:solidFill>
              </a:rPr>
              <a:t>December </a:t>
            </a:r>
            <a:r>
              <a:rPr lang="en-IN" dirty="0" smtClean="0"/>
              <a:t>with</a:t>
            </a:r>
            <a:r>
              <a:rPr lang="en-IN" dirty="0" smtClean="0">
                <a:solidFill>
                  <a:schemeClr val="bg2"/>
                </a:solidFill>
              </a:rPr>
              <a:t> </a:t>
            </a:r>
            <a:r>
              <a:rPr lang="en-IN" u="sng" dirty="0"/>
              <a:t>high order </a:t>
            </a:r>
            <a:r>
              <a:rPr lang="en-IN" u="sng" dirty="0" smtClean="0"/>
              <a:t>volume.</a:t>
            </a:r>
          </a:p>
          <a:p>
            <a:pPr marL="152400" indent="0">
              <a:buNone/>
            </a:pPr>
            <a:endParaRPr lang="en-IN" dirty="0" smtClean="0"/>
          </a:p>
          <a:p>
            <a:r>
              <a:rPr lang="en-IN" dirty="0">
                <a:latin typeface="Montserrat" panose="020B0604020202020204" charset="0"/>
              </a:rPr>
              <a:t>E</a:t>
            </a:r>
            <a:r>
              <a:rPr lang="en-IN" dirty="0" smtClean="0">
                <a:latin typeface="Montserrat" panose="020B0604020202020204" charset="0"/>
              </a:rPr>
              <a:t>mphasizing </a:t>
            </a:r>
            <a:r>
              <a:rPr lang="en-IN" dirty="0">
                <a:latin typeface="Montserrat" panose="020B0604020202020204" charset="0"/>
              </a:rPr>
              <a:t>the cost-benefit and long-term </a:t>
            </a:r>
            <a:r>
              <a:rPr lang="en-IN" dirty="0" smtClean="0">
                <a:latin typeface="Montserrat" panose="020B0604020202020204" charset="0"/>
              </a:rPr>
              <a:t>durability of purchases. Since,</a:t>
            </a:r>
            <a:r>
              <a:rPr lang="en-IN" dirty="0" smtClean="0"/>
              <a:t> the </a:t>
            </a:r>
            <a:r>
              <a:rPr lang="en-IN" u="sng" dirty="0" smtClean="0"/>
              <a:t>average order value </a:t>
            </a:r>
            <a:r>
              <a:rPr lang="en-IN" dirty="0" smtClean="0"/>
              <a:t>and possibly the </a:t>
            </a:r>
            <a:r>
              <a:rPr lang="en-IN" u="sng" dirty="0" smtClean="0"/>
              <a:t>price sensitivity </a:t>
            </a:r>
            <a:r>
              <a:rPr lang="en-IN" dirty="0" smtClean="0"/>
              <a:t>is </a:t>
            </a:r>
            <a:r>
              <a:rPr lang="en-US" dirty="0" smtClean="0">
                <a:solidFill>
                  <a:schemeClr val="bg2"/>
                </a:solidFill>
                <a:latin typeface="Montserrat" panose="020B0604020202020204" charset="0"/>
              </a:rPr>
              <a:t>$</a:t>
            </a:r>
            <a:r>
              <a:rPr lang="sat-Olck-IN" dirty="0" smtClean="0">
                <a:solidFill>
                  <a:schemeClr val="bg2"/>
                </a:solidFill>
                <a:latin typeface="Montserrat" panose="020B0604020202020204" charset="0"/>
              </a:rPr>
              <a:t>1</a:t>
            </a:r>
            <a:r>
              <a:rPr lang="en-IN" dirty="0" smtClean="0">
                <a:solidFill>
                  <a:schemeClr val="bg2"/>
                </a:solidFill>
                <a:latin typeface="Montserrat" panose="020B0604020202020204" charset="0"/>
              </a:rPr>
              <a:t>,</a:t>
            </a:r>
            <a:r>
              <a:rPr lang="sat-Olck-IN" dirty="0" smtClean="0">
                <a:solidFill>
                  <a:schemeClr val="bg2"/>
                </a:solidFill>
                <a:latin typeface="Montserrat" panose="020B0604020202020204" charset="0"/>
              </a:rPr>
              <a:t>102.71</a:t>
            </a:r>
            <a:r>
              <a:rPr lang="en-IN" dirty="0">
                <a:solidFill>
                  <a:schemeClr val="bg2"/>
                </a:solidFill>
                <a:latin typeface="Montserrat" panose="020B060402020202020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97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Thanks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6" name="Google Shape;649;p62"/>
          <p:cNvSpPr txBox="1"/>
          <p:nvPr/>
        </p:nvSpPr>
        <p:spPr>
          <a:xfrm>
            <a:off x="4589650" y="2268882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Connect with me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anjalihansda161@gmail.com</a:t>
            </a:r>
            <a:endParaRPr lang="en" dirty="0" smtClean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LinkedIn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</a:p>
        </p:txBody>
      </p:sp>
      <p:grpSp>
        <p:nvGrpSpPr>
          <p:cNvPr id="7" name="Google Shape;656;p62"/>
          <p:cNvGrpSpPr/>
          <p:nvPr/>
        </p:nvGrpSpPr>
        <p:grpSpPr>
          <a:xfrm>
            <a:off x="8023459" y="3564882"/>
            <a:ext cx="407391" cy="407391"/>
            <a:chOff x="1323129" y="2571761"/>
            <a:chExt cx="417024" cy="417024"/>
          </a:xfrm>
          <a:solidFill>
            <a:schemeClr val="bg2">
              <a:lumMod val="75000"/>
            </a:schemeClr>
          </a:solidFill>
        </p:grpSpPr>
        <p:sp>
          <p:nvSpPr>
            <p:cNvPr id="8" name="Google Shape;657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8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9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0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932;p78"/>
          <p:cNvGrpSpPr/>
          <p:nvPr/>
        </p:nvGrpSpPr>
        <p:grpSpPr>
          <a:xfrm>
            <a:off x="7475556" y="3591071"/>
            <a:ext cx="353587" cy="355013"/>
            <a:chOff x="-33673825" y="2634975"/>
            <a:chExt cx="291450" cy="292625"/>
          </a:xfrm>
          <a:solidFill>
            <a:schemeClr val="bg2">
              <a:lumMod val="75000"/>
            </a:schemeClr>
          </a:solidFill>
        </p:grpSpPr>
        <p:sp>
          <p:nvSpPr>
            <p:cNvPr id="13" name="Google Shape;9933;p78"/>
            <p:cNvSpPr/>
            <p:nvPr/>
          </p:nvSpPr>
          <p:spPr>
            <a:xfrm>
              <a:off x="-33673825" y="2634975"/>
              <a:ext cx="291450" cy="292625"/>
            </a:xfrm>
            <a:custGeom>
              <a:avLst/>
              <a:gdLst/>
              <a:ahLst/>
              <a:cxnLst/>
              <a:rect l="l" t="t" r="r" b="b"/>
              <a:pathLst>
                <a:path w="11658" h="11705" extrusionOk="0">
                  <a:moveTo>
                    <a:pt x="5829" y="662"/>
                  </a:moveTo>
                  <a:cubicBezTo>
                    <a:pt x="6459" y="662"/>
                    <a:pt x="7089" y="1261"/>
                    <a:pt x="7562" y="2238"/>
                  </a:cubicBezTo>
                  <a:cubicBezTo>
                    <a:pt x="7310" y="2364"/>
                    <a:pt x="7152" y="2553"/>
                    <a:pt x="7026" y="2773"/>
                  </a:cubicBezTo>
                  <a:cubicBezTo>
                    <a:pt x="6648" y="2742"/>
                    <a:pt x="6238" y="2710"/>
                    <a:pt x="5860" y="2710"/>
                  </a:cubicBezTo>
                  <a:cubicBezTo>
                    <a:pt x="5451" y="2710"/>
                    <a:pt x="5041" y="2742"/>
                    <a:pt x="4663" y="2773"/>
                  </a:cubicBezTo>
                  <a:cubicBezTo>
                    <a:pt x="4569" y="2553"/>
                    <a:pt x="4348" y="2364"/>
                    <a:pt x="4159" y="2238"/>
                  </a:cubicBezTo>
                  <a:cubicBezTo>
                    <a:pt x="4569" y="1261"/>
                    <a:pt x="5199" y="662"/>
                    <a:pt x="5829" y="662"/>
                  </a:cubicBezTo>
                  <a:close/>
                  <a:moveTo>
                    <a:pt x="3403" y="2742"/>
                  </a:moveTo>
                  <a:cubicBezTo>
                    <a:pt x="3813" y="2742"/>
                    <a:pt x="4096" y="3057"/>
                    <a:pt x="4096" y="3403"/>
                  </a:cubicBezTo>
                  <a:cubicBezTo>
                    <a:pt x="4096" y="3750"/>
                    <a:pt x="3781" y="4097"/>
                    <a:pt x="3403" y="4097"/>
                  </a:cubicBezTo>
                  <a:cubicBezTo>
                    <a:pt x="3025" y="4097"/>
                    <a:pt x="2741" y="3750"/>
                    <a:pt x="2741" y="3403"/>
                  </a:cubicBezTo>
                  <a:cubicBezTo>
                    <a:pt x="2741" y="3057"/>
                    <a:pt x="3025" y="2742"/>
                    <a:pt x="3403" y="2742"/>
                  </a:cubicBezTo>
                  <a:close/>
                  <a:moveTo>
                    <a:pt x="7562" y="946"/>
                  </a:moveTo>
                  <a:cubicBezTo>
                    <a:pt x="9011" y="1482"/>
                    <a:pt x="10145" y="2616"/>
                    <a:pt x="10649" y="4097"/>
                  </a:cubicBezTo>
                  <a:cubicBezTo>
                    <a:pt x="10334" y="3844"/>
                    <a:pt x="9988" y="3655"/>
                    <a:pt x="9609" y="3466"/>
                  </a:cubicBezTo>
                  <a:lnTo>
                    <a:pt x="9609" y="3403"/>
                  </a:lnTo>
                  <a:cubicBezTo>
                    <a:pt x="9609" y="2679"/>
                    <a:pt x="8979" y="2049"/>
                    <a:pt x="8223" y="2049"/>
                  </a:cubicBezTo>
                  <a:lnTo>
                    <a:pt x="8192" y="2049"/>
                  </a:lnTo>
                  <a:cubicBezTo>
                    <a:pt x="7971" y="1608"/>
                    <a:pt x="7782" y="1261"/>
                    <a:pt x="7562" y="946"/>
                  </a:cubicBezTo>
                  <a:close/>
                  <a:moveTo>
                    <a:pt x="4096" y="978"/>
                  </a:moveTo>
                  <a:lnTo>
                    <a:pt x="4096" y="978"/>
                  </a:lnTo>
                  <a:cubicBezTo>
                    <a:pt x="3844" y="1293"/>
                    <a:pt x="3624" y="1639"/>
                    <a:pt x="3466" y="2080"/>
                  </a:cubicBezTo>
                  <a:lnTo>
                    <a:pt x="3403" y="2080"/>
                  </a:lnTo>
                  <a:cubicBezTo>
                    <a:pt x="2678" y="2080"/>
                    <a:pt x="2048" y="2710"/>
                    <a:pt x="2048" y="3466"/>
                  </a:cubicBezTo>
                  <a:lnTo>
                    <a:pt x="2048" y="3498"/>
                  </a:lnTo>
                  <a:cubicBezTo>
                    <a:pt x="1639" y="3687"/>
                    <a:pt x="1292" y="3876"/>
                    <a:pt x="977" y="4128"/>
                  </a:cubicBezTo>
                  <a:cubicBezTo>
                    <a:pt x="1481" y="2616"/>
                    <a:pt x="2615" y="1482"/>
                    <a:pt x="4096" y="978"/>
                  </a:cubicBezTo>
                  <a:close/>
                  <a:moveTo>
                    <a:pt x="8223" y="2773"/>
                  </a:moveTo>
                  <a:cubicBezTo>
                    <a:pt x="8601" y="2773"/>
                    <a:pt x="8885" y="3088"/>
                    <a:pt x="8885" y="3466"/>
                  </a:cubicBezTo>
                  <a:cubicBezTo>
                    <a:pt x="8885" y="3813"/>
                    <a:pt x="8601" y="4128"/>
                    <a:pt x="8223" y="4128"/>
                  </a:cubicBezTo>
                  <a:cubicBezTo>
                    <a:pt x="7814" y="4128"/>
                    <a:pt x="7562" y="3813"/>
                    <a:pt x="7562" y="3466"/>
                  </a:cubicBezTo>
                  <a:cubicBezTo>
                    <a:pt x="7562" y="3088"/>
                    <a:pt x="7877" y="2773"/>
                    <a:pt x="8223" y="2773"/>
                  </a:cubicBezTo>
                  <a:close/>
                  <a:moveTo>
                    <a:pt x="9452" y="4160"/>
                  </a:moveTo>
                  <a:cubicBezTo>
                    <a:pt x="10429" y="4632"/>
                    <a:pt x="11027" y="5262"/>
                    <a:pt x="11027" y="5892"/>
                  </a:cubicBezTo>
                  <a:cubicBezTo>
                    <a:pt x="10964" y="5924"/>
                    <a:pt x="10933" y="6050"/>
                    <a:pt x="10933" y="6176"/>
                  </a:cubicBezTo>
                  <a:cubicBezTo>
                    <a:pt x="10492" y="5735"/>
                    <a:pt x="9925" y="5514"/>
                    <a:pt x="9294" y="5514"/>
                  </a:cubicBezTo>
                  <a:cubicBezTo>
                    <a:pt x="9168" y="5514"/>
                    <a:pt x="9042" y="5514"/>
                    <a:pt x="8916" y="5546"/>
                  </a:cubicBezTo>
                  <a:cubicBezTo>
                    <a:pt x="8916" y="5231"/>
                    <a:pt x="8885" y="4947"/>
                    <a:pt x="8885" y="4664"/>
                  </a:cubicBezTo>
                  <a:cubicBezTo>
                    <a:pt x="9137" y="4569"/>
                    <a:pt x="9326" y="4349"/>
                    <a:pt x="9452" y="4160"/>
                  </a:cubicBezTo>
                  <a:close/>
                  <a:moveTo>
                    <a:pt x="2237" y="4097"/>
                  </a:moveTo>
                  <a:cubicBezTo>
                    <a:pt x="2363" y="4349"/>
                    <a:pt x="2552" y="4506"/>
                    <a:pt x="2773" y="4632"/>
                  </a:cubicBezTo>
                  <a:cubicBezTo>
                    <a:pt x="2741" y="5042"/>
                    <a:pt x="2710" y="5420"/>
                    <a:pt x="2710" y="5829"/>
                  </a:cubicBezTo>
                  <a:cubicBezTo>
                    <a:pt x="2710" y="6207"/>
                    <a:pt x="2741" y="6617"/>
                    <a:pt x="2773" y="6995"/>
                  </a:cubicBezTo>
                  <a:cubicBezTo>
                    <a:pt x="2552" y="7121"/>
                    <a:pt x="2363" y="7310"/>
                    <a:pt x="2237" y="7499"/>
                  </a:cubicBezTo>
                  <a:cubicBezTo>
                    <a:pt x="1261" y="7026"/>
                    <a:pt x="662" y="6459"/>
                    <a:pt x="662" y="5829"/>
                  </a:cubicBezTo>
                  <a:cubicBezTo>
                    <a:pt x="662" y="5199"/>
                    <a:pt x="1261" y="4569"/>
                    <a:pt x="2237" y="4097"/>
                  </a:cubicBezTo>
                  <a:close/>
                  <a:moveTo>
                    <a:pt x="5829" y="3466"/>
                  </a:moveTo>
                  <a:cubicBezTo>
                    <a:pt x="6175" y="3466"/>
                    <a:pt x="6522" y="3466"/>
                    <a:pt x="6869" y="3498"/>
                  </a:cubicBezTo>
                  <a:cubicBezTo>
                    <a:pt x="6932" y="4191"/>
                    <a:pt x="7467" y="4790"/>
                    <a:pt x="8192" y="4790"/>
                  </a:cubicBezTo>
                  <a:cubicBezTo>
                    <a:pt x="8223" y="5105"/>
                    <a:pt x="8223" y="5420"/>
                    <a:pt x="8223" y="5735"/>
                  </a:cubicBezTo>
                  <a:cubicBezTo>
                    <a:pt x="7436" y="6144"/>
                    <a:pt x="6869" y="6963"/>
                    <a:pt x="6869" y="7909"/>
                  </a:cubicBezTo>
                  <a:lnTo>
                    <a:pt x="6869" y="8192"/>
                  </a:lnTo>
                  <a:cubicBezTo>
                    <a:pt x="6522" y="8224"/>
                    <a:pt x="6175" y="8224"/>
                    <a:pt x="5829" y="8224"/>
                  </a:cubicBezTo>
                  <a:cubicBezTo>
                    <a:pt x="5451" y="8224"/>
                    <a:pt x="5104" y="8224"/>
                    <a:pt x="4758" y="8192"/>
                  </a:cubicBezTo>
                  <a:cubicBezTo>
                    <a:pt x="4726" y="7468"/>
                    <a:pt x="4159" y="6869"/>
                    <a:pt x="3466" y="6869"/>
                  </a:cubicBezTo>
                  <a:cubicBezTo>
                    <a:pt x="3403" y="6522"/>
                    <a:pt x="3403" y="6207"/>
                    <a:pt x="3403" y="5861"/>
                  </a:cubicBezTo>
                  <a:cubicBezTo>
                    <a:pt x="3403" y="5483"/>
                    <a:pt x="3403" y="5136"/>
                    <a:pt x="3466" y="4790"/>
                  </a:cubicBezTo>
                  <a:cubicBezTo>
                    <a:pt x="4159" y="4758"/>
                    <a:pt x="4758" y="4191"/>
                    <a:pt x="4758" y="3498"/>
                  </a:cubicBezTo>
                  <a:cubicBezTo>
                    <a:pt x="5104" y="3466"/>
                    <a:pt x="5482" y="3466"/>
                    <a:pt x="5829" y="3466"/>
                  </a:cubicBezTo>
                  <a:close/>
                  <a:moveTo>
                    <a:pt x="3403" y="7562"/>
                  </a:moveTo>
                  <a:cubicBezTo>
                    <a:pt x="3813" y="7562"/>
                    <a:pt x="4096" y="7877"/>
                    <a:pt x="4096" y="8224"/>
                  </a:cubicBezTo>
                  <a:cubicBezTo>
                    <a:pt x="4096" y="8570"/>
                    <a:pt x="3781" y="8885"/>
                    <a:pt x="3403" y="8885"/>
                  </a:cubicBezTo>
                  <a:cubicBezTo>
                    <a:pt x="3025" y="8885"/>
                    <a:pt x="2741" y="8570"/>
                    <a:pt x="2741" y="8224"/>
                  </a:cubicBezTo>
                  <a:cubicBezTo>
                    <a:pt x="2741" y="7877"/>
                    <a:pt x="3025" y="7562"/>
                    <a:pt x="3403" y="7562"/>
                  </a:cubicBezTo>
                  <a:close/>
                  <a:moveTo>
                    <a:pt x="7940" y="10114"/>
                  </a:moveTo>
                  <a:lnTo>
                    <a:pt x="8192" y="10429"/>
                  </a:lnTo>
                  <a:lnTo>
                    <a:pt x="7593" y="10650"/>
                  </a:lnTo>
                  <a:cubicBezTo>
                    <a:pt x="7719" y="10492"/>
                    <a:pt x="7814" y="10303"/>
                    <a:pt x="7940" y="10114"/>
                  </a:cubicBezTo>
                  <a:close/>
                  <a:moveTo>
                    <a:pt x="977" y="7594"/>
                  </a:moveTo>
                  <a:cubicBezTo>
                    <a:pt x="1261" y="7814"/>
                    <a:pt x="1639" y="8035"/>
                    <a:pt x="2048" y="8224"/>
                  </a:cubicBezTo>
                  <a:lnTo>
                    <a:pt x="2048" y="8255"/>
                  </a:lnTo>
                  <a:cubicBezTo>
                    <a:pt x="2048" y="9011"/>
                    <a:pt x="2678" y="9641"/>
                    <a:pt x="3403" y="9641"/>
                  </a:cubicBezTo>
                  <a:lnTo>
                    <a:pt x="3466" y="9641"/>
                  </a:lnTo>
                  <a:cubicBezTo>
                    <a:pt x="3655" y="10019"/>
                    <a:pt x="3844" y="10397"/>
                    <a:pt x="4096" y="10681"/>
                  </a:cubicBezTo>
                  <a:cubicBezTo>
                    <a:pt x="2615" y="10145"/>
                    <a:pt x="1481" y="9011"/>
                    <a:pt x="977" y="7594"/>
                  </a:cubicBezTo>
                  <a:close/>
                  <a:moveTo>
                    <a:pt x="9294" y="6207"/>
                  </a:moveTo>
                  <a:cubicBezTo>
                    <a:pt x="10240" y="6207"/>
                    <a:pt x="10964" y="6963"/>
                    <a:pt x="10964" y="7909"/>
                  </a:cubicBezTo>
                  <a:cubicBezTo>
                    <a:pt x="10964" y="8192"/>
                    <a:pt x="10901" y="8413"/>
                    <a:pt x="10807" y="8665"/>
                  </a:cubicBezTo>
                  <a:cubicBezTo>
                    <a:pt x="10744" y="8759"/>
                    <a:pt x="10177" y="9484"/>
                    <a:pt x="9294" y="10744"/>
                  </a:cubicBezTo>
                  <a:lnTo>
                    <a:pt x="8979" y="10303"/>
                  </a:lnTo>
                  <a:cubicBezTo>
                    <a:pt x="8018" y="9071"/>
                    <a:pt x="8059" y="9043"/>
                    <a:pt x="8038" y="9043"/>
                  </a:cubicBezTo>
                  <a:lnTo>
                    <a:pt x="8038" y="9043"/>
                  </a:lnTo>
                  <a:cubicBezTo>
                    <a:pt x="8037" y="9043"/>
                    <a:pt x="8036" y="9043"/>
                    <a:pt x="8034" y="9043"/>
                  </a:cubicBezTo>
                  <a:cubicBezTo>
                    <a:pt x="7751" y="8728"/>
                    <a:pt x="7593" y="8350"/>
                    <a:pt x="7593" y="7909"/>
                  </a:cubicBezTo>
                  <a:cubicBezTo>
                    <a:pt x="7593" y="6963"/>
                    <a:pt x="8349" y="6207"/>
                    <a:pt x="9294" y="6207"/>
                  </a:cubicBezTo>
                  <a:close/>
                  <a:moveTo>
                    <a:pt x="7026" y="8854"/>
                  </a:moveTo>
                  <a:cubicBezTo>
                    <a:pt x="7152" y="9074"/>
                    <a:pt x="7278" y="9326"/>
                    <a:pt x="7467" y="9515"/>
                  </a:cubicBezTo>
                  <a:cubicBezTo>
                    <a:pt x="7026" y="10429"/>
                    <a:pt x="6459" y="10965"/>
                    <a:pt x="5829" y="10965"/>
                  </a:cubicBezTo>
                  <a:cubicBezTo>
                    <a:pt x="5199" y="10965"/>
                    <a:pt x="4569" y="10397"/>
                    <a:pt x="4096" y="9389"/>
                  </a:cubicBezTo>
                  <a:cubicBezTo>
                    <a:pt x="4317" y="9295"/>
                    <a:pt x="4474" y="9074"/>
                    <a:pt x="4600" y="8854"/>
                  </a:cubicBezTo>
                  <a:cubicBezTo>
                    <a:pt x="4978" y="8885"/>
                    <a:pt x="5388" y="8917"/>
                    <a:pt x="5766" y="8917"/>
                  </a:cubicBezTo>
                  <a:cubicBezTo>
                    <a:pt x="6207" y="8917"/>
                    <a:pt x="6616" y="8885"/>
                    <a:pt x="7026" y="8854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16"/>
                    <a:pt x="0" y="5861"/>
                  </a:cubicBezTo>
                  <a:cubicBezTo>
                    <a:pt x="0" y="9043"/>
                    <a:pt x="2584" y="11689"/>
                    <a:pt x="5829" y="11689"/>
                  </a:cubicBezTo>
                  <a:cubicBezTo>
                    <a:pt x="6806" y="11689"/>
                    <a:pt x="7751" y="11437"/>
                    <a:pt x="8570" y="11028"/>
                  </a:cubicBezTo>
                  <a:lnTo>
                    <a:pt x="8979" y="11563"/>
                  </a:lnTo>
                  <a:cubicBezTo>
                    <a:pt x="9042" y="11658"/>
                    <a:pt x="9145" y="11705"/>
                    <a:pt x="9247" y="11705"/>
                  </a:cubicBezTo>
                  <a:cubicBezTo>
                    <a:pt x="9350" y="11705"/>
                    <a:pt x="9452" y="11658"/>
                    <a:pt x="9515" y="11563"/>
                  </a:cubicBezTo>
                  <a:cubicBezTo>
                    <a:pt x="9515" y="11563"/>
                    <a:pt x="11279" y="9169"/>
                    <a:pt x="11405" y="8980"/>
                  </a:cubicBezTo>
                  <a:cubicBezTo>
                    <a:pt x="11563" y="8665"/>
                    <a:pt x="11657" y="8287"/>
                    <a:pt x="11657" y="7940"/>
                  </a:cubicBezTo>
                  <a:cubicBezTo>
                    <a:pt x="11657" y="7657"/>
                    <a:pt x="11626" y="7405"/>
                    <a:pt x="11531" y="7152"/>
                  </a:cubicBezTo>
                  <a:cubicBezTo>
                    <a:pt x="11594" y="6774"/>
                    <a:pt x="11657" y="6333"/>
                    <a:pt x="11657" y="5892"/>
                  </a:cubicBezTo>
                  <a:cubicBezTo>
                    <a:pt x="11657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34;p78"/>
            <p:cNvSpPr/>
            <p:nvPr/>
          </p:nvSpPr>
          <p:spPr>
            <a:xfrm>
              <a:off x="-33467475" y="28066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0" y="631"/>
                  </a:moveTo>
                  <a:cubicBezTo>
                    <a:pt x="1229" y="631"/>
                    <a:pt x="1387" y="789"/>
                    <a:pt x="1387" y="1009"/>
                  </a:cubicBezTo>
                  <a:cubicBezTo>
                    <a:pt x="1387" y="1198"/>
                    <a:pt x="1198" y="1356"/>
                    <a:pt x="1040" y="1356"/>
                  </a:cubicBezTo>
                  <a:cubicBezTo>
                    <a:pt x="820" y="1356"/>
                    <a:pt x="662" y="1198"/>
                    <a:pt x="662" y="1009"/>
                  </a:cubicBezTo>
                  <a:cubicBezTo>
                    <a:pt x="662" y="789"/>
                    <a:pt x="820" y="631"/>
                    <a:pt x="1040" y="63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cubicBezTo>
                    <a:pt x="1" y="1576"/>
                    <a:pt x="473" y="2049"/>
                    <a:pt x="1040" y="2049"/>
                  </a:cubicBezTo>
                  <a:cubicBezTo>
                    <a:pt x="1576" y="2049"/>
                    <a:pt x="2049" y="1576"/>
                    <a:pt x="2049" y="1041"/>
                  </a:cubicBezTo>
                  <a:cubicBezTo>
                    <a:pt x="2049" y="442"/>
                    <a:pt x="1576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9895;p78"/>
          <p:cNvGrpSpPr/>
          <p:nvPr/>
        </p:nvGrpSpPr>
        <p:grpSpPr>
          <a:xfrm>
            <a:off x="6927653" y="3591071"/>
            <a:ext cx="353587" cy="353587"/>
            <a:chOff x="-34032200" y="1916675"/>
            <a:chExt cx="291450" cy="291450"/>
          </a:xfrm>
          <a:solidFill>
            <a:schemeClr val="bg2">
              <a:lumMod val="75000"/>
            </a:schemeClr>
          </a:solidFill>
        </p:grpSpPr>
        <p:sp>
          <p:nvSpPr>
            <p:cNvPr id="16" name="Google Shape;9896;p78"/>
            <p:cNvSpPr/>
            <p:nvPr/>
          </p:nvSpPr>
          <p:spPr>
            <a:xfrm>
              <a:off x="-34032200" y="1916675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7" name="Google Shape;9897;p78"/>
            <p:cNvSpPr/>
            <p:nvPr/>
          </p:nvSpPr>
          <p:spPr>
            <a:xfrm>
              <a:off x="-33999125" y="20190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8" name="Google Shape;9898;p78"/>
            <p:cNvSpPr/>
            <p:nvPr/>
          </p:nvSpPr>
          <p:spPr>
            <a:xfrm>
              <a:off x="-33999900" y="2053725"/>
              <a:ext cx="52000" cy="18125"/>
            </a:xfrm>
            <a:custGeom>
              <a:avLst/>
              <a:gdLst/>
              <a:ahLst/>
              <a:cxnLst/>
              <a:rect l="l" t="t" r="r" b="b"/>
              <a:pathLst>
                <a:path w="2080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9" name="Google Shape;9899;p78"/>
            <p:cNvSpPr/>
            <p:nvPr/>
          </p:nvSpPr>
          <p:spPr>
            <a:xfrm>
              <a:off x="-33999125" y="2088375"/>
              <a:ext cx="34675" cy="17350"/>
            </a:xfrm>
            <a:custGeom>
              <a:avLst/>
              <a:gdLst/>
              <a:ahLst/>
              <a:cxnLst/>
              <a:rect l="l" t="t" r="r" b="b"/>
              <a:pathLst>
                <a:path w="1387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931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Appendix</a:t>
            </a:r>
            <a:endParaRPr dirty="0"/>
          </a:p>
        </p:txBody>
      </p:sp>
      <p:sp>
        <p:nvSpPr>
          <p:cNvPr id="673" name="Google Shape;673;p64"/>
          <p:cNvSpPr txBox="1">
            <a:spLocks noGrp="1"/>
          </p:cNvSpPr>
          <p:nvPr>
            <p:ph type="subTitle" idx="1"/>
          </p:nvPr>
        </p:nvSpPr>
        <p:spPr>
          <a:xfrm>
            <a:off x="717799" y="1123575"/>
            <a:ext cx="5470350" cy="3483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chemeClr val="accent1"/>
                </a:solidFill>
              </a:rPr>
              <a:t>Concepts: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b="1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bg2"/>
                </a:solidFill>
              </a:rPr>
              <a:t>Customer Segmentation: </a:t>
            </a:r>
            <a:r>
              <a:rPr lang="en" sz="1200" dirty="0" smtClean="0"/>
              <a:t>Process of dividing customers into groups based on shared characteristics.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bg2"/>
                </a:solidFill>
              </a:rPr>
              <a:t>RFM Analysis: </a:t>
            </a:r>
            <a:r>
              <a:rPr lang="en" sz="1200" dirty="0" smtClean="0"/>
              <a:t>A technique to evaluate customer’s purchase behavior based on recency, frequency, and monetary value of purchases.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bg2"/>
                </a:solidFill>
              </a:rPr>
              <a:t>RFM Scores: </a:t>
            </a:r>
            <a:r>
              <a:rPr lang="en" sz="1200" dirty="0" smtClean="0"/>
              <a:t>In this analysis, higher scores of the customer are a good indication.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How recent the order is </a:t>
            </a:r>
            <a:r>
              <a:rPr lang="en" sz="1200" dirty="0" smtClean="0">
                <a:solidFill>
                  <a:schemeClr val="bg2"/>
                </a:solidFill>
              </a:rPr>
              <a:t>inversely proportional 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 smtClean="0">
                <a:solidFill>
                  <a:schemeClr val="tx2">
                    <a:lumMod val="10000"/>
                  </a:schemeClr>
                </a:solidFill>
              </a:rPr>
              <a:t>Recency score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How often the purchases are made is </a:t>
            </a:r>
            <a:r>
              <a:rPr lang="en" sz="1200" dirty="0" smtClean="0">
                <a:solidFill>
                  <a:schemeClr val="bg2"/>
                </a:solidFill>
              </a:rPr>
              <a:t>directly proportional 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 smtClean="0">
                <a:solidFill>
                  <a:schemeClr val="tx2">
                    <a:lumMod val="10000"/>
                  </a:schemeClr>
                </a:solidFill>
              </a:rPr>
              <a:t>Frequency score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How much money is spent on purchases is </a:t>
            </a:r>
            <a:r>
              <a:rPr lang="en" sz="1200" dirty="0" smtClean="0">
                <a:solidFill>
                  <a:schemeClr val="bg2"/>
                </a:solidFill>
              </a:rPr>
              <a:t>directly proportional 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to the </a:t>
            </a:r>
            <a:r>
              <a:rPr lang="en" sz="1200" u="sng" dirty="0" smtClean="0">
                <a:solidFill>
                  <a:schemeClr val="tx2">
                    <a:lumMod val="10000"/>
                  </a:schemeClr>
                </a:solidFill>
              </a:rPr>
              <a:t>Monetary Value score</a:t>
            </a:r>
            <a:r>
              <a:rPr lang="en" sz="1200" dirty="0" smtClean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endParaRPr lang="en" sz="1200" dirty="0" smtClean="0"/>
          </a:p>
          <a:p>
            <a:pPr marL="742950" lvl="1" indent="-285750">
              <a:buClr>
                <a:schemeClr val="dk1"/>
              </a:buClr>
              <a:buSzPts val="1100"/>
            </a:pPr>
            <a:endParaRPr lang="en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 smtClean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200" b="1" dirty="0" smtClean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 smtClean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solidFill>
                <a:schemeClr val="accent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endParaRPr sz="12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800" y="0"/>
            <a:ext cx="7708200" cy="740400"/>
          </a:xfrm>
        </p:spPr>
        <p:txBody>
          <a:bodyPr/>
          <a:lstStyle/>
          <a:p>
            <a:pPr algn="ctr"/>
            <a:r>
              <a:rPr lang="en-IN" sz="1000" dirty="0"/>
              <a:t>Appendix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800" y="740400"/>
            <a:ext cx="4631700" cy="3913475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b="1" dirty="0">
                <a:solidFill>
                  <a:schemeClr val="accent1"/>
                </a:solidFill>
              </a:rPr>
              <a:t>Tools Used: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dirty="0">
                <a:solidFill>
                  <a:schemeClr val="accent2"/>
                </a:solidFill>
              </a:rPr>
              <a:t>MSSQL,  MS Excel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Data Set: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b="1" dirty="0" smtClean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b="1" dirty="0" smtClean="0">
                <a:solidFill>
                  <a:schemeClr val="accent1"/>
                </a:solidFill>
              </a:rPr>
              <a:t>SQL Script: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26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12874" y="1340400"/>
            <a:ext cx="4275751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Objective</a:t>
            </a:r>
            <a:endParaRPr sz="3200"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solidFill>
                  <a:schemeClr val="bg2"/>
                </a:solidFill>
              </a:rPr>
              <a:t>Sprocket Central</a:t>
            </a:r>
            <a:r>
              <a:rPr lang="en-IN" dirty="0" smtClean="0"/>
              <a:t> is an Australian company that sells bicycles and their parts.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They have a list of 1000 </a:t>
            </a:r>
            <a:r>
              <a:rPr lang="en-US" dirty="0"/>
              <a:t>new </a:t>
            </a:r>
            <a:r>
              <a:rPr lang="en-US" dirty="0" smtClean="0"/>
              <a:t>customers and they want to </a:t>
            </a:r>
            <a:r>
              <a:rPr lang="en-US" dirty="0" smtClean="0">
                <a:solidFill>
                  <a:schemeClr val="bg2"/>
                </a:solidFill>
              </a:rPr>
              <a:t>find out customers to target for marketing efforts</a:t>
            </a:r>
            <a:r>
              <a:rPr lang="en-US" dirty="0" smtClean="0"/>
              <a:t>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636185" y="2203575"/>
            <a:ext cx="479459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Customer Segments</a:t>
            </a:r>
            <a:endParaRPr sz="32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85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accent2"/>
                </a:solidFill>
              </a:rPr>
              <a:t>Dissecting customer base into various customer segments based on purchase behaviour. 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Understanding Aspects of Purchase Behaviour</a:t>
            </a:r>
            <a:endParaRPr sz="2400"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Recency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How recent customer’s last order was?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Frequency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How often customer placed an order?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261722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Monetary Value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99267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What is the total amount of money the customer has spent?</a:t>
            </a:r>
            <a:endParaRPr dirty="0"/>
          </a:p>
        </p:txBody>
      </p:sp>
      <p:grpSp>
        <p:nvGrpSpPr>
          <p:cNvPr id="19" name="Google Shape;9844;p77"/>
          <p:cNvGrpSpPr/>
          <p:nvPr/>
        </p:nvGrpSpPr>
        <p:grpSpPr>
          <a:xfrm>
            <a:off x="4415220" y="2228613"/>
            <a:ext cx="349457" cy="349457"/>
            <a:chOff x="3963575" y="2317575"/>
            <a:chExt cx="296175" cy="296175"/>
          </a:xfrm>
          <a:solidFill>
            <a:schemeClr val="bg2">
              <a:lumMod val="50000"/>
            </a:schemeClr>
          </a:solidFill>
        </p:grpSpPr>
        <p:sp>
          <p:nvSpPr>
            <p:cNvPr id="20" name="Google Shape;9845;p77"/>
            <p:cNvSpPr/>
            <p:nvPr/>
          </p:nvSpPr>
          <p:spPr>
            <a:xfrm>
              <a:off x="3963575" y="23175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9483" y="1418"/>
                  </a:moveTo>
                  <a:cubicBezTo>
                    <a:pt x="9672" y="1418"/>
                    <a:pt x="9830" y="1576"/>
                    <a:pt x="9830" y="1765"/>
                  </a:cubicBezTo>
                  <a:lnTo>
                    <a:pt x="9830" y="2836"/>
                  </a:lnTo>
                  <a:lnTo>
                    <a:pt x="788" y="2836"/>
                  </a:lnTo>
                  <a:lnTo>
                    <a:pt x="788" y="1765"/>
                  </a:lnTo>
                  <a:lnTo>
                    <a:pt x="725" y="1765"/>
                  </a:lnTo>
                  <a:cubicBezTo>
                    <a:pt x="725" y="1576"/>
                    <a:pt x="883" y="1418"/>
                    <a:pt x="1072" y="1418"/>
                  </a:cubicBezTo>
                  <a:lnTo>
                    <a:pt x="1418" y="1418"/>
                  </a:lnTo>
                  <a:lnTo>
                    <a:pt x="1418" y="1765"/>
                  </a:lnTo>
                  <a:cubicBezTo>
                    <a:pt x="1418" y="1954"/>
                    <a:pt x="1576" y="2143"/>
                    <a:pt x="1765" y="2143"/>
                  </a:cubicBezTo>
                  <a:cubicBezTo>
                    <a:pt x="1954" y="2143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3498" y="1418"/>
                  </a:lnTo>
                  <a:lnTo>
                    <a:pt x="3498" y="1765"/>
                  </a:lnTo>
                  <a:cubicBezTo>
                    <a:pt x="3498" y="1954"/>
                    <a:pt x="3655" y="2143"/>
                    <a:pt x="3844" y="2143"/>
                  </a:cubicBezTo>
                  <a:cubicBezTo>
                    <a:pt x="4065" y="2143"/>
                    <a:pt x="4222" y="1954"/>
                    <a:pt x="4222" y="1765"/>
                  </a:cubicBezTo>
                  <a:lnTo>
                    <a:pt x="4222" y="1418"/>
                  </a:lnTo>
                  <a:lnTo>
                    <a:pt x="6333" y="1418"/>
                  </a:lnTo>
                  <a:lnTo>
                    <a:pt x="6333" y="1765"/>
                  </a:lnTo>
                  <a:cubicBezTo>
                    <a:pt x="6333" y="1954"/>
                    <a:pt x="6490" y="2143"/>
                    <a:pt x="6680" y="2143"/>
                  </a:cubicBezTo>
                  <a:cubicBezTo>
                    <a:pt x="6900" y="2143"/>
                    <a:pt x="7058" y="1954"/>
                    <a:pt x="7058" y="1765"/>
                  </a:cubicBezTo>
                  <a:lnTo>
                    <a:pt x="7058" y="1418"/>
                  </a:lnTo>
                  <a:lnTo>
                    <a:pt x="8412" y="1418"/>
                  </a:lnTo>
                  <a:lnTo>
                    <a:pt x="8412" y="1765"/>
                  </a:lnTo>
                  <a:cubicBezTo>
                    <a:pt x="8412" y="1954"/>
                    <a:pt x="8570" y="2143"/>
                    <a:pt x="8790" y="2143"/>
                  </a:cubicBezTo>
                  <a:cubicBezTo>
                    <a:pt x="8979" y="2143"/>
                    <a:pt x="9137" y="1954"/>
                    <a:pt x="9137" y="1765"/>
                  </a:cubicBezTo>
                  <a:lnTo>
                    <a:pt x="9137" y="1418"/>
                  </a:lnTo>
                  <a:close/>
                  <a:moveTo>
                    <a:pt x="9767" y="3497"/>
                  </a:moveTo>
                  <a:lnTo>
                    <a:pt x="9767" y="7026"/>
                  </a:lnTo>
                  <a:cubicBezTo>
                    <a:pt x="9641" y="7026"/>
                    <a:pt x="9546" y="6963"/>
                    <a:pt x="9420" y="6963"/>
                  </a:cubicBezTo>
                  <a:cubicBezTo>
                    <a:pt x="8066" y="6963"/>
                    <a:pt x="6963" y="8066"/>
                    <a:pt x="6963" y="9420"/>
                  </a:cubicBezTo>
                  <a:cubicBezTo>
                    <a:pt x="6963" y="9546"/>
                    <a:pt x="6963" y="9641"/>
                    <a:pt x="7026" y="9767"/>
                  </a:cubicBezTo>
                  <a:lnTo>
                    <a:pt x="1040" y="9767"/>
                  </a:lnTo>
                  <a:cubicBezTo>
                    <a:pt x="820" y="9767"/>
                    <a:pt x="662" y="9609"/>
                    <a:pt x="662" y="9420"/>
                  </a:cubicBezTo>
                  <a:lnTo>
                    <a:pt x="662" y="3497"/>
                  </a:lnTo>
                  <a:close/>
                  <a:moveTo>
                    <a:pt x="9420" y="7688"/>
                  </a:moveTo>
                  <a:cubicBezTo>
                    <a:pt x="10366" y="7688"/>
                    <a:pt x="11153" y="8475"/>
                    <a:pt x="11153" y="9420"/>
                  </a:cubicBezTo>
                  <a:cubicBezTo>
                    <a:pt x="11153" y="10397"/>
                    <a:pt x="10366" y="11185"/>
                    <a:pt x="9420" y="11185"/>
                  </a:cubicBezTo>
                  <a:cubicBezTo>
                    <a:pt x="8475" y="11185"/>
                    <a:pt x="7688" y="10397"/>
                    <a:pt x="7688" y="9420"/>
                  </a:cubicBezTo>
                  <a:cubicBezTo>
                    <a:pt x="7688" y="8475"/>
                    <a:pt x="8475" y="7688"/>
                    <a:pt x="9420" y="7688"/>
                  </a:cubicBezTo>
                  <a:close/>
                  <a:moveTo>
                    <a:pt x="1733" y="0"/>
                  </a:moveTo>
                  <a:cubicBezTo>
                    <a:pt x="1544" y="0"/>
                    <a:pt x="1387" y="158"/>
                    <a:pt x="1387" y="347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42" y="725"/>
                    <a:pt x="0" y="1166"/>
                    <a:pt x="0" y="1733"/>
                  </a:cubicBezTo>
                  <a:lnTo>
                    <a:pt x="0" y="9389"/>
                  </a:lnTo>
                  <a:cubicBezTo>
                    <a:pt x="0" y="9956"/>
                    <a:pt x="473" y="10429"/>
                    <a:pt x="1040" y="10429"/>
                  </a:cubicBezTo>
                  <a:lnTo>
                    <a:pt x="7215" y="10429"/>
                  </a:lnTo>
                  <a:cubicBezTo>
                    <a:pt x="7593" y="11279"/>
                    <a:pt x="8444" y="11846"/>
                    <a:pt x="9420" y="11846"/>
                  </a:cubicBezTo>
                  <a:cubicBezTo>
                    <a:pt x="10744" y="11846"/>
                    <a:pt x="11846" y="10744"/>
                    <a:pt x="11846" y="9420"/>
                  </a:cubicBezTo>
                  <a:cubicBezTo>
                    <a:pt x="11846" y="8444"/>
                    <a:pt x="11311" y="7593"/>
                    <a:pt x="10492" y="7215"/>
                  </a:cubicBezTo>
                  <a:lnTo>
                    <a:pt x="10492" y="1733"/>
                  </a:lnTo>
                  <a:cubicBezTo>
                    <a:pt x="10492" y="1135"/>
                    <a:pt x="10019" y="725"/>
                    <a:pt x="9452" y="725"/>
                  </a:cubicBezTo>
                  <a:lnTo>
                    <a:pt x="9105" y="725"/>
                  </a:lnTo>
                  <a:lnTo>
                    <a:pt x="9105" y="347"/>
                  </a:lnTo>
                  <a:cubicBezTo>
                    <a:pt x="9105" y="158"/>
                    <a:pt x="8948" y="0"/>
                    <a:pt x="8759" y="0"/>
                  </a:cubicBezTo>
                  <a:cubicBezTo>
                    <a:pt x="8538" y="0"/>
                    <a:pt x="8381" y="158"/>
                    <a:pt x="8381" y="347"/>
                  </a:cubicBezTo>
                  <a:lnTo>
                    <a:pt x="8381" y="725"/>
                  </a:lnTo>
                  <a:lnTo>
                    <a:pt x="7026" y="725"/>
                  </a:lnTo>
                  <a:lnTo>
                    <a:pt x="7026" y="347"/>
                  </a:lnTo>
                  <a:cubicBezTo>
                    <a:pt x="7026" y="158"/>
                    <a:pt x="6869" y="0"/>
                    <a:pt x="6648" y="0"/>
                  </a:cubicBezTo>
                  <a:cubicBezTo>
                    <a:pt x="6459" y="0"/>
                    <a:pt x="6301" y="158"/>
                    <a:pt x="6301" y="347"/>
                  </a:cubicBezTo>
                  <a:lnTo>
                    <a:pt x="6301" y="725"/>
                  </a:lnTo>
                  <a:lnTo>
                    <a:pt x="4191" y="725"/>
                  </a:lnTo>
                  <a:lnTo>
                    <a:pt x="4191" y="347"/>
                  </a:lnTo>
                  <a:cubicBezTo>
                    <a:pt x="4191" y="158"/>
                    <a:pt x="4033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725"/>
                  </a:lnTo>
                  <a:lnTo>
                    <a:pt x="2080" y="725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46;p77"/>
            <p:cNvSpPr/>
            <p:nvPr/>
          </p:nvSpPr>
          <p:spPr>
            <a:xfrm>
              <a:off x="4190400" y="2526300"/>
              <a:ext cx="34700" cy="35450"/>
            </a:xfrm>
            <a:custGeom>
              <a:avLst/>
              <a:gdLst/>
              <a:ahLst/>
              <a:cxnLst/>
              <a:rect l="l" t="t" r="r" b="b"/>
              <a:pathLst>
                <a:path w="1388" h="14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071"/>
                  </a:lnTo>
                  <a:cubicBezTo>
                    <a:pt x="1" y="1260"/>
                    <a:pt x="127" y="1418"/>
                    <a:pt x="347" y="1418"/>
                  </a:cubicBezTo>
                  <a:lnTo>
                    <a:pt x="1041" y="1418"/>
                  </a:lnTo>
                  <a:cubicBezTo>
                    <a:pt x="1261" y="1418"/>
                    <a:pt x="1387" y="1260"/>
                    <a:pt x="1387" y="1071"/>
                  </a:cubicBezTo>
                  <a:cubicBezTo>
                    <a:pt x="1387" y="882"/>
                    <a:pt x="1261" y="725"/>
                    <a:pt x="1041" y="725"/>
                  </a:cubicBezTo>
                  <a:lnTo>
                    <a:pt x="694" y="725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47;p77"/>
            <p:cNvSpPr/>
            <p:nvPr/>
          </p:nvSpPr>
          <p:spPr>
            <a:xfrm>
              <a:off x="39982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848;p77"/>
            <p:cNvSpPr/>
            <p:nvPr/>
          </p:nvSpPr>
          <p:spPr>
            <a:xfrm>
              <a:off x="4050225" y="24215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849;p77"/>
            <p:cNvSpPr/>
            <p:nvPr/>
          </p:nvSpPr>
          <p:spPr>
            <a:xfrm>
              <a:off x="410220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50;p77"/>
            <p:cNvSpPr/>
            <p:nvPr/>
          </p:nvSpPr>
          <p:spPr>
            <a:xfrm>
              <a:off x="4155750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51;p77"/>
            <p:cNvSpPr/>
            <p:nvPr/>
          </p:nvSpPr>
          <p:spPr>
            <a:xfrm>
              <a:off x="3998225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852;p77"/>
            <p:cNvSpPr/>
            <p:nvPr/>
          </p:nvSpPr>
          <p:spPr>
            <a:xfrm>
              <a:off x="4050225" y="2456975"/>
              <a:ext cx="35450" cy="18150"/>
            </a:xfrm>
            <a:custGeom>
              <a:avLst/>
              <a:gdLst/>
              <a:ahLst/>
              <a:cxnLst/>
              <a:rect l="l" t="t" r="r" b="b"/>
              <a:pathLst>
                <a:path w="1418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8"/>
                    <a:pt x="1418" y="379"/>
                  </a:cubicBezTo>
                  <a:cubicBezTo>
                    <a:pt x="1418" y="158"/>
                    <a:pt x="1260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853;p77"/>
            <p:cNvSpPr/>
            <p:nvPr/>
          </p:nvSpPr>
          <p:spPr>
            <a:xfrm>
              <a:off x="410220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854;p77"/>
            <p:cNvSpPr/>
            <p:nvPr/>
          </p:nvSpPr>
          <p:spPr>
            <a:xfrm>
              <a:off x="4155750" y="245697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8"/>
                    <a:pt x="1418" y="379"/>
                  </a:cubicBez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55;p77"/>
            <p:cNvSpPr/>
            <p:nvPr/>
          </p:nvSpPr>
          <p:spPr>
            <a:xfrm>
              <a:off x="3998225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856;p77"/>
            <p:cNvSpPr/>
            <p:nvPr/>
          </p:nvSpPr>
          <p:spPr>
            <a:xfrm>
              <a:off x="4050225" y="249165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57;p77"/>
            <p:cNvSpPr/>
            <p:nvPr/>
          </p:nvSpPr>
          <p:spPr>
            <a:xfrm>
              <a:off x="4102200" y="24916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8;p77"/>
            <p:cNvSpPr/>
            <p:nvPr/>
          </p:nvSpPr>
          <p:spPr>
            <a:xfrm>
              <a:off x="3998225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59;p77"/>
            <p:cNvSpPr/>
            <p:nvPr/>
          </p:nvSpPr>
          <p:spPr>
            <a:xfrm>
              <a:off x="4050225" y="25263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60;p77"/>
            <p:cNvSpPr/>
            <p:nvPr/>
          </p:nvSpPr>
          <p:spPr>
            <a:xfrm>
              <a:off x="4102200" y="25263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47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0045;p78"/>
          <p:cNvGrpSpPr/>
          <p:nvPr/>
        </p:nvGrpSpPr>
        <p:grpSpPr>
          <a:xfrm>
            <a:off x="1742171" y="2228613"/>
            <a:ext cx="353557" cy="353557"/>
            <a:chOff x="-30806075" y="2657050"/>
            <a:chExt cx="291425" cy="291425"/>
          </a:xfrm>
          <a:solidFill>
            <a:schemeClr val="bg2">
              <a:lumMod val="50000"/>
            </a:schemeClr>
          </a:solidFill>
        </p:grpSpPr>
        <p:sp>
          <p:nvSpPr>
            <p:cNvPr id="37" name="Google Shape;10046;p78"/>
            <p:cNvSpPr/>
            <p:nvPr/>
          </p:nvSpPr>
          <p:spPr>
            <a:xfrm>
              <a:off x="-30806075" y="2657050"/>
              <a:ext cx="291425" cy="291425"/>
            </a:xfrm>
            <a:custGeom>
              <a:avLst/>
              <a:gdLst/>
              <a:ahLst/>
              <a:cxnLst/>
              <a:rect l="l" t="t" r="r" b="b"/>
              <a:pathLst>
                <a:path w="11657" h="11657" extrusionOk="0">
                  <a:moveTo>
                    <a:pt x="5828" y="693"/>
                  </a:moveTo>
                  <a:cubicBezTo>
                    <a:pt x="8664" y="693"/>
                    <a:pt x="10995" y="2993"/>
                    <a:pt x="10995" y="5828"/>
                  </a:cubicBezTo>
                  <a:cubicBezTo>
                    <a:pt x="10995" y="8664"/>
                    <a:pt x="8664" y="10995"/>
                    <a:pt x="5828" y="10995"/>
                  </a:cubicBezTo>
                  <a:cubicBezTo>
                    <a:pt x="2993" y="10995"/>
                    <a:pt x="662" y="8664"/>
                    <a:pt x="662" y="5828"/>
                  </a:cubicBezTo>
                  <a:cubicBezTo>
                    <a:pt x="662" y="2993"/>
                    <a:pt x="2993" y="693"/>
                    <a:pt x="5828" y="693"/>
                  </a:cubicBezTo>
                  <a:close/>
                  <a:moveTo>
                    <a:pt x="5828" y="0"/>
                  </a:moveTo>
                  <a:cubicBezTo>
                    <a:pt x="2583" y="0"/>
                    <a:pt x="0" y="2646"/>
                    <a:pt x="0" y="5828"/>
                  </a:cubicBezTo>
                  <a:cubicBezTo>
                    <a:pt x="0" y="9073"/>
                    <a:pt x="2646" y="11657"/>
                    <a:pt x="5828" y="11657"/>
                  </a:cubicBezTo>
                  <a:cubicBezTo>
                    <a:pt x="9042" y="11657"/>
                    <a:pt x="11657" y="9042"/>
                    <a:pt x="11657" y="5828"/>
                  </a:cubicBezTo>
                  <a:cubicBezTo>
                    <a:pt x="11657" y="2646"/>
                    <a:pt x="9042" y="0"/>
                    <a:pt x="58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47;p78"/>
            <p:cNvSpPr/>
            <p:nvPr/>
          </p:nvSpPr>
          <p:spPr>
            <a:xfrm>
              <a:off x="-30771425" y="2692475"/>
              <a:ext cx="222125" cy="222925"/>
            </a:xfrm>
            <a:custGeom>
              <a:avLst/>
              <a:gdLst/>
              <a:ahLst/>
              <a:cxnLst/>
              <a:rect l="l" t="t" r="r" b="b"/>
              <a:pathLst>
                <a:path w="8885" h="8917" extrusionOk="0">
                  <a:moveTo>
                    <a:pt x="4442" y="725"/>
                  </a:moveTo>
                  <a:cubicBezTo>
                    <a:pt x="6522" y="725"/>
                    <a:pt x="8192" y="2427"/>
                    <a:pt x="8192" y="4474"/>
                  </a:cubicBezTo>
                  <a:cubicBezTo>
                    <a:pt x="8192" y="6522"/>
                    <a:pt x="6522" y="8192"/>
                    <a:pt x="4442" y="8192"/>
                  </a:cubicBezTo>
                  <a:cubicBezTo>
                    <a:pt x="2363" y="8192"/>
                    <a:pt x="693" y="6522"/>
                    <a:pt x="693" y="4474"/>
                  </a:cubicBezTo>
                  <a:cubicBezTo>
                    <a:pt x="693" y="2427"/>
                    <a:pt x="2395" y="725"/>
                    <a:pt x="4442" y="725"/>
                  </a:cubicBezTo>
                  <a:close/>
                  <a:moveTo>
                    <a:pt x="4442" y="1"/>
                  </a:moveTo>
                  <a:cubicBezTo>
                    <a:pt x="1985" y="1"/>
                    <a:pt x="0" y="2017"/>
                    <a:pt x="0" y="4474"/>
                  </a:cubicBezTo>
                  <a:cubicBezTo>
                    <a:pt x="0" y="6900"/>
                    <a:pt x="1985" y="8917"/>
                    <a:pt x="4442" y="8917"/>
                  </a:cubicBezTo>
                  <a:cubicBezTo>
                    <a:pt x="6868" y="8917"/>
                    <a:pt x="8885" y="6900"/>
                    <a:pt x="8885" y="4474"/>
                  </a:cubicBezTo>
                  <a:cubicBezTo>
                    <a:pt x="8885" y="2017"/>
                    <a:pt x="6868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48;p78"/>
            <p:cNvSpPr/>
            <p:nvPr/>
          </p:nvSpPr>
          <p:spPr>
            <a:xfrm>
              <a:off x="-30669050" y="2726350"/>
              <a:ext cx="52025" cy="119150"/>
            </a:xfrm>
            <a:custGeom>
              <a:avLst/>
              <a:gdLst/>
              <a:ahLst/>
              <a:cxnLst/>
              <a:rect l="l" t="t" r="r" b="b"/>
              <a:pathLst>
                <a:path w="2081" h="4766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056"/>
                  </a:lnTo>
                  <a:cubicBezTo>
                    <a:pt x="1" y="3151"/>
                    <a:pt x="32" y="3277"/>
                    <a:pt x="95" y="3308"/>
                  </a:cubicBezTo>
                  <a:lnTo>
                    <a:pt x="1482" y="4695"/>
                  </a:lnTo>
                  <a:cubicBezTo>
                    <a:pt x="1545" y="4742"/>
                    <a:pt x="1631" y="4766"/>
                    <a:pt x="1718" y="4766"/>
                  </a:cubicBezTo>
                  <a:cubicBezTo>
                    <a:pt x="1805" y="4766"/>
                    <a:pt x="1891" y="4742"/>
                    <a:pt x="1954" y="4695"/>
                  </a:cubicBezTo>
                  <a:cubicBezTo>
                    <a:pt x="2080" y="4569"/>
                    <a:pt x="2080" y="4317"/>
                    <a:pt x="1954" y="4222"/>
                  </a:cubicBezTo>
                  <a:lnTo>
                    <a:pt x="694" y="2962"/>
                  </a:lnTo>
                  <a:lnTo>
                    <a:pt x="694" y="347"/>
                  </a:ln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7738" y="1078113"/>
            <a:ext cx="770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Montserrat" panose="020B0604020202020204" charset="0"/>
              </a:rPr>
              <a:t>Customers are given </a:t>
            </a:r>
            <a:r>
              <a:rPr lang="en-IN" dirty="0" err="1" smtClean="0">
                <a:solidFill>
                  <a:schemeClr val="bg2"/>
                </a:solidFill>
                <a:latin typeface="Montserrat" panose="020B0604020202020204" charset="0"/>
              </a:rPr>
              <a:t>Recency</a:t>
            </a:r>
            <a:r>
              <a:rPr lang="en-IN" dirty="0" smtClean="0">
                <a:solidFill>
                  <a:schemeClr val="bg2"/>
                </a:solidFill>
                <a:latin typeface="Montserrat" panose="020B0604020202020204" charset="0"/>
              </a:rPr>
              <a:t>, Frequency, and Monetary Value (RFM) scores. </a:t>
            </a:r>
          </a:p>
          <a:p>
            <a:r>
              <a:rPr lang="en-IN" dirty="0" smtClean="0">
                <a:latin typeface="Montserrat" panose="020B0604020202020204" charset="0"/>
              </a:rPr>
              <a:t>Low </a:t>
            </a:r>
            <a:r>
              <a:rPr lang="en-IN" dirty="0" err="1" smtClean="0">
                <a:latin typeface="Montserrat" panose="020B0604020202020204" charset="0"/>
              </a:rPr>
              <a:t>Recency</a:t>
            </a:r>
            <a:r>
              <a:rPr lang="en-IN" dirty="0" smtClean="0">
                <a:latin typeface="Montserrat" panose="020B0604020202020204" charset="0"/>
              </a:rPr>
              <a:t> with high Frequency and Monetary Value score is </a:t>
            </a:r>
            <a:r>
              <a:rPr lang="en-IN" dirty="0" err="1" smtClean="0">
                <a:latin typeface="Montserrat" panose="020B0604020202020204" charset="0"/>
              </a:rPr>
              <a:t>favorable</a:t>
            </a:r>
            <a:r>
              <a:rPr lang="en-IN" dirty="0" smtClean="0">
                <a:latin typeface="Montserrat" panose="020B0604020202020204" charset="0"/>
              </a:rPr>
              <a:t>.  </a:t>
            </a:r>
            <a:endParaRPr lang="en-IN" dirty="0">
              <a:latin typeface="Montserrat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26" y="4536558"/>
            <a:ext cx="5436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*Refer to </a:t>
            </a:r>
            <a:r>
              <a:rPr lang="en-IN"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Appendix(Slide </a:t>
            </a:r>
            <a:r>
              <a:rPr lang="en-IN" sz="90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26) </a:t>
            </a:r>
            <a:r>
              <a:rPr lang="en-IN" sz="9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for further explanation.</a:t>
            </a:r>
            <a:endParaRPr lang="en-IN" sz="900" dirty="0">
              <a:solidFill>
                <a:schemeClr val="bg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40" name="Google Shape;9075;p75"/>
          <p:cNvGrpSpPr/>
          <p:nvPr/>
        </p:nvGrpSpPr>
        <p:grpSpPr>
          <a:xfrm>
            <a:off x="7057298" y="2335221"/>
            <a:ext cx="335504" cy="185953"/>
            <a:chOff x="896050" y="2725450"/>
            <a:chExt cx="476500" cy="264100"/>
          </a:xfrm>
          <a:solidFill>
            <a:schemeClr val="accent1"/>
          </a:solidFill>
        </p:grpSpPr>
        <p:sp>
          <p:nvSpPr>
            <p:cNvPr id="41" name="Google Shape;9076;p75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9077;p75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9078;p75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Customer Segments</a:t>
            </a:r>
            <a:endParaRPr sz="2400"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392514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9;p46"/>
          <p:cNvSpPr/>
          <p:nvPr/>
        </p:nvSpPr>
        <p:spPr>
          <a:xfrm>
            <a:off x="717800" y="1319476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0;p46"/>
          <p:cNvSpPr/>
          <p:nvPr/>
        </p:nvSpPr>
        <p:spPr>
          <a:xfrm>
            <a:off x="717800" y="197089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1;p46"/>
          <p:cNvSpPr/>
          <p:nvPr/>
        </p:nvSpPr>
        <p:spPr>
          <a:xfrm>
            <a:off x="717800" y="262231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2;p46"/>
          <p:cNvSpPr/>
          <p:nvPr/>
        </p:nvSpPr>
        <p:spPr>
          <a:xfrm>
            <a:off x="717800" y="3273732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2242066" y="3925145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7;p46"/>
          <p:cNvSpPr/>
          <p:nvPr/>
        </p:nvSpPr>
        <p:spPr>
          <a:xfrm>
            <a:off x="2242066" y="1319476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8;p46"/>
          <p:cNvSpPr/>
          <p:nvPr/>
        </p:nvSpPr>
        <p:spPr>
          <a:xfrm>
            <a:off x="2242066" y="1970894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39;p46"/>
          <p:cNvSpPr/>
          <p:nvPr/>
        </p:nvSpPr>
        <p:spPr>
          <a:xfrm>
            <a:off x="2242066" y="2622312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40;p46"/>
          <p:cNvSpPr/>
          <p:nvPr/>
        </p:nvSpPr>
        <p:spPr>
          <a:xfrm>
            <a:off x="2242066" y="3273730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3;p46"/>
          <p:cNvSpPr txBox="1">
            <a:spLocks/>
          </p:cNvSpPr>
          <p:nvPr/>
        </p:nvSpPr>
        <p:spPr>
          <a:xfrm>
            <a:off x="797283" y="1389485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59" name="Google Shape;441;p46"/>
          <p:cNvSpPr txBox="1">
            <a:spLocks/>
          </p:cNvSpPr>
          <p:nvPr/>
        </p:nvSpPr>
        <p:spPr>
          <a:xfrm>
            <a:off x="2321548" y="1334130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Average Customers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2" name="Google Shape;441;p46"/>
          <p:cNvSpPr txBox="1">
            <a:spLocks/>
          </p:cNvSpPr>
          <p:nvPr/>
        </p:nvSpPr>
        <p:spPr>
          <a:xfrm>
            <a:off x="2321548" y="1985549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Customers who made a purchase a long time ago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3" name="Google Shape;441;p46"/>
          <p:cNvSpPr txBox="1">
            <a:spLocks/>
          </p:cNvSpPr>
          <p:nvPr/>
        </p:nvSpPr>
        <p:spPr>
          <a:xfrm>
            <a:off x="2321548" y="2638363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Customers with frequent good purchases and not long ago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4" name="Google Shape;441;p46"/>
          <p:cNvSpPr txBox="1">
            <a:spLocks/>
          </p:cNvSpPr>
          <p:nvPr/>
        </p:nvSpPr>
        <p:spPr>
          <a:xfrm>
            <a:off x="2281806" y="3289781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Best customers with no recent purchases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5" name="Google Shape;441;p46"/>
          <p:cNvSpPr txBox="1">
            <a:spLocks/>
          </p:cNvSpPr>
          <p:nvPr/>
        </p:nvSpPr>
        <p:spPr>
          <a:xfrm>
            <a:off x="2281806" y="3941196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Customers with recent big purchase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6" name="Google Shape;433;p46"/>
          <p:cNvSpPr txBox="1">
            <a:spLocks/>
          </p:cNvSpPr>
          <p:nvPr/>
        </p:nvSpPr>
        <p:spPr>
          <a:xfrm>
            <a:off x="797283" y="2045549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One Time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7" name="Google Shape;433;p46"/>
          <p:cNvSpPr txBox="1">
            <a:spLocks/>
          </p:cNvSpPr>
          <p:nvPr/>
        </p:nvSpPr>
        <p:spPr>
          <a:xfrm>
            <a:off x="797283" y="269836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Active Loyal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8" name="Google Shape;433;p46"/>
          <p:cNvSpPr txBox="1">
            <a:spLocks/>
          </p:cNvSpPr>
          <p:nvPr/>
        </p:nvSpPr>
        <p:spPr>
          <a:xfrm>
            <a:off x="797283" y="3349781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Slipping Best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9" name="Google Shape;433;p46"/>
          <p:cNvSpPr txBox="1">
            <a:spLocks/>
          </p:cNvSpPr>
          <p:nvPr/>
        </p:nvSpPr>
        <p:spPr>
          <a:xfrm>
            <a:off x="797283" y="400119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Potential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Customer Segments</a:t>
            </a:r>
            <a:endParaRPr sz="2400" dirty="0"/>
          </a:p>
        </p:txBody>
      </p:sp>
      <p:sp>
        <p:nvSpPr>
          <p:cNvPr id="429" name="Google Shape;429;p46"/>
          <p:cNvSpPr/>
          <p:nvPr/>
        </p:nvSpPr>
        <p:spPr>
          <a:xfrm>
            <a:off x="717800" y="392514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9;p46"/>
          <p:cNvSpPr/>
          <p:nvPr/>
        </p:nvSpPr>
        <p:spPr>
          <a:xfrm>
            <a:off x="717800" y="1319476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0;p46"/>
          <p:cNvSpPr/>
          <p:nvPr/>
        </p:nvSpPr>
        <p:spPr>
          <a:xfrm>
            <a:off x="717800" y="197089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1;p46"/>
          <p:cNvSpPr/>
          <p:nvPr/>
        </p:nvSpPr>
        <p:spPr>
          <a:xfrm>
            <a:off x="717800" y="2622315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2;p46"/>
          <p:cNvSpPr/>
          <p:nvPr/>
        </p:nvSpPr>
        <p:spPr>
          <a:xfrm>
            <a:off x="717800" y="3273732"/>
            <a:ext cx="1524266" cy="581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6"/>
          <p:cNvSpPr/>
          <p:nvPr/>
        </p:nvSpPr>
        <p:spPr>
          <a:xfrm>
            <a:off x="2242066" y="3925145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37;p46"/>
          <p:cNvSpPr/>
          <p:nvPr/>
        </p:nvSpPr>
        <p:spPr>
          <a:xfrm>
            <a:off x="2242066" y="1319476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38;p46"/>
          <p:cNvSpPr/>
          <p:nvPr/>
        </p:nvSpPr>
        <p:spPr>
          <a:xfrm>
            <a:off x="2242066" y="1970894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39;p46"/>
          <p:cNvSpPr/>
          <p:nvPr/>
        </p:nvSpPr>
        <p:spPr>
          <a:xfrm>
            <a:off x="2242066" y="2622312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40;p46"/>
          <p:cNvSpPr/>
          <p:nvPr/>
        </p:nvSpPr>
        <p:spPr>
          <a:xfrm>
            <a:off x="2242066" y="3273730"/>
            <a:ext cx="6183934" cy="5814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3;p46"/>
          <p:cNvSpPr txBox="1">
            <a:spLocks/>
          </p:cNvSpPr>
          <p:nvPr/>
        </p:nvSpPr>
        <p:spPr>
          <a:xfrm>
            <a:off x="797283" y="1394130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Best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59" name="Google Shape;441;p46"/>
          <p:cNvSpPr txBox="1">
            <a:spLocks/>
          </p:cNvSpPr>
          <p:nvPr/>
        </p:nvSpPr>
        <p:spPr>
          <a:xfrm>
            <a:off x="2321548" y="1334130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Perfect customers with good frequent and recent purchases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2" name="Google Shape;441;p46"/>
          <p:cNvSpPr txBox="1">
            <a:spLocks/>
          </p:cNvSpPr>
          <p:nvPr/>
        </p:nvSpPr>
        <p:spPr>
          <a:xfrm>
            <a:off x="2321548" y="1985549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Best customers with no recent purchases and churned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3" name="Google Shape;441;p46"/>
          <p:cNvSpPr txBox="1">
            <a:spLocks/>
          </p:cNvSpPr>
          <p:nvPr/>
        </p:nvSpPr>
        <p:spPr>
          <a:xfrm>
            <a:off x="2321548" y="2638363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Customers with recent purchases but number of purchases is low 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4" name="Google Shape;441;p46"/>
          <p:cNvSpPr txBox="1">
            <a:spLocks/>
          </p:cNvSpPr>
          <p:nvPr/>
        </p:nvSpPr>
        <p:spPr>
          <a:xfrm>
            <a:off x="2281806" y="3289781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Normal and loyal customers with no purchase for a long time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5" name="Google Shape;441;p46"/>
          <p:cNvSpPr txBox="1">
            <a:spLocks/>
          </p:cNvSpPr>
          <p:nvPr/>
        </p:nvSpPr>
        <p:spPr>
          <a:xfrm>
            <a:off x="2281806" y="3941196"/>
            <a:ext cx="6104451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smtClean="0">
                <a:solidFill>
                  <a:schemeClr val="accent2"/>
                </a:solidFill>
              </a:rPr>
              <a:t>Customers with no recent purchases</a:t>
            </a:r>
            <a:endParaRPr lang="en-IN" sz="1200" dirty="0">
              <a:solidFill>
                <a:schemeClr val="accent2"/>
              </a:solidFill>
            </a:endParaRPr>
          </a:p>
        </p:txBody>
      </p:sp>
      <p:sp>
        <p:nvSpPr>
          <p:cNvPr id="66" name="Google Shape;433;p46"/>
          <p:cNvSpPr txBox="1">
            <a:spLocks/>
          </p:cNvSpPr>
          <p:nvPr/>
        </p:nvSpPr>
        <p:spPr>
          <a:xfrm>
            <a:off x="797283" y="2025887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Churned Best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7" name="Google Shape;433;p46"/>
          <p:cNvSpPr txBox="1">
            <a:spLocks/>
          </p:cNvSpPr>
          <p:nvPr/>
        </p:nvSpPr>
        <p:spPr>
          <a:xfrm>
            <a:off x="797283" y="269836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New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8" name="Google Shape;433;p46"/>
          <p:cNvSpPr txBox="1">
            <a:spLocks/>
          </p:cNvSpPr>
          <p:nvPr/>
        </p:nvSpPr>
        <p:spPr>
          <a:xfrm>
            <a:off x="797283" y="3349781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Lost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  <p:sp>
        <p:nvSpPr>
          <p:cNvPr id="69" name="Google Shape;433;p46"/>
          <p:cNvSpPr txBox="1">
            <a:spLocks/>
          </p:cNvSpPr>
          <p:nvPr/>
        </p:nvSpPr>
        <p:spPr>
          <a:xfrm>
            <a:off x="797283" y="4001196"/>
            <a:ext cx="1365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sz="1200" b="1" dirty="0" smtClean="0">
                <a:solidFill>
                  <a:schemeClr val="lt1"/>
                </a:solidFill>
              </a:rPr>
              <a:t>Declining  Customers</a:t>
            </a:r>
            <a:endParaRPr lang="en-IN" sz="12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45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Customer Count Per Segment</a:t>
            </a:r>
            <a:endParaRPr sz="2400" dirty="0"/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5151784"/>
              </p:ext>
            </p:extLst>
          </p:nvPr>
        </p:nvGraphicFramePr>
        <p:xfrm>
          <a:off x="717800" y="1014789"/>
          <a:ext cx="5498702" cy="3521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57507" y="1431852"/>
            <a:ext cx="1968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 smtClean="0">
                <a:solidFill>
                  <a:schemeClr val="bg2"/>
                </a:solidFill>
                <a:latin typeface="Montserrat" panose="020B0604020202020204" charset="0"/>
              </a:rPr>
              <a:t>*Data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507" y="1818168"/>
            <a:ext cx="19684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  <a:latin typeface="Montserrat" panose="020B0604020202020204" charset="0"/>
              </a:rPr>
              <a:t>The customers who made purchases in the 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year</a:t>
            </a:r>
            <a:r>
              <a:rPr lang="en-IN" sz="1200" dirty="0" smtClean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2017</a:t>
            </a:r>
            <a:r>
              <a:rPr lang="en-IN" sz="1200" dirty="0" smtClean="0">
                <a:solidFill>
                  <a:schemeClr val="tx1"/>
                </a:solidFill>
                <a:latin typeface="Montserrat" panose="020B0604020202020204" charset="0"/>
              </a:rPr>
              <a:t> are included in the analysis.</a:t>
            </a:r>
          </a:p>
          <a:p>
            <a:endParaRPr lang="en-IN" sz="1200" dirty="0" smtClean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solidFill>
                  <a:schemeClr val="tx1"/>
                </a:solidFill>
                <a:latin typeface="Montserrat" panose="020B0604020202020204" charset="0"/>
              </a:rPr>
              <a:t>The scope of the analysis is limited to </a:t>
            </a:r>
            <a:r>
              <a:rPr lang="en-IN" sz="1200" dirty="0" smtClean="0">
                <a:solidFill>
                  <a:schemeClr val="bg2"/>
                </a:solidFill>
                <a:latin typeface="Montserrat" panose="020B0604020202020204" charset="0"/>
              </a:rPr>
              <a:t>New South Wales, Queensland, and Victoria.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81;p57"/>
          <p:cNvSpPr txBox="1"/>
          <p:nvPr/>
        </p:nvSpPr>
        <p:spPr>
          <a:xfrm>
            <a:off x="3163053" y="4337511"/>
            <a:ext cx="2817894" cy="678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r>
              <a:rPr lang="en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10,982,958.98</a:t>
            </a:r>
          </a:p>
          <a:p>
            <a:pPr lvl="0" algn="ctr"/>
            <a:r>
              <a:rPr lang="en" sz="9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50% of the Total Order Value by Target Customer Segment</a:t>
            </a:r>
            <a:endParaRPr sz="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526153" y="683390"/>
            <a:ext cx="6779270" cy="3776720"/>
            <a:chOff x="1526153" y="127586"/>
            <a:chExt cx="6779270" cy="3776720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9" name="Chart 8"/>
                <p:cNvGraphicFramePr/>
                <p:nvPr>
                  <p:extLst>
                    <p:ext uri="{D42A27DB-BD31-4B8C-83A1-F6EECF244321}">
                      <p14:modId xmlns:p14="http://schemas.microsoft.com/office/powerpoint/2010/main" val="1685295992"/>
                    </p:ext>
                  </p:extLst>
                </p:nvPr>
              </p:nvGraphicFramePr>
              <p:xfrm>
                <a:off x="1526153" y="127586"/>
                <a:ext cx="4627187" cy="377672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3"/>
                </a:graphicData>
              </a:graphic>
            </p:graphicFrame>
          </mc:Choice>
          <mc:Fallback xmlns="">
            <p:pic>
              <p:nvPicPr>
                <p:cNvPr id="9" name="Chart 8"/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26153" y="683390"/>
                  <a:ext cx="4627187" cy="377672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0" name="Elbow Connector 9"/>
            <p:cNvCxnSpPr>
              <a:endCxn id="26" idx="1"/>
            </p:cNvCxnSpPr>
            <p:nvPr/>
          </p:nvCxnSpPr>
          <p:spPr>
            <a:xfrm flipV="1">
              <a:off x="5703991" y="901453"/>
              <a:ext cx="921488" cy="50704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52847" y="2429221"/>
              <a:ext cx="772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5122744" y="3179776"/>
              <a:ext cx="1502735" cy="447684"/>
            </a:xfrm>
            <a:prstGeom prst="bentConnector3">
              <a:avLst>
                <a:gd name="adj1" fmla="val 6981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25479" y="762953"/>
              <a:ext cx="1679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/>
                  </a:solidFill>
                  <a:latin typeface="Montserrat" panose="020B0604020202020204" charset="0"/>
                </a:rPr>
                <a:t>Customer</a:t>
              </a:r>
              <a:endParaRPr lang="en-IN" sz="1200" dirty="0">
                <a:solidFill>
                  <a:schemeClr val="bg2"/>
                </a:solidFill>
                <a:latin typeface="Montserrat" panose="020B060402020202020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5479" y="2275332"/>
              <a:ext cx="16799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/>
                  </a:solidFill>
                  <a:latin typeface="Montserrat" panose="020B0604020202020204" charset="0"/>
                </a:rPr>
                <a:t>Active Loyal Customer</a:t>
              </a:r>
              <a:endParaRPr lang="en-IN" sz="1200" dirty="0">
                <a:solidFill>
                  <a:schemeClr val="bg2"/>
                </a:solidFill>
                <a:latin typeface="Montserrat" panose="020B060402020202020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5479" y="3488960"/>
              <a:ext cx="16799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 smtClean="0">
                  <a:solidFill>
                    <a:schemeClr val="bg2"/>
                  </a:solidFill>
                  <a:latin typeface="Montserrat" panose="020B0604020202020204" charset="0"/>
                </a:rPr>
                <a:t>Best Customer</a:t>
              </a:r>
              <a:endParaRPr lang="en-IN" sz="1200" dirty="0">
                <a:solidFill>
                  <a:schemeClr val="bg2"/>
                </a:solidFill>
                <a:latin typeface="Montserrat" panose="020B0604020202020204" charset="0"/>
              </a:endParaRP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>
          <a:xfrm>
            <a:off x="717900" y="246780"/>
            <a:ext cx="7708200" cy="936300"/>
          </a:xfrm>
        </p:spPr>
        <p:txBody>
          <a:bodyPr/>
          <a:lstStyle/>
          <a:p>
            <a:r>
              <a:rPr lang="en-IN" sz="1800" dirty="0" smtClean="0"/>
              <a:t>Order Value by Customer Type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4199679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1036</Words>
  <Application>Microsoft Office PowerPoint</Application>
  <PresentationFormat>On-screen Show (16:9)</PresentationFormat>
  <Paragraphs>193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Montserrat</vt:lpstr>
      <vt:lpstr>Arial</vt:lpstr>
      <vt:lpstr>Management Consulting Toolkit by Slidesgo</vt:lpstr>
      <vt:lpstr>Customers to Target for Marketing Efforts </vt:lpstr>
      <vt:lpstr>Customers to Target for Marketing Efforts </vt:lpstr>
      <vt:lpstr>Objective</vt:lpstr>
      <vt:lpstr>Customer Segments</vt:lpstr>
      <vt:lpstr>Understanding Aspects of Purchase Behaviour</vt:lpstr>
      <vt:lpstr>Customer Segments</vt:lpstr>
      <vt:lpstr>Customer Segments</vt:lpstr>
      <vt:lpstr>Customer Count Per Segment</vt:lpstr>
      <vt:lpstr>Order Value by Customer Type</vt:lpstr>
      <vt:lpstr>Segment Analysis</vt:lpstr>
      <vt:lpstr>1. Customer Demographics</vt:lpstr>
      <vt:lpstr>Customer Demographics</vt:lpstr>
      <vt:lpstr>Customer Demographics</vt:lpstr>
      <vt:lpstr>Customer Demographics</vt:lpstr>
      <vt:lpstr>Customer Demographics</vt:lpstr>
      <vt:lpstr>Customer Demographics</vt:lpstr>
      <vt:lpstr>2. Customer’s Purchase Preference</vt:lpstr>
      <vt:lpstr>Customer’s Purchase Preference</vt:lpstr>
      <vt:lpstr>Customer’s Purchase Preference</vt:lpstr>
      <vt:lpstr>PowerPoint Presentation</vt:lpstr>
      <vt:lpstr>PowerPoint Presentation</vt:lpstr>
      <vt:lpstr>Final Phase</vt:lpstr>
      <vt:lpstr>Probable Customer List</vt:lpstr>
      <vt:lpstr>Marketing Efforts</vt:lpstr>
      <vt:lpstr>Thanks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lastModifiedBy>Anjali Hansda</cp:lastModifiedBy>
  <cp:revision>94</cp:revision>
  <dcterms:modified xsi:type="dcterms:W3CDTF">2024-03-23T08:17:38Z</dcterms:modified>
</cp:coreProperties>
</file>