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4" r:id="rId2"/>
    <p:sldId id="318" r:id="rId3"/>
    <p:sldId id="315" r:id="rId4"/>
    <p:sldId id="320" r:id="rId5"/>
    <p:sldId id="322" r:id="rId6"/>
    <p:sldId id="307" r:id="rId7"/>
    <p:sldId id="321" r:id="rId8"/>
    <p:sldId id="323" r:id="rId9"/>
    <p:sldId id="326" r:id="rId10"/>
    <p:sldId id="327" r:id="rId11"/>
  </p:sldIdLst>
  <p:sldSz cx="9144000" cy="5143500" type="screen16x9"/>
  <p:notesSz cx="6858000" cy="9144000"/>
  <p:custDataLst>
    <p:tags r:id="rId14"/>
  </p:custDataLst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érôme Quévremont" initials="JQ" lastIdx="14" clrIdx="0">
    <p:extLst>
      <p:ext uri="{19B8F6BF-5375-455C-9EA6-DF929625EA0E}">
        <p15:presenceInfo xmlns:p15="http://schemas.microsoft.com/office/powerpoint/2012/main" userId="Jérôme Quévremo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00"/>
    <a:srgbClr val="E1CD00"/>
    <a:srgbClr val="253746"/>
    <a:srgbClr val="69A3B9"/>
    <a:srgbClr val="7D7EAB"/>
    <a:srgbClr val="B42573"/>
    <a:srgbClr val="309DB5"/>
    <a:srgbClr val="242A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979" autoAdjust="0"/>
  </p:normalViewPr>
  <p:slideViewPr>
    <p:cSldViewPr snapToGrid="0" snapToObjects="1">
      <p:cViewPr varScale="1">
        <p:scale>
          <a:sx n="83" d="100"/>
          <a:sy n="83" d="100"/>
        </p:scale>
        <p:origin x="7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64A75-2B2F-40E8-BC56-55662DF0F051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75D72-0299-4513-8616-E13B31FDC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05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E17B6-2D5D-4F8C-9635-2E496617DC80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5368A-9A41-4E62-81E5-E4EFF409B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5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5368A-9A41-4E62-81E5-E4EFF409BF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2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Overall, the LLVM RISC-V toolchain empowers developers to build efficient, portable, and reliable software for the RISC-V architecture, enhancing productivity and facilitating the growth of the RISC-V ecosystem.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5368A-9A41-4E62-81E5-E4EFF409BF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5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Title -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/>
        </p:nvSpPr>
        <p:spPr bwMode="auto">
          <a:xfrm>
            <a:off x="5210175" y="0"/>
            <a:ext cx="3946525" cy="5178425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350">
              <a:latin typeface="+mn-lt"/>
              <a:cs typeface="+mn-cs"/>
            </a:endParaRPr>
          </a:p>
        </p:txBody>
      </p:sp>
      <p:sp>
        <p:nvSpPr>
          <p:cNvPr id="5" name="Rectangle 1030"/>
          <p:cNvSpPr>
            <a:spLocks noChangeArrowheads="1"/>
          </p:cNvSpPr>
          <p:nvPr/>
        </p:nvSpPr>
        <p:spPr bwMode="auto">
          <a:xfrm>
            <a:off x="219075" y="4819650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AU" altLang="fr-FR" sz="900" smtClean="0"/>
              <a:t>www.thalesgroup.com</a:t>
            </a:r>
          </a:p>
        </p:txBody>
      </p:sp>
      <p:sp>
        <p:nvSpPr>
          <p:cNvPr id="6" name="Demi-cadre 5"/>
          <p:cNvSpPr/>
          <p:nvPr/>
        </p:nvSpPr>
        <p:spPr bwMode="auto">
          <a:xfrm>
            <a:off x="301625" y="1447800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pic>
        <p:nvPicPr>
          <p:cNvPr id="7" name="Image 17" descr="logo_tha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0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11"/>
          <p:cNvSpPr txBox="1">
            <a:spLocks noChangeArrowheads="1"/>
          </p:cNvSpPr>
          <p:nvPr/>
        </p:nvSpPr>
        <p:spPr bwMode="auto">
          <a:xfrm>
            <a:off x="3922461" y="4770696"/>
            <a:ext cx="1252789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OPEN THALES </a:t>
            </a:r>
            <a:r>
              <a:rPr lang="en-US" sz="5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GROUP </a:t>
            </a:r>
            <a:r>
              <a:rPr lang="en-US" sz="5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INTERNAL</a:t>
            </a:r>
            <a:endParaRPr lang="en-US" sz="500" dirty="0">
              <a:solidFill>
                <a:schemeClr val="bg1">
                  <a:lumMod val="65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9" name="Rectangle 1"/>
          <p:cNvSpPr/>
          <p:nvPr/>
        </p:nvSpPr>
        <p:spPr bwMode="auto">
          <a:xfrm>
            <a:off x="5500688" y="-9525"/>
            <a:ext cx="3644900" cy="515937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68580" tIns="34290" rIns="68580" bIns="34290"/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noProof="0" smtClean="0"/>
              <a:t>Modifiez le style du titre</a:t>
            </a:r>
            <a:endParaRPr lang="en-GB" noProof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6"/>
            <a:ext cx="4918023" cy="307777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smtClean="0"/>
              <a:t>Modifier le style des sous-titres du masque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1680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7_Title and Conten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/>
          <p:nvPr/>
        </p:nvSpPr>
        <p:spPr bwMode="auto">
          <a:xfrm>
            <a:off x="5500688" y="-9525"/>
            <a:ext cx="3644900" cy="515937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lIns="68580" tIns="34290" rIns="68580" bIns="3429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350" dirty="0">
              <a:latin typeface="+mn-lt"/>
              <a:cs typeface="+mn-cs"/>
            </a:endParaRPr>
          </a:p>
        </p:txBody>
      </p:sp>
      <p:grpSp>
        <p:nvGrpSpPr>
          <p:cNvPr id="6" name="Grouper 24"/>
          <p:cNvGrpSpPr>
            <a:grpSpLocks/>
          </p:cNvGrpSpPr>
          <p:nvPr/>
        </p:nvGrpSpPr>
        <p:grpSpPr bwMode="auto">
          <a:xfrm>
            <a:off x="5021263" y="-20638"/>
            <a:ext cx="1876425" cy="5164138"/>
            <a:chOff x="5021580" y="4728"/>
            <a:chExt cx="1875985" cy="6853272"/>
          </a:xfrm>
        </p:grpSpPr>
        <p:sp>
          <p:nvSpPr>
            <p:cNvPr id="7" name="Forme libre 6"/>
            <p:cNvSpPr/>
            <p:nvPr/>
          </p:nvSpPr>
          <p:spPr>
            <a:xfrm>
              <a:off x="5021580" y="4728"/>
              <a:ext cx="747537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8" name="Forme libre 7"/>
            <p:cNvSpPr/>
            <p:nvPr/>
          </p:nvSpPr>
          <p:spPr>
            <a:xfrm>
              <a:off x="5423123" y="4728"/>
              <a:ext cx="1474442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7262813" y="4811713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147483647 w 180"/>
                <a:gd name="T17" fmla="*/ 2147483647 h 166"/>
                <a:gd name="T18" fmla="*/ 2147483647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3355988" y="-474408"/>
              <a:ext cx="71228" cy="708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AU" altLang="fr-FR" smtClean="0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3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4891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.8_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7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7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6103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lide Title of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/>
        </p:nvSpPr>
        <p:spPr bwMode="auto">
          <a:xfrm>
            <a:off x="5210175" y="0"/>
            <a:ext cx="3946525" cy="5178425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350">
              <a:latin typeface="+mn-lt"/>
              <a:cs typeface="+mn-cs"/>
            </a:endParaRPr>
          </a:p>
        </p:txBody>
      </p:sp>
      <p:sp>
        <p:nvSpPr>
          <p:cNvPr id="8" name="Rectangle 1030"/>
          <p:cNvSpPr>
            <a:spLocks noChangeArrowheads="1"/>
          </p:cNvSpPr>
          <p:nvPr/>
        </p:nvSpPr>
        <p:spPr bwMode="auto">
          <a:xfrm>
            <a:off x="219075" y="4819650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AU" altLang="fr-FR" sz="900" smtClean="0"/>
              <a:t>www.thalesgroup.com</a:t>
            </a:r>
          </a:p>
        </p:txBody>
      </p:sp>
      <p:pic>
        <p:nvPicPr>
          <p:cNvPr id="9" name="Image 16" descr="logo_tha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0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1"/>
          <p:cNvSpPr txBox="1">
            <a:spLocks noChangeArrowheads="1"/>
          </p:cNvSpPr>
          <p:nvPr/>
        </p:nvSpPr>
        <p:spPr bwMode="auto">
          <a:xfrm>
            <a:off x="3968750" y="4648200"/>
            <a:ext cx="1206500" cy="40163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>
                <a:solidFill>
                  <a:srgbClr val="FF0000"/>
                </a:solidFill>
                <a:latin typeface="Arial" charset="0"/>
                <a:cs typeface="+mn-cs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>
                <a:solidFill>
                  <a:srgbClr val="FF0000"/>
                </a:solidFill>
                <a:latin typeface="Arial" charset="0"/>
                <a:cs typeface="+mn-cs"/>
              </a:rPr>
              <a:t>THALES GROUP SECRET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201613" y="1609725"/>
            <a:ext cx="95250" cy="3603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 algn="ctr" defTabSz="914400">
              <a:defRPr/>
            </a:pPr>
            <a:endParaRPr lang="en-AU" altLang="fr-FR" sz="1400" smtClean="0">
              <a:solidFill>
                <a:srgbClr val="323265"/>
              </a:solidFill>
              <a:latin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3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fr-FR" noProof="0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0"/>
            <a:ext cx="4918023" cy="307777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none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smtClean="0"/>
              <a:t>Modifier le style des sous-titres du masque</a:t>
            </a:r>
            <a:endParaRPr lang="en-AU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58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0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43932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864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Modifiez le style du titre</a:t>
            </a:r>
            <a:endParaRPr lang="en-GB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525"/>
              </a:spcAft>
              <a:defRPr/>
            </a:lvl1pPr>
          </a:lstStyle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97695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6_Blank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/>
        </p:nvSpPr>
        <p:spPr bwMode="auto">
          <a:xfrm>
            <a:off x="5210175" y="0"/>
            <a:ext cx="3946525" cy="5178425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350">
              <a:latin typeface="+mn-lt"/>
              <a:cs typeface="+mn-cs"/>
            </a:endParaRPr>
          </a:p>
        </p:txBody>
      </p:sp>
      <p:sp>
        <p:nvSpPr>
          <p:cNvPr id="6" name="Rectangle 1030"/>
          <p:cNvSpPr>
            <a:spLocks noChangeArrowheads="1"/>
          </p:cNvSpPr>
          <p:nvPr/>
        </p:nvSpPr>
        <p:spPr bwMode="auto">
          <a:xfrm>
            <a:off x="219075" y="4819650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AU" altLang="fr-FR" sz="900" smtClean="0"/>
              <a:t>www.thalesgroup.com</a:t>
            </a:r>
          </a:p>
        </p:txBody>
      </p:sp>
      <p:sp>
        <p:nvSpPr>
          <p:cNvPr id="7" name="Demi-cadre 6"/>
          <p:cNvSpPr/>
          <p:nvPr/>
        </p:nvSpPr>
        <p:spPr bwMode="auto">
          <a:xfrm>
            <a:off x="301625" y="1447800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pic>
        <p:nvPicPr>
          <p:cNvPr id="8" name="Image 17" descr="logo_tha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0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1"/>
          <p:cNvSpPr txBox="1">
            <a:spLocks noChangeArrowheads="1"/>
          </p:cNvSpPr>
          <p:nvPr/>
        </p:nvSpPr>
        <p:spPr bwMode="auto">
          <a:xfrm>
            <a:off x="3953992" y="4770696"/>
            <a:ext cx="1221258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OPEN THALES </a:t>
            </a:r>
            <a:r>
              <a:rPr lang="en-US" sz="5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GROUP </a:t>
            </a:r>
            <a:r>
              <a:rPr lang="en-US" sz="5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INTERNAL</a:t>
            </a:r>
            <a:endParaRPr lang="en-US" sz="500" dirty="0">
              <a:solidFill>
                <a:schemeClr val="bg1">
                  <a:lumMod val="65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noProof="0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6"/>
            <a:ext cx="4918023" cy="307777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smtClean="0"/>
              <a:t>Modifier le style des sous-titres du masque</a:t>
            </a:r>
            <a:endParaRPr lang="en-AU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0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781390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Title and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49"/>
          <p:cNvGrpSpPr>
            <a:grpSpLocks/>
          </p:cNvGrpSpPr>
          <p:nvPr/>
        </p:nvGrpSpPr>
        <p:grpSpPr bwMode="auto">
          <a:xfrm>
            <a:off x="5021263" y="-20638"/>
            <a:ext cx="1876425" cy="5164138"/>
            <a:chOff x="5021580" y="4728"/>
            <a:chExt cx="1875985" cy="6853272"/>
          </a:xfrm>
        </p:grpSpPr>
        <p:sp>
          <p:nvSpPr>
            <p:cNvPr id="7" name="Forme libre 6"/>
            <p:cNvSpPr/>
            <p:nvPr/>
          </p:nvSpPr>
          <p:spPr>
            <a:xfrm>
              <a:off x="5021580" y="4728"/>
              <a:ext cx="747537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8" name="Forme libre 7"/>
            <p:cNvSpPr/>
            <p:nvPr/>
          </p:nvSpPr>
          <p:spPr>
            <a:xfrm>
              <a:off x="5423123" y="4728"/>
              <a:ext cx="1474442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</p:grpSp>
      <p:sp>
        <p:nvSpPr>
          <p:cNvPr id="9" name="Rectangle 1"/>
          <p:cNvSpPr/>
          <p:nvPr/>
        </p:nvSpPr>
        <p:spPr bwMode="auto">
          <a:xfrm>
            <a:off x="5500688" y="-9525"/>
            <a:ext cx="3644900" cy="515937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lIns="68580" tIns="34290" rIns="68580" bIns="3429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350" dirty="0">
              <a:latin typeface="+mn-lt"/>
              <a:cs typeface="+mn-cs"/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7262813" y="4811713"/>
            <a:ext cx="1631950" cy="198437"/>
            <a:chOff x="2619375" y="-595312"/>
            <a:chExt cx="1785938" cy="215899"/>
          </a:xfrm>
        </p:grpSpPr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147483647 w 180"/>
                <a:gd name="T17" fmla="*/ 2147483647 h 166"/>
                <a:gd name="T18" fmla="*/ 2147483647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3355988" y="-474408"/>
              <a:ext cx="71228" cy="708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AU" altLang="fr-FR" smtClean="0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59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3615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2_Title and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5500688" y="-9525"/>
            <a:ext cx="3644900" cy="515937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lIns="68580" tIns="34290" rIns="68580" bIns="3429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350" dirty="0">
              <a:latin typeface="+mn-lt"/>
              <a:cs typeface="+mn-cs"/>
            </a:endParaRPr>
          </a:p>
        </p:txBody>
      </p:sp>
      <p:grpSp>
        <p:nvGrpSpPr>
          <p:cNvPr id="9" name="Grouper 28"/>
          <p:cNvGrpSpPr>
            <a:grpSpLocks/>
          </p:cNvGrpSpPr>
          <p:nvPr/>
        </p:nvGrpSpPr>
        <p:grpSpPr bwMode="auto">
          <a:xfrm>
            <a:off x="5021263" y="-20638"/>
            <a:ext cx="1876425" cy="5164138"/>
            <a:chOff x="5021580" y="4728"/>
            <a:chExt cx="1875985" cy="6853272"/>
          </a:xfrm>
        </p:grpSpPr>
        <p:sp>
          <p:nvSpPr>
            <p:cNvPr id="10" name="Forme libre 9"/>
            <p:cNvSpPr/>
            <p:nvPr/>
          </p:nvSpPr>
          <p:spPr>
            <a:xfrm>
              <a:off x="5021580" y="4728"/>
              <a:ext cx="747537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5423123" y="4728"/>
              <a:ext cx="1474442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</p:grp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7262813" y="4811713"/>
            <a:ext cx="1631950" cy="198437"/>
            <a:chOff x="2619375" y="-595312"/>
            <a:chExt cx="1785938" cy="215899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147483647 w 180"/>
                <a:gd name="T17" fmla="*/ 2147483647 h 166"/>
                <a:gd name="T18" fmla="*/ 2147483647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355988" y="-474408"/>
              <a:ext cx="71228" cy="708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AU" altLang="fr-FR" smtClean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1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0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Modifier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59625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3_Title and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5500688" y="-9525"/>
            <a:ext cx="3644900" cy="515937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lIns="68580" tIns="34290" rIns="68580" bIns="3429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350" dirty="0">
              <a:latin typeface="+mn-lt"/>
              <a:cs typeface="+mn-cs"/>
            </a:endParaRPr>
          </a:p>
        </p:txBody>
      </p:sp>
      <p:grpSp>
        <p:nvGrpSpPr>
          <p:cNvPr id="9" name="Grouper 27"/>
          <p:cNvGrpSpPr>
            <a:grpSpLocks/>
          </p:cNvGrpSpPr>
          <p:nvPr/>
        </p:nvGrpSpPr>
        <p:grpSpPr bwMode="auto">
          <a:xfrm>
            <a:off x="5021263" y="-20638"/>
            <a:ext cx="1876425" cy="5164138"/>
            <a:chOff x="5021580" y="4728"/>
            <a:chExt cx="1875985" cy="6853272"/>
          </a:xfrm>
        </p:grpSpPr>
        <p:sp>
          <p:nvSpPr>
            <p:cNvPr id="10" name="Forme libre 9"/>
            <p:cNvSpPr/>
            <p:nvPr/>
          </p:nvSpPr>
          <p:spPr>
            <a:xfrm>
              <a:off x="5021580" y="4728"/>
              <a:ext cx="747537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5423123" y="4728"/>
              <a:ext cx="1474442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</p:grp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7262813" y="4811713"/>
            <a:ext cx="1631950" cy="198437"/>
            <a:chOff x="2619375" y="-595312"/>
            <a:chExt cx="1785938" cy="215899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147483647 w 180"/>
                <a:gd name="T17" fmla="*/ 2147483647 h 166"/>
                <a:gd name="T18" fmla="*/ 2147483647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355988" y="-474408"/>
              <a:ext cx="71228" cy="708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AU" altLang="fr-FR" smtClean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6227132" y="1439420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6227132" y="3554186"/>
            <a:ext cx="2916868" cy="1076811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Modifier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59661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4_Title and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/>
        </p:nvSpPr>
        <p:spPr bwMode="auto">
          <a:xfrm>
            <a:off x="5500688" y="-9525"/>
            <a:ext cx="3644900" cy="515937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lIns="68580" tIns="34290" rIns="68580" bIns="3429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350" dirty="0">
              <a:latin typeface="+mn-lt"/>
              <a:cs typeface="+mn-cs"/>
            </a:endParaRPr>
          </a:p>
        </p:txBody>
      </p:sp>
      <p:grpSp>
        <p:nvGrpSpPr>
          <p:cNvPr id="11" name="Grouper 28"/>
          <p:cNvGrpSpPr>
            <a:grpSpLocks/>
          </p:cNvGrpSpPr>
          <p:nvPr/>
        </p:nvGrpSpPr>
        <p:grpSpPr bwMode="auto">
          <a:xfrm>
            <a:off x="5021263" y="-20638"/>
            <a:ext cx="1876425" cy="5164138"/>
            <a:chOff x="5021580" y="4728"/>
            <a:chExt cx="1875985" cy="6853272"/>
          </a:xfrm>
        </p:grpSpPr>
        <p:sp>
          <p:nvSpPr>
            <p:cNvPr id="12" name="Forme libre 11"/>
            <p:cNvSpPr/>
            <p:nvPr/>
          </p:nvSpPr>
          <p:spPr>
            <a:xfrm>
              <a:off x="5021580" y="4728"/>
              <a:ext cx="747537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5423123" y="4728"/>
              <a:ext cx="1474442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</p:grpSp>
      <p:grpSp>
        <p:nvGrpSpPr>
          <p:cNvPr id="14" name="Group 25"/>
          <p:cNvGrpSpPr>
            <a:grpSpLocks/>
          </p:cNvGrpSpPr>
          <p:nvPr/>
        </p:nvGrpSpPr>
        <p:grpSpPr bwMode="auto">
          <a:xfrm>
            <a:off x="7262813" y="4811713"/>
            <a:ext cx="1631950" cy="198437"/>
            <a:chOff x="2619375" y="-595312"/>
            <a:chExt cx="1785938" cy="215899"/>
          </a:xfrm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147483647 w 180"/>
                <a:gd name="T17" fmla="*/ 2147483647 h 166"/>
                <a:gd name="T18" fmla="*/ 2147483647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3355988" y="-474408"/>
              <a:ext cx="71228" cy="708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AU" altLang="fr-FR" smtClean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0" y="3396030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smtClean="0"/>
              <a:t>Modifier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69" y="865130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7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1647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5_Title and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/>
          <p:nvPr/>
        </p:nvSpPr>
        <p:spPr bwMode="auto">
          <a:xfrm>
            <a:off x="5500688" y="-9525"/>
            <a:ext cx="3644900" cy="515937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lIns="68580" tIns="34290" rIns="68580" bIns="3429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350" dirty="0">
              <a:latin typeface="+mn-lt"/>
              <a:cs typeface="+mn-cs"/>
            </a:endParaRPr>
          </a:p>
        </p:txBody>
      </p:sp>
      <p:grpSp>
        <p:nvGrpSpPr>
          <p:cNvPr id="13" name="Grouper 30"/>
          <p:cNvGrpSpPr>
            <a:grpSpLocks/>
          </p:cNvGrpSpPr>
          <p:nvPr/>
        </p:nvGrpSpPr>
        <p:grpSpPr bwMode="auto">
          <a:xfrm>
            <a:off x="5021263" y="-20638"/>
            <a:ext cx="1876425" cy="5164138"/>
            <a:chOff x="5021580" y="4728"/>
            <a:chExt cx="1875985" cy="6853272"/>
          </a:xfrm>
        </p:grpSpPr>
        <p:sp>
          <p:nvSpPr>
            <p:cNvPr id="14" name="Forme libre 13"/>
            <p:cNvSpPr/>
            <p:nvPr/>
          </p:nvSpPr>
          <p:spPr>
            <a:xfrm>
              <a:off x="5021580" y="4728"/>
              <a:ext cx="747537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15" name="Forme libre 14"/>
            <p:cNvSpPr/>
            <p:nvPr/>
          </p:nvSpPr>
          <p:spPr>
            <a:xfrm>
              <a:off x="5423123" y="4728"/>
              <a:ext cx="1474442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</p:grpSp>
      <p:grpSp>
        <p:nvGrpSpPr>
          <p:cNvPr id="16" name="Group 25"/>
          <p:cNvGrpSpPr>
            <a:grpSpLocks/>
          </p:cNvGrpSpPr>
          <p:nvPr/>
        </p:nvGrpSpPr>
        <p:grpSpPr bwMode="auto">
          <a:xfrm>
            <a:off x="7262813" y="4811713"/>
            <a:ext cx="1631950" cy="198437"/>
            <a:chOff x="2619375" y="-595312"/>
            <a:chExt cx="1785938" cy="215899"/>
          </a:xfrm>
        </p:grpSpPr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147483647 w 180"/>
                <a:gd name="T17" fmla="*/ 2147483647 h 166"/>
                <a:gd name="T18" fmla="*/ 2147483647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3355988" y="-474408"/>
              <a:ext cx="71228" cy="708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AU" altLang="fr-FR" smtClean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6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6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6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18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6308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6_Title and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r 19"/>
          <p:cNvGrpSpPr>
            <a:grpSpLocks/>
          </p:cNvGrpSpPr>
          <p:nvPr/>
        </p:nvGrpSpPr>
        <p:grpSpPr bwMode="auto">
          <a:xfrm>
            <a:off x="5021263" y="-20638"/>
            <a:ext cx="1876425" cy="5164138"/>
            <a:chOff x="5021580" y="4728"/>
            <a:chExt cx="1875985" cy="6853272"/>
          </a:xfrm>
        </p:grpSpPr>
        <p:sp>
          <p:nvSpPr>
            <p:cNvPr id="6" name="Forme libre 5"/>
            <p:cNvSpPr/>
            <p:nvPr/>
          </p:nvSpPr>
          <p:spPr>
            <a:xfrm>
              <a:off x="5021580" y="4728"/>
              <a:ext cx="747537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7" name="Forme libre 6"/>
            <p:cNvSpPr/>
            <p:nvPr/>
          </p:nvSpPr>
          <p:spPr>
            <a:xfrm>
              <a:off x="5423123" y="4728"/>
              <a:ext cx="1474442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4175788" y="-595312"/>
              <a:ext cx="229525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 sz="1350">
                <a:latin typeface="+mn-lt"/>
                <a:cs typeface="+mn-cs"/>
              </a:endParaRPr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3869197" y="-595312"/>
              <a:ext cx="224499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 sz="1350">
                <a:latin typeface="+mn-lt"/>
                <a:cs typeface="+mn-cs"/>
              </a:endParaRPr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3602813" y="-588564"/>
              <a:ext cx="201044" cy="209151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 sz="1350">
                <a:latin typeface="+mn-lt"/>
                <a:cs typeface="+mn-cs"/>
              </a:endParaRPr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3247636" y="-588564"/>
              <a:ext cx="289838" cy="206903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 sz="1350">
                <a:latin typeface="+mn-lt"/>
                <a:cs typeface="+mn-cs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3356535" y="-473869"/>
              <a:ext cx="70365" cy="697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 sz="1350">
                <a:latin typeface="+mn-lt"/>
                <a:cs typeface="+mn-cs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2939369" y="-593062"/>
              <a:ext cx="242928" cy="211401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 sz="1350">
                <a:latin typeface="+mn-lt"/>
                <a:cs typeface="+mn-cs"/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2619375" y="-595312"/>
              <a:ext cx="244603" cy="211401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 sz="1350">
                <a:latin typeface="+mn-lt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0" y="-9526"/>
            <a:ext cx="3647433" cy="5153026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57343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edit Master text styles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edit Master text styles</a:t>
            </a:r>
          </a:p>
          <a:p>
            <a:pPr lvl="1"/>
            <a:r>
              <a:rPr lang="fr-FR" altLang="fr-FR" smtClean="0"/>
              <a:t>Second level</a:t>
            </a:r>
          </a:p>
          <a:p>
            <a:pPr lvl="2"/>
            <a:r>
              <a:rPr lang="fr-FR" altLang="fr-FR" smtClean="0"/>
              <a:t>Third level</a:t>
            </a:r>
          </a:p>
          <a:p>
            <a:pPr lvl="3"/>
            <a:r>
              <a:rPr lang="fr-FR" altLang="fr-FR" smtClean="0"/>
              <a:t>Fourth level</a:t>
            </a:r>
          </a:p>
          <a:p>
            <a:pPr lvl="4"/>
            <a:endParaRPr lang="fr-FR" altLang="fr-FR" smtClean="0"/>
          </a:p>
        </p:txBody>
      </p:sp>
      <p:sp>
        <p:nvSpPr>
          <p:cNvPr id="1028" name="Rectangle 36"/>
          <p:cNvSpPr>
            <a:spLocks noChangeArrowheads="1"/>
          </p:cNvSpPr>
          <p:nvPr/>
        </p:nvSpPr>
        <p:spPr bwMode="auto">
          <a:xfrm rot="-5400000">
            <a:off x="-1919288" y="2579688"/>
            <a:ext cx="41052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en-AU" altLang="fr-FR" sz="600" dirty="0" smtClean="0">
                <a:solidFill>
                  <a:srgbClr val="969696"/>
                </a:solidFill>
              </a:rPr>
              <a:t>This document may not be reproduced, modified, adapted, published, translated, in any way, in whole or in part or disclosed to a third party without the prior written consent of Thales  -  © Thales  2019 All rights reserved.</a:t>
            </a:r>
            <a:endParaRPr lang="en-AU" altLang="fr-FR" sz="700" dirty="0" smtClean="0">
              <a:solidFill>
                <a:srgbClr val="606060"/>
              </a:solidFill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350" y="4802188"/>
            <a:ext cx="785813" cy="274637"/>
          </a:xfrm>
          <a:prstGeom prst="rect">
            <a:avLst/>
          </a:prstGeom>
        </p:spPr>
        <p:txBody>
          <a:bodyPr lIns="68580" tIns="34290" rIns="68580" bIns="34290"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2D809A-ADB6-41EC-A90D-D6A984D04DAA}" type="slidenum">
              <a:rPr lang="fr-FR" altLang="fr-FR" sz="900">
                <a:solidFill>
                  <a:srgbClr val="333366"/>
                </a:solidFill>
              </a:rPr>
              <a:pPr eaLnBrk="1" hangingPunct="1"/>
              <a:t>‹#›</a:t>
            </a:fld>
            <a:endParaRPr lang="fr-FR" altLang="fr-FR" sz="90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763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" name="Rectangle 18"/>
          <p:cNvSpPr>
            <a:spLocks noChangeArrowheads="1"/>
          </p:cNvSpPr>
          <p:nvPr/>
        </p:nvSpPr>
        <p:spPr bwMode="auto">
          <a:xfrm>
            <a:off x="-1588" y="-14288"/>
            <a:ext cx="179388" cy="5762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 algn="ctr" defTabSz="914400">
              <a:defRPr/>
            </a:pPr>
            <a:endParaRPr lang="en-AU" altLang="fr-FR" sz="1400" smtClean="0">
              <a:solidFill>
                <a:srgbClr val="323265"/>
              </a:solidFill>
              <a:latin typeface="Arial" pitchFamily="34" charset="0"/>
            </a:endParaRPr>
          </a:p>
        </p:txBody>
      </p:sp>
      <p:sp>
        <p:nvSpPr>
          <p:cNvPr id="1032" name="Freeform 22"/>
          <p:cNvSpPr>
            <a:spLocks/>
          </p:cNvSpPr>
          <p:nvPr/>
        </p:nvSpPr>
        <p:spPr bwMode="auto">
          <a:xfrm rot="10800000" flipH="1">
            <a:off x="160338" y="4841875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3" name="Image 21" descr="logo_thales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3600" y="4743450"/>
            <a:ext cx="17272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3713" y="4718050"/>
            <a:ext cx="5475287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9pPr>
          </a:lstStyle>
          <a:p>
            <a:pPr defTabSz="914400" eaLnBrk="0" hangingPunct="0">
              <a:spcBef>
                <a:spcPct val="20000"/>
              </a:spcBef>
              <a:defRPr/>
            </a:pPr>
            <a:r>
              <a:rPr lang="fr-FR" sz="600" dirty="0">
                <a:solidFill>
                  <a:srgbClr val="969696"/>
                </a:solidFill>
              </a:rPr>
              <a:t>Réf. : </a:t>
            </a:r>
            <a:r>
              <a:rPr lang="fr-FR" sz="600" dirty="0" err="1">
                <a:solidFill>
                  <a:srgbClr val="969696"/>
                </a:solidFill>
              </a:rPr>
              <a:t>xxxx-xxxxxxxxxx</a:t>
            </a:r>
            <a:r>
              <a:rPr lang="fr-FR" sz="600" dirty="0">
                <a:solidFill>
                  <a:srgbClr val="969696"/>
                </a:solidFill>
              </a:rPr>
              <a:t>  - date</a:t>
            </a:r>
          </a:p>
          <a:p>
            <a:pPr defTabSz="914400" eaLnBrk="0" hangingPunct="0">
              <a:spcBef>
                <a:spcPct val="20000"/>
              </a:spcBef>
              <a:defRPr/>
            </a:pPr>
            <a:r>
              <a:rPr lang="fr-FR" sz="600" dirty="0">
                <a:solidFill>
                  <a:srgbClr val="969696"/>
                </a:solidFill>
              </a:rPr>
              <a:t>Thales </a:t>
            </a:r>
            <a:r>
              <a:rPr lang="fr-FR" sz="600" dirty="0" err="1">
                <a:solidFill>
                  <a:srgbClr val="969696"/>
                </a:solidFill>
              </a:rPr>
              <a:t>Research</a:t>
            </a:r>
            <a:r>
              <a:rPr lang="fr-FR" sz="600" dirty="0">
                <a:solidFill>
                  <a:srgbClr val="969696"/>
                </a:solidFill>
              </a:rPr>
              <a:t> &amp; </a:t>
            </a:r>
            <a:r>
              <a:rPr lang="fr-FR" sz="600" dirty="0" err="1">
                <a:solidFill>
                  <a:srgbClr val="969696"/>
                </a:solidFill>
              </a:rPr>
              <a:t>Technology</a:t>
            </a:r>
            <a:r>
              <a:rPr lang="fr-FR" sz="600" dirty="0">
                <a:solidFill>
                  <a:srgbClr val="969696"/>
                </a:solidFill>
              </a:rPr>
              <a:t> France</a:t>
            </a:r>
          </a:p>
          <a:p>
            <a:pPr defTabSz="914400" eaLnBrk="0" hangingPunct="0">
              <a:spcBef>
                <a:spcPct val="20000"/>
              </a:spcBef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Template </a:t>
            </a:r>
            <a:r>
              <a:rPr lang="fr-FR" sz="600" dirty="0" err="1" smtClean="0">
                <a:solidFill>
                  <a:srgbClr val="969696"/>
                </a:solidFill>
              </a:rPr>
              <a:t>trtp</a:t>
            </a:r>
            <a:r>
              <a:rPr lang="fr-FR" sz="600" dirty="0" smtClean="0">
                <a:solidFill>
                  <a:srgbClr val="969696"/>
                </a:solidFill>
              </a:rPr>
              <a:t> </a:t>
            </a:r>
            <a:r>
              <a:rPr lang="fr-FR" sz="600" dirty="0">
                <a:solidFill>
                  <a:srgbClr val="969696"/>
                </a:solidFill>
              </a:rPr>
              <a:t>version </a:t>
            </a:r>
            <a:r>
              <a:rPr lang="fr-FR" sz="600" dirty="0" smtClean="0">
                <a:solidFill>
                  <a:srgbClr val="969696"/>
                </a:solidFill>
              </a:rPr>
              <a:t>8,0,3 / </a:t>
            </a:r>
            <a:r>
              <a:rPr lang="fr-FR" sz="600" dirty="0" err="1" smtClean="0">
                <a:solidFill>
                  <a:srgbClr val="969696"/>
                </a:solidFill>
              </a:rPr>
              <a:t>template</a:t>
            </a:r>
            <a:r>
              <a:rPr lang="fr-FR" sz="600" dirty="0" smtClean="0">
                <a:solidFill>
                  <a:srgbClr val="969696"/>
                </a:solidFill>
              </a:rPr>
              <a:t> : 87211168-GRP-EN-004</a:t>
            </a:r>
            <a:endParaRPr lang="fr-FR" sz="700" dirty="0">
              <a:solidFill>
                <a:srgbClr val="606060"/>
              </a:solidFill>
            </a:endParaRPr>
          </a:p>
        </p:txBody>
      </p:sp>
      <p:sp>
        <p:nvSpPr>
          <p:cNvPr id="2" name="MSIPCMContentMarking" descr="{&quot;HashCode&quot;:-1940885670,&quot;Placement&quot;:&quot;Header&quot;,&quot;Top&quot;:0.0,&quot;Left&quot;:0.0,&quot;SlideWidth&quot;:720,&quot;SlideHeight&quot;:405}"/>
          <p:cNvSpPr txBox="1"/>
          <p:nvPr userDrawn="1"/>
        </p:nvSpPr>
        <p:spPr>
          <a:xfrm>
            <a:off x="0" y="0"/>
            <a:ext cx="26077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endParaRPr lang="en-US" sz="1000" dirty="0" err="1" smtClean="0">
              <a:solidFill>
                <a:srgbClr val="008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MSIPCMContentMarking" descr="{&quot;HashCode&quot;:-1015464427,&quot;Placement&quot;:&quot;Footer&quot;,&quot;Top&quot;:384.343,&quot;Left&quot;:264.403778,&quot;SlideWidth&quot;:720,&quot;SlideHeight&quot;:405}"/>
          <p:cNvSpPr txBox="1"/>
          <p:nvPr userDrawn="1"/>
        </p:nvSpPr>
        <p:spPr>
          <a:xfrm>
            <a:off x="3357928" y="4881156"/>
            <a:ext cx="242814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8000"/>
                </a:solidFill>
                <a:latin typeface="Calibri" panose="020F0502020204030204" pitchFamily="34" charset="0"/>
              </a:rPr>
              <a:t>{THALES GROUP LIMITED DISTRIBUTION}</a:t>
            </a:r>
            <a:endParaRPr lang="en-US" sz="1000" dirty="0" err="1" smtClean="0">
              <a:solidFill>
                <a:srgbClr val="008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4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895" r:id="rId11"/>
    <p:sldLayoutId id="2147483912" r:id="rId12"/>
    <p:sldLayoutId id="2147483896" r:id="rId13"/>
  </p:sldLayoutIdLst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200"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400"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600"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800"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269875" indent="-134938" algn="l" defTabSz="342900" rtl="0" eaLnBrk="1" fontAlgn="base" hangingPunct="1">
        <a:spcBef>
          <a:spcPts val="450"/>
        </a:spcBef>
        <a:spcAft>
          <a:spcPts val="52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73818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452438" indent="-184150" algn="l" defTabSz="342900" rtl="0" eaLnBrk="1" fontAlgn="base" hangingPunct="1">
        <a:spcBef>
          <a:spcPts val="225"/>
        </a:spcBef>
        <a:spcAft>
          <a:spcPts val="450"/>
        </a:spcAft>
        <a:buSzPct val="100000"/>
        <a:buBlip>
          <a:blip r:embed="rId16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7800" algn="l" defTabSz="342900" rtl="0" eaLnBrk="1" fontAlgn="base" hangingPunct="1">
        <a:spcBef>
          <a:spcPct val="0"/>
        </a:spcBef>
        <a:spcAft>
          <a:spcPts val="150"/>
        </a:spcAft>
        <a:buSzPct val="100000"/>
        <a:buFont typeface="Lucida Grande"/>
        <a:buChar char="-"/>
        <a:defRPr sz="1500" kern="1200">
          <a:solidFill>
            <a:srgbClr val="253746"/>
          </a:solidFill>
          <a:latin typeface="+mn-lt"/>
          <a:ea typeface="+mn-ea"/>
          <a:cs typeface="+mn-cs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LLVM for RISCV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Certified ( = formally proved)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  <a:p>
            <a:pPr marL="134937" indent="0">
              <a:buNone/>
            </a:pPr>
            <a:r>
              <a:rPr lang="en-US" sz="1600" b="0" dirty="0" smtClean="0"/>
              <a:t>Compiler correctness reduced to that of its formal spec.</a:t>
            </a:r>
          </a:p>
          <a:p>
            <a:endParaRPr lang="en-US" sz="1600" b="0" dirty="0" smtClean="0"/>
          </a:p>
          <a:p>
            <a:r>
              <a:rPr lang="en-US" sz="1600" b="0" dirty="0" smtClean="0"/>
              <a:t>Advantages of formal spec over compiler code</a:t>
            </a:r>
          </a:p>
          <a:p>
            <a:pPr lvl="1"/>
            <a:r>
              <a:rPr lang="en-US" sz="1400" dirty="0" smtClean="0"/>
              <a:t>Closer to informal spec (e.g. simpler for human reviews)</a:t>
            </a:r>
          </a:p>
          <a:p>
            <a:pPr lvl="1"/>
            <a:r>
              <a:rPr lang="en-US" sz="1400" dirty="0" smtClean="0"/>
              <a:t>More compositional (e.g. for simpler tests)</a:t>
            </a:r>
          </a:p>
          <a:p>
            <a:r>
              <a:rPr lang="en-US" sz="1600" b="0" dirty="0" smtClean="0"/>
              <a:t>Another benefit : Traceability</a:t>
            </a:r>
          </a:p>
          <a:p>
            <a:pPr marL="134937" indent="0">
              <a:buNone/>
            </a:pPr>
            <a:r>
              <a:rPr lang="en-US" sz="1600" b="0" dirty="0" smtClean="0"/>
              <a:t>Formal proof = computer-aided review of the compiler code w.r.t its spec </a:t>
            </a:r>
            <a:endParaRPr lang="en-US" sz="16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62" y="789121"/>
            <a:ext cx="3186523" cy="1250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94073" y="696913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Diagrammatic view</a:t>
            </a:r>
          </a:p>
          <a:p>
            <a:r>
              <a:rPr lang="en-US" sz="1400" dirty="0"/>
              <a:t>o</a:t>
            </a:r>
            <a:r>
              <a:rPr lang="en-US" sz="1400" dirty="0" smtClean="0"/>
              <a:t>f the correctness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6964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 Statement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600" dirty="0"/>
              <a:t>Enhance the verifiability of code generated by RISCV compilers by proposing modifications to the compiler infrastructure and developing compiler optimizations for new customized instructions.</a:t>
            </a:r>
          </a:p>
          <a:p>
            <a:pPr algn="just"/>
            <a:r>
              <a:rPr lang="en-US" sz="1600" dirty="0" smtClean="0"/>
              <a:t>Objectives:</a:t>
            </a:r>
          </a:p>
          <a:p>
            <a:pPr lvl="1" algn="just"/>
            <a:r>
              <a:rPr lang="en-US" sz="1400" dirty="0"/>
              <a:t>Develop </a:t>
            </a:r>
            <a:r>
              <a:rPr lang="en-US" sz="1400" dirty="0" smtClean="0"/>
              <a:t>a certified RISCV compiler using LLVM </a:t>
            </a:r>
          </a:p>
          <a:p>
            <a:pPr lvl="1" algn="just"/>
            <a:r>
              <a:rPr lang="en-US" sz="1400" dirty="0" smtClean="0"/>
              <a:t>Evaluation of certified RISCV compiler by implementing Transactional memory extension (T) in the architecture</a:t>
            </a:r>
          </a:p>
          <a:p>
            <a:pPr algn="just"/>
            <a:r>
              <a:rPr lang="en-US" sz="1600" dirty="0"/>
              <a:t>Duration</a:t>
            </a:r>
          </a:p>
          <a:p>
            <a:pPr lvl="1" algn="just"/>
            <a:r>
              <a:rPr lang="en-US" sz="1400" dirty="0" smtClean="0"/>
              <a:t>3 years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450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504812"/>
            <a:ext cx="8761412" cy="3933825"/>
          </a:xfrm>
        </p:spPr>
        <p:txBody>
          <a:bodyPr/>
          <a:lstStyle/>
          <a:p>
            <a:pPr algn="just"/>
            <a:r>
              <a:rPr lang="en-US" sz="1400" dirty="0" smtClean="0"/>
              <a:t>Understand the LLVM compiler</a:t>
            </a:r>
          </a:p>
          <a:p>
            <a:pPr lvl="1" algn="just"/>
            <a:r>
              <a:rPr lang="en-US" sz="1200" dirty="0" smtClean="0"/>
              <a:t>Internals  </a:t>
            </a:r>
          </a:p>
          <a:p>
            <a:pPr lvl="1" algn="just"/>
            <a:r>
              <a:rPr lang="en-US" sz="1200" dirty="0" smtClean="0"/>
              <a:t>Workflow</a:t>
            </a:r>
          </a:p>
          <a:p>
            <a:pPr lvl="1" algn="just"/>
            <a:r>
              <a:rPr lang="en-US" sz="1200" dirty="0" smtClean="0"/>
              <a:t>Tools involved</a:t>
            </a:r>
          </a:p>
          <a:p>
            <a:pPr lvl="1" algn="just"/>
            <a:r>
              <a:rPr lang="en-US" sz="1200" dirty="0" smtClean="0"/>
              <a:t>Existing frameworks</a:t>
            </a:r>
          </a:p>
          <a:p>
            <a:pPr algn="just"/>
            <a:r>
              <a:rPr lang="en-US" sz="1400" dirty="0" smtClean="0"/>
              <a:t>Create a LLVM setup locally</a:t>
            </a:r>
          </a:p>
          <a:p>
            <a:pPr lvl="1" algn="just"/>
            <a:r>
              <a:rPr lang="en-US" sz="1200" dirty="0" smtClean="0"/>
              <a:t>Run basic examples on it to flow-flush its understanding</a:t>
            </a:r>
          </a:p>
          <a:p>
            <a:pPr lvl="1" algn="just"/>
            <a:r>
              <a:rPr lang="en-US" sz="1200" dirty="0" smtClean="0"/>
              <a:t>Run existing supported RISCV instructions</a:t>
            </a:r>
          </a:p>
          <a:p>
            <a:pPr algn="just"/>
            <a:r>
              <a:rPr lang="en-US" sz="1400" dirty="0" smtClean="0"/>
              <a:t>Addition of new custom instruction to the compiler</a:t>
            </a:r>
          </a:p>
          <a:p>
            <a:pPr lvl="1" algn="just"/>
            <a:r>
              <a:rPr lang="en-US" sz="1200" dirty="0" smtClean="0"/>
              <a:t>Understand process for adding new custom instruction</a:t>
            </a:r>
          </a:p>
          <a:p>
            <a:pPr lvl="1" algn="just"/>
            <a:r>
              <a:rPr lang="en-US" sz="1200" dirty="0" smtClean="0"/>
              <a:t>Understand Transactional memory extension (T) support </a:t>
            </a:r>
          </a:p>
          <a:p>
            <a:pPr lvl="1" algn="just"/>
            <a:r>
              <a:rPr lang="en-US" sz="1200" dirty="0" smtClean="0"/>
              <a:t>Add </a:t>
            </a:r>
            <a:r>
              <a:rPr lang="en-US" sz="1200" dirty="0"/>
              <a:t>Transactional memory extension (T) support </a:t>
            </a:r>
            <a:endParaRPr lang="en-US" sz="1200" dirty="0" smtClean="0"/>
          </a:p>
          <a:p>
            <a:pPr lvl="1" algn="just"/>
            <a:r>
              <a:rPr lang="en-US" sz="1200" dirty="0" smtClean="0"/>
              <a:t>Test and validate it</a:t>
            </a:r>
          </a:p>
          <a:p>
            <a:pPr algn="just"/>
            <a:r>
              <a:rPr lang="en-US" sz="1400" dirty="0" smtClean="0"/>
              <a:t>Understand the performance optimization techniques</a:t>
            </a:r>
          </a:p>
          <a:p>
            <a:pPr lvl="1" algn="just"/>
            <a:r>
              <a:rPr lang="en-US" sz="1200" dirty="0" smtClean="0"/>
              <a:t>Apply those techniques to optimize the performance of newly added custom instruction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19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Workflow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54" y="1257428"/>
            <a:ext cx="7748261" cy="1544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078" y="3126607"/>
            <a:ext cx="3313011" cy="1734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3554879" y="2794501"/>
            <a:ext cx="209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+mn-lt"/>
                <a:cs typeface="+mn-cs"/>
              </a:rPr>
              <a:t>Toolchain</a:t>
            </a:r>
            <a:r>
              <a:rPr lang="en-US" sz="1400" dirty="0" smtClean="0"/>
              <a:t> </a:t>
            </a:r>
            <a:r>
              <a:rPr lang="en-US" sz="1400" b="1" dirty="0">
                <a:solidFill>
                  <a:schemeClr val="bg2"/>
                </a:solidFill>
                <a:latin typeface="+mn-lt"/>
                <a:cs typeface="+mn-cs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302492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696" y="0"/>
            <a:ext cx="4388108" cy="48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2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</a:t>
            </a:r>
            <a:r>
              <a:rPr lang="en-US" dirty="0" smtClean="0"/>
              <a:t>RISC-V toolchain &amp;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681204"/>
            <a:ext cx="8761412" cy="3933825"/>
          </a:xfrm>
        </p:spPr>
        <p:txBody>
          <a:bodyPr/>
          <a:lstStyle/>
          <a:p>
            <a:pPr algn="just"/>
            <a:r>
              <a:rPr lang="en-US" sz="1400" dirty="0" smtClean="0"/>
              <a:t>Assembler</a:t>
            </a:r>
          </a:p>
          <a:p>
            <a:pPr lvl="1" algn="just"/>
            <a:r>
              <a:rPr lang="en-US" sz="1200" dirty="0" smtClean="0"/>
              <a:t>It </a:t>
            </a:r>
            <a:r>
              <a:rPr lang="en-US" sz="1200" dirty="0"/>
              <a:t>translates human-readable assembly code into machine code that the RISC-V architecture can understand and execute.</a:t>
            </a:r>
          </a:p>
          <a:p>
            <a:pPr algn="just"/>
            <a:r>
              <a:rPr lang="en-US" sz="1400" dirty="0" smtClean="0"/>
              <a:t>Linker</a:t>
            </a:r>
          </a:p>
          <a:p>
            <a:pPr lvl="1" algn="just"/>
            <a:r>
              <a:rPr lang="en-US" sz="1200" dirty="0" smtClean="0"/>
              <a:t>It combines </a:t>
            </a:r>
            <a:r>
              <a:rPr lang="en-US" sz="1200" dirty="0"/>
              <a:t>multiple object files and libraries into a single executable file, resolving dependencies and creating a complete program.</a:t>
            </a:r>
          </a:p>
          <a:p>
            <a:pPr algn="just"/>
            <a:r>
              <a:rPr lang="en-US" sz="1400" dirty="0" smtClean="0"/>
              <a:t>Debugger</a:t>
            </a:r>
          </a:p>
          <a:p>
            <a:pPr lvl="1" algn="just"/>
            <a:r>
              <a:rPr lang="en-US" sz="1200" dirty="0" smtClean="0"/>
              <a:t>It </a:t>
            </a:r>
            <a:r>
              <a:rPr lang="en-US" sz="1200" dirty="0"/>
              <a:t>provides tools for finding and fixing issues in programs, allowing developers to step through code, inspect variables, and diagnose problems during development and testing</a:t>
            </a:r>
            <a:r>
              <a:rPr lang="en-US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311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Benefits of using LLVM and RISC-V toolchain for Software </a:t>
            </a:r>
            <a:r>
              <a:rPr lang="en-US" sz="1800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400" dirty="0" smtClean="0"/>
              <a:t>Portability: </a:t>
            </a:r>
          </a:p>
          <a:p>
            <a:pPr lvl="1" algn="just"/>
            <a:r>
              <a:rPr lang="en-US" sz="1200" dirty="0"/>
              <a:t>It enables developers to write software for the RISC-V architecture, ensuring compatibility across different RISC-V-based platforms</a:t>
            </a:r>
            <a:r>
              <a:rPr lang="en-US" sz="1200" dirty="0" smtClean="0"/>
              <a:t>.</a:t>
            </a:r>
          </a:p>
          <a:p>
            <a:pPr algn="just"/>
            <a:r>
              <a:rPr lang="en-US" sz="1400" dirty="0" smtClean="0"/>
              <a:t>Efficiency: </a:t>
            </a:r>
          </a:p>
          <a:p>
            <a:pPr lvl="1" algn="just"/>
            <a:r>
              <a:rPr lang="en-US" sz="1200" dirty="0" smtClean="0"/>
              <a:t>The </a:t>
            </a:r>
            <a:r>
              <a:rPr lang="en-US" sz="1200" dirty="0"/>
              <a:t>toolchain produces optimized machine code, enhancing the performance and resource utilization of RISC-V programs</a:t>
            </a:r>
            <a:r>
              <a:rPr lang="en-US" sz="1200" dirty="0" smtClean="0"/>
              <a:t>.</a:t>
            </a:r>
          </a:p>
          <a:p>
            <a:pPr algn="just"/>
            <a:r>
              <a:rPr lang="en-US" sz="1400" dirty="0" smtClean="0"/>
              <a:t>Productivity:</a:t>
            </a:r>
          </a:p>
          <a:p>
            <a:pPr lvl="1" algn="just"/>
            <a:r>
              <a:rPr lang="en-US" sz="1200" dirty="0"/>
              <a:t>It provides essential tools for software development, enabling efficient debugging, testing, and optimization of RISC-V code</a:t>
            </a:r>
            <a:r>
              <a:rPr lang="en-US" sz="1200" dirty="0" smtClean="0"/>
              <a:t>. </a:t>
            </a:r>
          </a:p>
          <a:p>
            <a:pPr algn="just"/>
            <a:r>
              <a:rPr lang="en-US" sz="1400" dirty="0" smtClean="0"/>
              <a:t>Integration: </a:t>
            </a:r>
          </a:p>
          <a:p>
            <a:pPr lvl="1" algn="just"/>
            <a:r>
              <a:rPr lang="en-US" sz="1200" dirty="0"/>
              <a:t>The toolchain seamlessly integrates with other LLVM components, allowing developers to leverage a comprehensive set of development tools and optimizations</a:t>
            </a:r>
            <a:r>
              <a:rPr lang="en-US" sz="1200" dirty="0" smtClean="0"/>
              <a:t>.</a:t>
            </a:r>
          </a:p>
          <a:p>
            <a:pPr algn="just"/>
            <a:r>
              <a:rPr lang="en-US" sz="1400" dirty="0" smtClean="0"/>
              <a:t>Ecosystem</a:t>
            </a:r>
            <a:r>
              <a:rPr lang="en-US" sz="1400" dirty="0"/>
              <a:t>:</a:t>
            </a:r>
            <a:r>
              <a:rPr lang="en-US" sz="1400" dirty="0" smtClean="0"/>
              <a:t> </a:t>
            </a:r>
          </a:p>
          <a:p>
            <a:pPr lvl="1" algn="just"/>
            <a:r>
              <a:rPr lang="en-US" sz="1200" dirty="0"/>
              <a:t>The LLVM RISC-V toolchain is part of a vibrant open-source ecosystem, offering community support, libraries, and resources for accelerated software development.</a:t>
            </a:r>
          </a:p>
          <a:p>
            <a:pPr lvl="1" algn="just"/>
            <a:endParaRPr lang="en-US" sz="1200" dirty="0" smtClean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324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</a:t>
            </a:r>
            <a:r>
              <a:rPr lang="en-US" dirty="0" err="1" smtClean="0"/>
              <a:t>atleast</a:t>
            </a:r>
            <a:r>
              <a:rPr lang="en-US" dirty="0" smtClean="0"/>
              <a:t> one use-case for RISC-V compiler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Explore </a:t>
            </a:r>
            <a:r>
              <a:rPr lang="en-US" b="0" dirty="0" err="1" smtClean="0"/>
              <a:t>atleast</a:t>
            </a:r>
            <a:r>
              <a:rPr lang="en-US" b="0" dirty="0" smtClean="0"/>
              <a:t> one custom instruction with respect to RISC-V specification</a:t>
            </a:r>
          </a:p>
          <a:p>
            <a:pPr lvl="1"/>
            <a:r>
              <a:rPr lang="en-US" dirty="0" smtClean="0"/>
              <a:t>Transactional memory extension (T)</a:t>
            </a:r>
            <a:endParaRPr lang="en-US" b="0" dirty="0" smtClean="0"/>
          </a:p>
          <a:p>
            <a:r>
              <a:rPr lang="en-US" b="0" dirty="0" smtClean="0"/>
              <a:t>Prepare a workflow for compiler upgradation for a custom instruction</a:t>
            </a:r>
          </a:p>
          <a:p>
            <a:r>
              <a:rPr lang="en-US" b="0" dirty="0" smtClean="0"/>
              <a:t>Develop knowledge base on certification of compilers by citing some examples </a:t>
            </a:r>
          </a:p>
          <a:p>
            <a:pPr lvl="1"/>
            <a:r>
              <a:rPr lang="en-US" dirty="0" err="1" smtClean="0"/>
              <a:t>Compcert</a:t>
            </a:r>
            <a:endParaRPr lang="en-US" dirty="0" smtClean="0"/>
          </a:p>
          <a:p>
            <a:pPr marL="268288" lvl="1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6822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Certified ( = formally proved) Compiler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96" b="6161"/>
          <a:stretch/>
        </p:blipFill>
        <p:spPr>
          <a:xfrm>
            <a:off x="244783" y="768404"/>
            <a:ext cx="7270202" cy="374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97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57fcc416eb8d4fb1b22fa3cc8c045595dbc87"/>
  <p:tag name="ISPRING_RESOURCE_PATHS_HASH_PRESENTER" val="43c9451427ba15b6cf8b1b95558292c7785ae1"/>
</p:tagLst>
</file>

<file path=ppt/theme/theme1.xml><?xml version="1.0" encoding="utf-8"?>
<a:theme xmlns:a="http://schemas.openxmlformats.org/drawingml/2006/main" name="presentation_anglais_16_9">
  <a:themeElements>
    <a:clrScheme name="Thales NEW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3" id="{72344226-B95F-3A49-8C7D-0EEDA1B0D97F}" vid="{491DDD7D-C24C-E84A-A743-68B6F37741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presentation_anglais_16_9</Template>
  <TotalTime>36691</TotalTime>
  <Words>500</Words>
  <Application>Microsoft Office PowerPoint</Application>
  <PresentationFormat>On-screen Show (16:9)</PresentationFormat>
  <Paragraphs>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Lucida Grande</vt:lpstr>
      <vt:lpstr>Wingdings</vt:lpstr>
      <vt:lpstr>presentation_anglais_16_9</vt:lpstr>
      <vt:lpstr>LLVM for RISCV</vt:lpstr>
      <vt:lpstr>Research Problem Statement #1</vt:lpstr>
      <vt:lpstr>Plans</vt:lpstr>
      <vt:lpstr>Workflow</vt:lpstr>
      <vt:lpstr>Workflow</vt:lpstr>
      <vt:lpstr>LLVM RISC-V toolchain &amp; components</vt:lpstr>
      <vt:lpstr>Benefits of using LLVM and RISC-V toolchain for Software development</vt:lpstr>
      <vt:lpstr>Identify atleast one use-case for RISC-V compiler optimization</vt:lpstr>
      <vt:lpstr>Certified ( = formally proved) Compiler</vt:lpstr>
      <vt:lpstr>Certified ( = formally proved) Compiler</vt:lpstr>
    </vt:vector>
  </TitlesOfParts>
  <Company>Thales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SAMAMA</dc:creator>
  <cp:lastModifiedBy>Anjali Indrapalgedam</cp:lastModifiedBy>
  <cp:revision>363</cp:revision>
  <dcterms:created xsi:type="dcterms:W3CDTF">2020-10-29T15:41:46Z</dcterms:created>
  <dcterms:modified xsi:type="dcterms:W3CDTF">2024-01-11T16:52:12Z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3970a7-9045-4e66-851b-0f6441328e62_Enabled">
    <vt:lpwstr>true</vt:lpwstr>
  </property>
  <property fmtid="{D5CDD505-2E9C-101B-9397-08002B2CF9AE}" pid="3" name="MSIP_Label_ff3970a7-9045-4e66-851b-0f6441328e62_SetDate">
    <vt:lpwstr>2024-01-11T16:52:12Z</vt:lpwstr>
  </property>
  <property fmtid="{D5CDD505-2E9C-101B-9397-08002B2CF9AE}" pid="4" name="MSIP_Label_ff3970a7-9045-4e66-851b-0f6441328e62_Method">
    <vt:lpwstr>Privileged</vt:lpwstr>
  </property>
  <property fmtid="{D5CDD505-2E9C-101B-9397-08002B2CF9AE}" pid="5" name="MSIP_Label_ff3970a7-9045-4e66-851b-0f6441328e62_Name">
    <vt:lpwstr>THALES-CORE-02</vt:lpwstr>
  </property>
  <property fmtid="{D5CDD505-2E9C-101B-9397-08002B2CF9AE}" pid="6" name="MSIP_Label_ff3970a7-9045-4e66-851b-0f6441328e62_SiteId">
    <vt:lpwstr>6e603289-5e46-4e26-ac7c-03a85420a9a5</vt:lpwstr>
  </property>
  <property fmtid="{D5CDD505-2E9C-101B-9397-08002B2CF9AE}" pid="7" name="MSIP_Label_ff3970a7-9045-4e66-851b-0f6441328e62_ActionId">
    <vt:lpwstr>b4cd190e-58f3-46d7-a425-cd24d93b6a99</vt:lpwstr>
  </property>
  <property fmtid="{D5CDD505-2E9C-101B-9397-08002B2CF9AE}" pid="8" name="MSIP_Label_ff3970a7-9045-4e66-851b-0f6441328e62_ContentBits">
    <vt:lpwstr>3</vt:lpwstr>
  </property>
  <property fmtid="{D5CDD505-2E9C-101B-9397-08002B2CF9AE}" pid="9" name="Thales-Sensitivity">
    <vt:lpwstr>{TGLIMDIS}</vt:lpwstr>
  </property>
</Properties>
</file>