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92276" y="1447188"/>
            <a:ext cx="5447030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19-Aug-24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19-Aug-24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1" y="3250692"/>
            <a:ext cx="3264408" cy="11658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416552"/>
            <a:ext cx="3470148" cy="116586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011" y="5582412"/>
            <a:ext cx="3264408" cy="113385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447288"/>
            <a:ext cx="1956815" cy="195681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68895" y="2441448"/>
            <a:ext cx="2194559" cy="7772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95743" y="3218688"/>
            <a:ext cx="2340863" cy="78638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168895" y="4005072"/>
            <a:ext cx="2194559" cy="76809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595871" y="1060703"/>
            <a:ext cx="1328927" cy="1328927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5105400" y="1389887"/>
            <a:ext cx="4604385" cy="4994275"/>
          </a:xfrm>
          <a:custGeom>
            <a:avLst/>
            <a:gdLst/>
            <a:ahLst/>
            <a:cxnLst/>
            <a:rect l="l" t="t" r="r" b="b"/>
            <a:pathLst>
              <a:path w="4604384" h="4994275">
                <a:moveTo>
                  <a:pt x="4604004" y="0"/>
                </a:moveTo>
                <a:lnTo>
                  <a:pt x="1034796" y="0"/>
                </a:lnTo>
                <a:lnTo>
                  <a:pt x="909828" y="0"/>
                </a:lnTo>
                <a:lnTo>
                  <a:pt x="0" y="0"/>
                </a:lnTo>
                <a:lnTo>
                  <a:pt x="19812" y="114300"/>
                </a:lnTo>
                <a:lnTo>
                  <a:pt x="56388" y="339852"/>
                </a:lnTo>
                <a:lnTo>
                  <a:pt x="71628" y="454152"/>
                </a:lnTo>
                <a:lnTo>
                  <a:pt x="86868" y="566928"/>
                </a:lnTo>
                <a:lnTo>
                  <a:pt x="102108" y="681228"/>
                </a:lnTo>
                <a:lnTo>
                  <a:pt x="114300" y="794004"/>
                </a:lnTo>
                <a:lnTo>
                  <a:pt x="124968" y="906780"/>
                </a:lnTo>
                <a:lnTo>
                  <a:pt x="135636" y="1021080"/>
                </a:lnTo>
                <a:lnTo>
                  <a:pt x="146304" y="1132332"/>
                </a:lnTo>
                <a:lnTo>
                  <a:pt x="155448" y="1245108"/>
                </a:lnTo>
                <a:lnTo>
                  <a:pt x="163068" y="1356360"/>
                </a:lnTo>
                <a:lnTo>
                  <a:pt x="175260" y="1578864"/>
                </a:lnTo>
                <a:lnTo>
                  <a:pt x="179832" y="1688592"/>
                </a:lnTo>
                <a:lnTo>
                  <a:pt x="184404" y="1796796"/>
                </a:lnTo>
                <a:lnTo>
                  <a:pt x="187452" y="1906524"/>
                </a:lnTo>
                <a:lnTo>
                  <a:pt x="190500" y="2013204"/>
                </a:lnTo>
                <a:lnTo>
                  <a:pt x="193548" y="2226564"/>
                </a:lnTo>
                <a:lnTo>
                  <a:pt x="193548" y="2538984"/>
                </a:lnTo>
                <a:lnTo>
                  <a:pt x="192024" y="2639568"/>
                </a:lnTo>
                <a:lnTo>
                  <a:pt x="188976" y="2740152"/>
                </a:lnTo>
                <a:lnTo>
                  <a:pt x="187452" y="2839212"/>
                </a:lnTo>
                <a:lnTo>
                  <a:pt x="184404" y="2935224"/>
                </a:lnTo>
                <a:lnTo>
                  <a:pt x="181356" y="3032760"/>
                </a:lnTo>
                <a:lnTo>
                  <a:pt x="176784" y="3127248"/>
                </a:lnTo>
                <a:lnTo>
                  <a:pt x="173736" y="3220212"/>
                </a:lnTo>
                <a:lnTo>
                  <a:pt x="163068" y="3401568"/>
                </a:lnTo>
                <a:lnTo>
                  <a:pt x="152400" y="3575304"/>
                </a:lnTo>
                <a:lnTo>
                  <a:pt x="141732" y="3741420"/>
                </a:lnTo>
                <a:lnTo>
                  <a:pt x="128016" y="3899916"/>
                </a:lnTo>
                <a:lnTo>
                  <a:pt x="115824" y="4050792"/>
                </a:lnTo>
                <a:lnTo>
                  <a:pt x="102108" y="4191000"/>
                </a:lnTo>
                <a:lnTo>
                  <a:pt x="86868" y="4322064"/>
                </a:lnTo>
                <a:lnTo>
                  <a:pt x="73152" y="4442460"/>
                </a:lnTo>
                <a:lnTo>
                  <a:pt x="60960" y="4553712"/>
                </a:lnTo>
                <a:lnTo>
                  <a:pt x="48768" y="4651248"/>
                </a:lnTo>
                <a:lnTo>
                  <a:pt x="36576" y="4741164"/>
                </a:lnTo>
                <a:lnTo>
                  <a:pt x="25908" y="4815840"/>
                </a:lnTo>
                <a:lnTo>
                  <a:pt x="16764" y="4878324"/>
                </a:lnTo>
                <a:lnTo>
                  <a:pt x="4572" y="4965192"/>
                </a:lnTo>
                <a:lnTo>
                  <a:pt x="0" y="4994148"/>
                </a:lnTo>
                <a:lnTo>
                  <a:pt x="909828" y="4994148"/>
                </a:lnTo>
                <a:lnTo>
                  <a:pt x="1030224" y="4994148"/>
                </a:lnTo>
                <a:lnTo>
                  <a:pt x="4604004" y="4994148"/>
                </a:lnTo>
                <a:lnTo>
                  <a:pt x="4604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946903" y="1386839"/>
            <a:ext cx="422909" cy="2722245"/>
          </a:xfrm>
          <a:custGeom>
            <a:avLst/>
            <a:gdLst/>
            <a:ahLst/>
            <a:cxnLst/>
            <a:rect l="l" t="t" r="r" b="b"/>
            <a:pathLst>
              <a:path w="422910" h="2722245">
                <a:moveTo>
                  <a:pt x="338328" y="2721864"/>
                </a:moveTo>
                <a:lnTo>
                  <a:pt x="333756" y="2577084"/>
                </a:lnTo>
                <a:lnTo>
                  <a:pt x="330708" y="2502408"/>
                </a:lnTo>
                <a:lnTo>
                  <a:pt x="326136" y="2426208"/>
                </a:lnTo>
                <a:lnTo>
                  <a:pt x="323088" y="2348484"/>
                </a:lnTo>
                <a:lnTo>
                  <a:pt x="318516" y="2272284"/>
                </a:lnTo>
                <a:lnTo>
                  <a:pt x="313944" y="2193036"/>
                </a:lnTo>
                <a:lnTo>
                  <a:pt x="309372" y="2112264"/>
                </a:lnTo>
                <a:lnTo>
                  <a:pt x="303227" y="2030842"/>
                </a:lnTo>
                <a:lnTo>
                  <a:pt x="291084" y="1866900"/>
                </a:lnTo>
                <a:lnTo>
                  <a:pt x="283464" y="1783080"/>
                </a:lnTo>
                <a:lnTo>
                  <a:pt x="275844" y="1697736"/>
                </a:lnTo>
                <a:lnTo>
                  <a:pt x="268224" y="1613916"/>
                </a:lnTo>
                <a:lnTo>
                  <a:pt x="249936" y="1440180"/>
                </a:lnTo>
                <a:lnTo>
                  <a:pt x="239268" y="1354836"/>
                </a:lnTo>
                <a:lnTo>
                  <a:pt x="228600" y="1266444"/>
                </a:lnTo>
                <a:lnTo>
                  <a:pt x="216408" y="1178052"/>
                </a:lnTo>
                <a:lnTo>
                  <a:pt x="205740" y="1089660"/>
                </a:lnTo>
                <a:lnTo>
                  <a:pt x="164592" y="824484"/>
                </a:lnTo>
                <a:lnTo>
                  <a:pt x="149352" y="734568"/>
                </a:lnTo>
                <a:lnTo>
                  <a:pt x="134112" y="643128"/>
                </a:lnTo>
                <a:lnTo>
                  <a:pt x="117348" y="554736"/>
                </a:lnTo>
                <a:lnTo>
                  <a:pt x="80772" y="374904"/>
                </a:lnTo>
                <a:lnTo>
                  <a:pt x="62484" y="286512"/>
                </a:lnTo>
                <a:lnTo>
                  <a:pt x="42672" y="196596"/>
                </a:lnTo>
                <a:lnTo>
                  <a:pt x="21336" y="106680"/>
                </a:lnTo>
                <a:lnTo>
                  <a:pt x="0" y="18288"/>
                </a:lnTo>
                <a:lnTo>
                  <a:pt x="362712" y="0"/>
                </a:lnTo>
                <a:lnTo>
                  <a:pt x="365792" y="38320"/>
                </a:lnTo>
                <a:lnTo>
                  <a:pt x="368821" y="78520"/>
                </a:lnTo>
                <a:lnTo>
                  <a:pt x="371796" y="120519"/>
                </a:lnTo>
                <a:lnTo>
                  <a:pt x="374714" y="164234"/>
                </a:lnTo>
                <a:lnTo>
                  <a:pt x="377572" y="209583"/>
                </a:lnTo>
                <a:lnTo>
                  <a:pt x="380368" y="256483"/>
                </a:lnTo>
                <a:lnTo>
                  <a:pt x="383099" y="304853"/>
                </a:lnTo>
                <a:lnTo>
                  <a:pt x="385762" y="354609"/>
                </a:lnTo>
                <a:lnTo>
                  <a:pt x="388355" y="405669"/>
                </a:lnTo>
                <a:lnTo>
                  <a:pt x="390875" y="457952"/>
                </a:lnTo>
                <a:lnTo>
                  <a:pt x="393318" y="511375"/>
                </a:lnTo>
                <a:lnTo>
                  <a:pt x="395684" y="565855"/>
                </a:lnTo>
                <a:lnTo>
                  <a:pt x="397968" y="621310"/>
                </a:lnTo>
                <a:lnTo>
                  <a:pt x="400167" y="677659"/>
                </a:lnTo>
                <a:lnTo>
                  <a:pt x="402281" y="734818"/>
                </a:lnTo>
                <a:lnTo>
                  <a:pt x="404305" y="792706"/>
                </a:lnTo>
                <a:lnTo>
                  <a:pt x="406237" y="851239"/>
                </a:lnTo>
                <a:lnTo>
                  <a:pt x="408074" y="910337"/>
                </a:lnTo>
                <a:lnTo>
                  <a:pt x="409813" y="969916"/>
                </a:lnTo>
                <a:lnTo>
                  <a:pt x="411453" y="1029894"/>
                </a:lnTo>
                <a:lnTo>
                  <a:pt x="412989" y="1090188"/>
                </a:lnTo>
                <a:lnTo>
                  <a:pt x="414420" y="1150718"/>
                </a:lnTo>
                <a:lnTo>
                  <a:pt x="415743" y="1211400"/>
                </a:lnTo>
                <a:lnTo>
                  <a:pt x="416955" y="1272151"/>
                </a:lnTo>
                <a:lnTo>
                  <a:pt x="418053" y="1332891"/>
                </a:lnTo>
                <a:lnTo>
                  <a:pt x="419034" y="1393535"/>
                </a:lnTo>
                <a:lnTo>
                  <a:pt x="419897" y="1454003"/>
                </a:lnTo>
                <a:lnTo>
                  <a:pt x="420637" y="1514212"/>
                </a:lnTo>
                <a:lnTo>
                  <a:pt x="421254" y="1574079"/>
                </a:lnTo>
                <a:lnTo>
                  <a:pt x="421743" y="1633522"/>
                </a:lnTo>
                <a:lnTo>
                  <a:pt x="422122" y="1697736"/>
                </a:lnTo>
                <a:lnTo>
                  <a:pt x="422328" y="1750807"/>
                </a:lnTo>
                <a:lnTo>
                  <a:pt x="422368" y="1866900"/>
                </a:lnTo>
                <a:lnTo>
                  <a:pt x="422185" y="1921499"/>
                </a:lnTo>
                <a:lnTo>
                  <a:pt x="421854" y="1976670"/>
                </a:lnTo>
                <a:lnTo>
                  <a:pt x="421370" y="2031492"/>
                </a:lnTo>
                <a:lnTo>
                  <a:pt x="420751" y="2083931"/>
                </a:lnTo>
                <a:lnTo>
                  <a:pt x="419974" y="2135856"/>
                </a:lnTo>
                <a:lnTo>
                  <a:pt x="419043" y="2186534"/>
                </a:lnTo>
                <a:lnTo>
                  <a:pt x="417954" y="2235882"/>
                </a:lnTo>
                <a:lnTo>
                  <a:pt x="416706" y="2283819"/>
                </a:lnTo>
                <a:lnTo>
                  <a:pt x="415295" y="2330263"/>
                </a:lnTo>
                <a:lnTo>
                  <a:pt x="413720" y="2375130"/>
                </a:lnTo>
                <a:lnTo>
                  <a:pt x="411977" y="2418339"/>
                </a:lnTo>
                <a:lnTo>
                  <a:pt x="410063" y="2459807"/>
                </a:lnTo>
                <a:lnTo>
                  <a:pt x="407976" y="2499452"/>
                </a:lnTo>
                <a:lnTo>
                  <a:pt x="403272" y="2572945"/>
                </a:lnTo>
                <a:lnTo>
                  <a:pt x="397843" y="2638157"/>
                </a:lnTo>
                <a:lnTo>
                  <a:pt x="391668" y="2694432"/>
                </a:lnTo>
                <a:lnTo>
                  <a:pt x="364426" y="2708148"/>
                </a:lnTo>
                <a:lnTo>
                  <a:pt x="351162" y="2715006"/>
                </a:lnTo>
                <a:lnTo>
                  <a:pt x="338328" y="2721864"/>
                </a:lnTo>
                <a:close/>
              </a:path>
            </a:pathLst>
          </a:custGeom>
          <a:solidFill>
            <a:srgbClr val="FFFFFF">
              <a:alpha val="19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1059179"/>
            <a:ext cx="10058400" cy="5656580"/>
          </a:xfrm>
          <a:custGeom>
            <a:avLst/>
            <a:gdLst/>
            <a:ahLst/>
            <a:cxnLst/>
            <a:rect l="l" t="t" r="r" b="b"/>
            <a:pathLst>
              <a:path w="10058400" h="5656580">
                <a:moveTo>
                  <a:pt x="10058400" y="5264150"/>
                </a:moveTo>
                <a:lnTo>
                  <a:pt x="393192" y="5264150"/>
                </a:lnTo>
                <a:lnTo>
                  <a:pt x="393192" y="388620"/>
                </a:lnTo>
                <a:lnTo>
                  <a:pt x="8612124" y="388620"/>
                </a:lnTo>
                <a:lnTo>
                  <a:pt x="8612124" y="0"/>
                </a:lnTo>
                <a:lnTo>
                  <a:pt x="0" y="0"/>
                </a:lnTo>
                <a:lnTo>
                  <a:pt x="0" y="388620"/>
                </a:lnTo>
                <a:lnTo>
                  <a:pt x="0" y="5264150"/>
                </a:lnTo>
                <a:lnTo>
                  <a:pt x="0" y="5656580"/>
                </a:lnTo>
                <a:lnTo>
                  <a:pt x="10058400" y="5656580"/>
                </a:lnTo>
                <a:lnTo>
                  <a:pt x="10058400" y="5264150"/>
                </a:lnTo>
                <a:close/>
              </a:path>
              <a:path w="10058400" h="5656580">
                <a:moveTo>
                  <a:pt x="10058400" y="388632"/>
                </a:moveTo>
                <a:lnTo>
                  <a:pt x="9660636" y="388632"/>
                </a:lnTo>
                <a:lnTo>
                  <a:pt x="9660636" y="5263908"/>
                </a:lnTo>
                <a:lnTo>
                  <a:pt x="10058400" y="5263908"/>
                </a:lnTo>
                <a:lnTo>
                  <a:pt x="10058400" y="388632"/>
                </a:lnTo>
                <a:close/>
              </a:path>
              <a:path w="10058400" h="5656580">
                <a:moveTo>
                  <a:pt x="10058400" y="0"/>
                </a:moveTo>
                <a:lnTo>
                  <a:pt x="9177528" y="0"/>
                </a:lnTo>
                <a:lnTo>
                  <a:pt x="9177528" y="388620"/>
                </a:lnTo>
                <a:lnTo>
                  <a:pt x="10058400" y="388620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612123" y="1057655"/>
            <a:ext cx="565785" cy="943610"/>
          </a:xfrm>
          <a:custGeom>
            <a:avLst/>
            <a:gdLst/>
            <a:ahLst/>
            <a:cxnLst/>
            <a:rect l="l" t="t" r="r" b="b"/>
            <a:pathLst>
              <a:path w="565784" h="943610">
                <a:moveTo>
                  <a:pt x="565403" y="943356"/>
                </a:moveTo>
                <a:lnTo>
                  <a:pt x="0" y="943356"/>
                </a:lnTo>
                <a:lnTo>
                  <a:pt x="0" y="0"/>
                </a:lnTo>
                <a:lnTo>
                  <a:pt x="565403" y="0"/>
                </a:lnTo>
                <a:lnTo>
                  <a:pt x="565403" y="943356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19-Aug-24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57655"/>
            <a:ext cx="10058400" cy="56586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7442" y="1500599"/>
            <a:ext cx="8023514" cy="950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7509" y="3209019"/>
            <a:ext cx="7119620" cy="2395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88.jp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8.jp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jp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jp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jp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jp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jp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jp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9180"/>
            <a:ext cx="8612505" cy="388620"/>
          </a:xfrm>
          <a:custGeom>
            <a:avLst/>
            <a:gdLst/>
            <a:ahLst/>
            <a:cxnLst/>
            <a:rect l="l" t="t" r="r" b="b"/>
            <a:pathLst>
              <a:path w="8612505" h="388619">
                <a:moveTo>
                  <a:pt x="0" y="388620"/>
                </a:moveTo>
                <a:lnTo>
                  <a:pt x="8612124" y="388620"/>
                </a:lnTo>
                <a:lnTo>
                  <a:pt x="8612124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77528" y="1059180"/>
            <a:ext cx="881380" cy="388620"/>
          </a:xfrm>
          <a:custGeom>
            <a:avLst/>
            <a:gdLst/>
            <a:ahLst/>
            <a:cxnLst/>
            <a:rect l="l" t="t" r="r" b="b"/>
            <a:pathLst>
              <a:path w="881379" h="388619">
                <a:moveTo>
                  <a:pt x="0" y="388620"/>
                </a:moveTo>
                <a:lnTo>
                  <a:pt x="880872" y="388620"/>
                </a:lnTo>
                <a:lnTo>
                  <a:pt x="880872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sp>
          <p:nvSpPr>
            <p:cNvPr id="5" name="object 5"/>
            <p:cNvSpPr/>
            <p:nvPr/>
          </p:nvSpPr>
          <p:spPr>
            <a:xfrm>
              <a:off x="0" y="1447799"/>
              <a:ext cx="10058400" cy="5267960"/>
            </a:xfrm>
            <a:custGeom>
              <a:avLst/>
              <a:gdLst/>
              <a:ahLst/>
              <a:cxnLst/>
              <a:rect l="l" t="t" r="r" b="b"/>
              <a:pathLst>
                <a:path w="10058400" h="5267959">
                  <a:moveTo>
                    <a:pt x="10058400" y="4875530"/>
                  </a:moveTo>
                  <a:lnTo>
                    <a:pt x="393192" y="4875530"/>
                  </a:lnTo>
                  <a:lnTo>
                    <a:pt x="393192" y="0"/>
                  </a:lnTo>
                  <a:lnTo>
                    <a:pt x="0" y="0"/>
                  </a:lnTo>
                  <a:lnTo>
                    <a:pt x="0" y="4875530"/>
                  </a:lnTo>
                  <a:lnTo>
                    <a:pt x="0" y="5267960"/>
                  </a:lnTo>
                  <a:lnTo>
                    <a:pt x="10058400" y="5267960"/>
                  </a:lnTo>
                  <a:lnTo>
                    <a:pt x="10058400" y="4875530"/>
                  </a:lnTo>
                  <a:close/>
                </a:path>
                <a:path w="10058400" h="5267959">
                  <a:moveTo>
                    <a:pt x="10058400" y="12"/>
                  </a:moveTo>
                  <a:lnTo>
                    <a:pt x="9660636" y="12"/>
                  </a:lnTo>
                  <a:lnTo>
                    <a:pt x="9660636" y="4875288"/>
                  </a:lnTo>
                  <a:lnTo>
                    <a:pt x="10058400" y="4875288"/>
                  </a:lnTo>
                  <a:lnTo>
                    <a:pt x="10058400" y="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13617" y="2084211"/>
            <a:ext cx="6785609" cy="1535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645" marR="5080" indent="-195580">
              <a:lnSpc>
                <a:spcPct val="100000"/>
              </a:lnSpc>
              <a:spcBef>
                <a:spcPts val="105"/>
              </a:spcBef>
            </a:pPr>
            <a:r>
              <a:rPr sz="4950" dirty="0"/>
              <a:t>Lead</a:t>
            </a:r>
            <a:r>
              <a:rPr sz="4950" spc="-70" dirty="0"/>
              <a:t> </a:t>
            </a:r>
            <a:r>
              <a:rPr sz="4950" dirty="0"/>
              <a:t>Scoring</a:t>
            </a:r>
            <a:r>
              <a:rPr sz="4950" spc="-40" dirty="0"/>
              <a:t> </a:t>
            </a:r>
            <a:r>
              <a:rPr sz="4950" dirty="0"/>
              <a:t>Case</a:t>
            </a:r>
            <a:r>
              <a:rPr sz="4950" spc="-60" dirty="0"/>
              <a:t> </a:t>
            </a:r>
            <a:r>
              <a:rPr sz="4950" spc="-10" dirty="0"/>
              <a:t>Study </a:t>
            </a:r>
            <a:r>
              <a:rPr sz="4950" dirty="0"/>
              <a:t>using</a:t>
            </a:r>
            <a:r>
              <a:rPr sz="4950" spc="-40" dirty="0"/>
              <a:t> </a:t>
            </a:r>
            <a:r>
              <a:rPr sz="4950" dirty="0"/>
              <a:t>logistic</a:t>
            </a:r>
            <a:r>
              <a:rPr sz="4950" spc="-60" dirty="0"/>
              <a:t> </a:t>
            </a:r>
            <a:r>
              <a:rPr sz="4950" spc="-10" dirty="0"/>
              <a:t>regression</a:t>
            </a:r>
            <a:endParaRPr sz="4950"/>
          </a:p>
        </p:txBody>
      </p:sp>
      <p:sp>
        <p:nvSpPr>
          <p:cNvPr id="8" name="object 8"/>
          <p:cNvSpPr txBox="1"/>
          <p:nvPr/>
        </p:nvSpPr>
        <p:spPr>
          <a:xfrm>
            <a:off x="3952756" y="3999619"/>
            <a:ext cx="2569845" cy="172402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SUBMITTED</a:t>
            </a:r>
            <a:r>
              <a:rPr sz="23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3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300" dirty="0">
              <a:latin typeface="Times New Roman"/>
              <a:cs typeface="Times New Roman"/>
            </a:endParaRPr>
          </a:p>
          <a:p>
            <a:pPr marL="461645" indent="-375920">
              <a:lnSpc>
                <a:spcPct val="100000"/>
              </a:lnSpc>
              <a:spcBef>
                <a:spcPts val="865"/>
              </a:spcBef>
              <a:buSzPct val="79487"/>
              <a:buAutoNum type="arabicPeriod"/>
              <a:tabLst>
                <a:tab pos="461645" algn="l"/>
              </a:tabLst>
            </a:pPr>
            <a:r>
              <a:rPr lang="en-US"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Anjali Jain</a:t>
            </a:r>
            <a:endParaRPr lang="en-US" sz="1950" dirty="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865"/>
              </a:spcBef>
              <a:buSzPct val="79487"/>
              <a:tabLst>
                <a:tab pos="461645" algn="l"/>
              </a:tabLst>
            </a:pPr>
            <a:r>
              <a:rPr lang="en-US"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2.   Apoorva S</a:t>
            </a:r>
            <a:endParaRPr lang="en-US" sz="1950" dirty="0">
              <a:latin typeface="Times New Roman"/>
              <a:cs typeface="Times New Roman"/>
            </a:endParaRPr>
          </a:p>
          <a:p>
            <a:pPr marL="85725" lvl="1">
              <a:lnSpc>
                <a:spcPct val="100000"/>
              </a:lnSpc>
              <a:spcBef>
                <a:spcPts val="865"/>
              </a:spcBef>
              <a:buClr>
                <a:srgbClr val="B31166"/>
              </a:buClr>
              <a:buSzPct val="79487"/>
              <a:tabLst>
                <a:tab pos="320040" algn="l"/>
              </a:tabLst>
            </a:pPr>
            <a:r>
              <a:rPr lang="en-US"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3. Aman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81334" y="2117823"/>
            <a:ext cx="80549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Leads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Unemployed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interested</a:t>
            </a:r>
            <a:r>
              <a:rPr sz="19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9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join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than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others.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30808" y="3089148"/>
            <a:ext cx="7251192" cy="3355848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Last</a:t>
            </a:r>
            <a:r>
              <a:rPr spc="-100" dirty="0"/>
              <a:t> </a:t>
            </a:r>
            <a:r>
              <a:rPr dirty="0"/>
              <a:t>What</a:t>
            </a:r>
            <a:r>
              <a:rPr spc="-35" dirty="0"/>
              <a:t> </a:t>
            </a:r>
            <a:r>
              <a:rPr dirty="0"/>
              <a:t>is</a:t>
            </a:r>
            <a:r>
              <a:rPr spc="-145" dirty="0"/>
              <a:t> </a:t>
            </a:r>
            <a:r>
              <a:rPr spc="-85" dirty="0"/>
              <a:t>Your</a:t>
            </a:r>
            <a:r>
              <a:rPr spc="-100" dirty="0"/>
              <a:t> </a:t>
            </a:r>
            <a:r>
              <a:rPr spc="-10" dirty="0"/>
              <a:t>Occupation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7900" y="2852927"/>
              <a:ext cx="5494019" cy="386334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510759" y="1540298"/>
            <a:ext cx="21151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0" dirty="0">
                <a:solidFill>
                  <a:srgbClr val="EBEBEB"/>
                </a:solidFill>
                <a:latin typeface="Times New Roman"/>
                <a:cs typeface="Times New Roman"/>
              </a:rPr>
              <a:t>Correlation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7568" y="2245885"/>
            <a:ext cx="49136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19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95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195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correlation between</a:t>
            </a:r>
            <a:r>
              <a:rPr sz="195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9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variables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858577" y="1659193"/>
            <a:ext cx="32302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35" dirty="0"/>
              <a:t> </a:t>
            </a:r>
            <a:r>
              <a:rPr spc="-10" dirty="0"/>
              <a:t>Evaluation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24718" y="2242831"/>
            <a:ext cx="14535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ROC</a:t>
            </a:r>
            <a:r>
              <a:rPr sz="23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curve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0436" y="3793235"/>
            <a:ext cx="8509000" cy="2796540"/>
            <a:chOff x="440436" y="3793235"/>
            <a:chExt cx="8509000" cy="279654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0436" y="3793235"/>
              <a:ext cx="3947159" cy="279654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29200" y="3793235"/>
              <a:ext cx="3919728" cy="263042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102839" y="2939275"/>
            <a:ext cx="7604125" cy="730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imes New Roman"/>
                <a:cs typeface="Times New Roman"/>
              </a:rPr>
              <a:t>0.42</a:t>
            </a:r>
            <a:r>
              <a:rPr sz="1650" b="1" spc="-4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is</a:t>
            </a:r>
            <a:r>
              <a:rPr sz="1650" b="1" spc="-3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the</a:t>
            </a:r>
            <a:r>
              <a:rPr sz="1650" b="1" spc="-2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tradeoff</a:t>
            </a:r>
            <a:r>
              <a:rPr sz="1650" b="1" spc="-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between</a:t>
            </a:r>
            <a:r>
              <a:rPr sz="1650" b="1" spc="-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Times New Roman"/>
                <a:cs typeface="Times New Roman"/>
              </a:rPr>
              <a:t>Precision</a:t>
            </a:r>
            <a:r>
              <a:rPr sz="1650" b="1" spc="-4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and</a:t>
            </a:r>
            <a:r>
              <a:rPr sz="1650" b="1" spc="-2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Recall</a:t>
            </a:r>
            <a:r>
              <a:rPr sz="1650" b="1" spc="-30" dirty="0">
                <a:latin typeface="Times New Roman"/>
                <a:cs typeface="Times New Roman"/>
              </a:rPr>
              <a:t> </a:t>
            </a:r>
            <a:r>
              <a:rPr sz="1650" b="1" spc="-50" dirty="0">
                <a:latin typeface="Times New Roman"/>
                <a:cs typeface="Times New Roman"/>
              </a:rPr>
              <a:t>-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ts val="1789"/>
              </a:lnSpc>
              <a:spcBef>
                <a:spcPts val="50"/>
              </a:spcBef>
            </a:pPr>
            <a:r>
              <a:rPr sz="1450" dirty="0">
                <a:latin typeface="Times New Roman"/>
                <a:cs typeface="Times New Roman"/>
              </a:rPr>
              <a:t>Thus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we</a:t>
            </a:r>
            <a:r>
              <a:rPr sz="1450" spc="6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can</a:t>
            </a:r>
            <a:r>
              <a:rPr sz="1450" spc="7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safely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choose</a:t>
            </a:r>
            <a:r>
              <a:rPr sz="1450" spc="6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to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consider</a:t>
            </a:r>
            <a:r>
              <a:rPr sz="1450" spc="7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any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Prospect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Lead</a:t>
            </a:r>
            <a:r>
              <a:rPr sz="1450" spc="7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with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Conversion</a:t>
            </a:r>
            <a:r>
              <a:rPr sz="1450" spc="65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Probability</a:t>
            </a:r>
            <a:r>
              <a:rPr sz="1450" b="1" spc="70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higher</a:t>
            </a:r>
            <a:r>
              <a:rPr sz="1450" b="1" spc="30" dirty="0">
                <a:latin typeface="Times New Roman"/>
                <a:cs typeface="Times New Roman"/>
              </a:rPr>
              <a:t> </a:t>
            </a:r>
            <a:r>
              <a:rPr sz="1450" b="1" spc="-20" dirty="0">
                <a:latin typeface="Times New Roman"/>
                <a:cs typeface="Times New Roman"/>
              </a:rPr>
              <a:t>than </a:t>
            </a:r>
            <a:r>
              <a:rPr sz="1450" b="1" dirty="0">
                <a:latin typeface="Times New Roman"/>
                <a:cs typeface="Times New Roman"/>
              </a:rPr>
              <a:t>42</a:t>
            </a:r>
            <a:r>
              <a:rPr sz="1450" b="1" spc="30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%</a:t>
            </a:r>
            <a:r>
              <a:rPr sz="1450" b="1" spc="15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to</a:t>
            </a:r>
            <a:r>
              <a:rPr sz="1450" b="1" spc="30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be</a:t>
            </a:r>
            <a:r>
              <a:rPr sz="1450" b="1" spc="25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a</a:t>
            </a:r>
            <a:r>
              <a:rPr sz="1450" b="1" spc="30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hot</a:t>
            </a:r>
            <a:r>
              <a:rPr sz="1450" b="1" spc="30" dirty="0">
                <a:latin typeface="Times New Roman"/>
                <a:cs typeface="Times New Roman"/>
              </a:rPr>
              <a:t> </a:t>
            </a:r>
            <a:r>
              <a:rPr sz="1450" b="1" spc="-20" dirty="0">
                <a:latin typeface="Times New Roman"/>
                <a:cs typeface="Times New Roman"/>
              </a:rPr>
              <a:t>Lead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-96011" y="1057782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545" rIns="0" bIns="0" rtlCol="0">
            <a:spAutoFit/>
          </a:bodyPr>
          <a:lstStyle/>
          <a:p>
            <a:pPr marL="2124710">
              <a:lnSpc>
                <a:spcPct val="100000"/>
              </a:lnSpc>
              <a:spcBef>
                <a:spcPts val="110"/>
              </a:spcBef>
            </a:pPr>
            <a:r>
              <a:rPr sz="3950" spc="-10" dirty="0"/>
              <a:t>Observations</a:t>
            </a:r>
            <a:endParaRPr sz="3950" dirty="0"/>
          </a:p>
        </p:txBody>
      </p:sp>
      <p:sp>
        <p:nvSpPr>
          <p:cNvPr id="18" name="object 18"/>
          <p:cNvSpPr txBox="1"/>
          <p:nvPr/>
        </p:nvSpPr>
        <p:spPr>
          <a:xfrm>
            <a:off x="4763542" y="3285240"/>
            <a:ext cx="20459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dirty="0">
                <a:latin typeface="Times New Roman"/>
                <a:cs typeface="Times New Roman"/>
              </a:rPr>
              <a:t>Final</a:t>
            </a:r>
            <a:r>
              <a:rPr sz="1950" b="1" spc="2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Features</a:t>
            </a:r>
            <a:r>
              <a:rPr sz="1950" b="1" spc="40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list: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63566" y="3589773"/>
            <a:ext cx="4544060" cy="267462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dirty="0">
                <a:latin typeface="Times New Roman"/>
                <a:cs typeface="Times New Roman"/>
              </a:rPr>
              <a:t>Lead</a:t>
            </a:r>
            <a:r>
              <a:rPr sz="1450" spc="8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Source_Olark</a:t>
            </a:r>
            <a:r>
              <a:rPr sz="1450" spc="11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Chat</a:t>
            </a: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spc="-10" dirty="0">
                <a:latin typeface="Times New Roman"/>
                <a:cs typeface="Times New Roman"/>
              </a:rPr>
              <a:t>Specialization_Others</a:t>
            </a: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dirty="0">
                <a:latin typeface="Times New Roman"/>
                <a:cs typeface="Times New Roman"/>
              </a:rPr>
              <a:t>Lead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Origin_Lead Add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Form</a:t>
            </a: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dirty="0">
                <a:latin typeface="Times New Roman"/>
                <a:cs typeface="Times New Roman"/>
              </a:rPr>
              <a:t>Lead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Source_Welingak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Website</a:t>
            </a: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dirty="0">
                <a:latin typeface="Times New Roman"/>
                <a:cs typeface="Times New Roman"/>
              </a:rPr>
              <a:t>Total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Time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Spent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on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Website</a:t>
            </a: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dirty="0">
                <a:latin typeface="Times New Roman"/>
                <a:cs typeface="Times New Roman"/>
              </a:rPr>
              <a:t>Lead</a:t>
            </a:r>
            <a:r>
              <a:rPr sz="1450" spc="8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Origin_Landing</a:t>
            </a:r>
            <a:r>
              <a:rPr sz="1450" spc="10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Page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Submission</a:t>
            </a: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dirty="0">
                <a:latin typeface="Times New Roman"/>
                <a:cs typeface="Times New Roman"/>
              </a:rPr>
              <a:t>What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is</a:t>
            </a:r>
            <a:r>
              <a:rPr sz="1450" spc="8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your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current</a:t>
            </a:r>
            <a:r>
              <a:rPr sz="1450" spc="8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occupation_Working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Professionals</a:t>
            </a: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dirty="0">
                <a:latin typeface="Times New Roman"/>
                <a:cs typeface="Times New Roman"/>
              </a:rPr>
              <a:t>Do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Not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Email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5105" y="3283636"/>
            <a:ext cx="1705610" cy="1229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14"/>
              </a:spcBef>
            </a:pPr>
            <a:r>
              <a:rPr sz="2300" b="1" spc="-20" dirty="0">
                <a:latin typeface="Times New Roman"/>
                <a:cs typeface="Times New Roman"/>
              </a:rPr>
              <a:t>Train</a:t>
            </a:r>
            <a:r>
              <a:rPr sz="2300" b="1" spc="-9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Data:</a:t>
            </a: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b="1" dirty="0">
                <a:latin typeface="Times New Roman"/>
                <a:cs typeface="Times New Roman"/>
              </a:rPr>
              <a:t>Accuracy :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80%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latin typeface="Times New Roman"/>
                <a:cs typeface="Times New Roman"/>
              </a:rPr>
              <a:t>Sensitivity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77%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b="1" dirty="0">
                <a:latin typeface="Times New Roman"/>
                <a:cs typeface="Times New Roman"/>
              </a:rPr>
              <a:t>Specificity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80%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85105" y="4764564"/>
            <a:ext cx="1705610" cy="12636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335"/>
              </a:spcBef>
            </a:pPr>
            <a:r>
              <a:rPr sz="2300" b="1" spc="-40" dirty="0">
                <a:latin typeface="Times New Roman"/>
                <a:cs typeface="Times New Roman"/>
              </a:rPr>
              <a:t>Test</a:t>
            </a:r>
            <a:r>
              <a:rPr sz="2300" b="1" spc="-80" dirty="0">
                <a:latin typeface="Times New Roman"/>
                <a:cs typeface="Times New Roman"/>
              </a:rPr>
              <a:t> </a:t>
            </a:r>
            <a:r>
              <a:rPr sz="2300" b="1" spc="-20" dirty="0">
                <a:latin typeface="Times New Roman"/>
                <a:cs typeface="Times New Roman"/>
              </a:rPr>
              <a:t>Data:</a:t>
            </a:r>
            <a:endParaRPr sz="2300" dirty="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185"/>
              </a:spcBef>
            </a:pPr>
            <a:r>
              <a:rPr sz="1800" b="1" dirty="0">
                <a:latin typeface="Times New Roman"/>
                <a:cs typeface="Times New Roman"/>
              </a:rPr>
              <a:t>Accuracy :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80%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800" b="1" dirty="0">
                <a:latin typeface="Times New Roman"/>
                <a:cs typeface="Times New Roman"/>
              </a:rPr>
              <a:t>Sensitivity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77%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latin typeface="Times New Roman"/>
                <a:cs typeface="Times New Roman"/>
              </a:rPr>
              <a:t>Specificity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80%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597" rIns="0" bIns="0" rtlCol="0">
            <a:spAutoFit/>
          </a:bodyPr>
          <a:lstStyle/>
          <a:p>
            <a:pPr marL="25482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17534" y="3113010"/>
            <a:ext cx="7138034" cy="2603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5"/>
              </a:spcBef>
              <a:tabLst>
                <a:tab pos="295910" algn="l"/>
              </a:tabLst>
            </a:pPr>
            <a:r>
              <a:rPr sz="130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30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see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conversion</a:t>
            </a:r>
            <a:r>
              <a:rPr sz="165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rate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30-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35%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(close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average)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API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Landing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page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submission.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But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very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low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Lead</a:t>
            </a:r>
            <a:r>
              <a:rPr sz="1650" spc="-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Add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form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Lead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import.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Therefore</a:t>
            </a:r>
            <a:r>
              <a:rPr sz="1650" spc="5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intervene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need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focus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more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leads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originated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from</a:t>
            </a:r>
            <a:r>
              <a:rPr sz="1650" spc="-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API</a:t>
            </a:r>
            <a:r>
              <a:rPr sz="1650" spc="5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Landing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page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submission.</a:t>
            </a:r>
            <a:endParaRPr sz="1650">
              <a:latin typeface="Times New Roman"/>
              <a:cs typeface="Times New Roman"/>
            </a:endParaRPr>
          </a:p>
          <a:p>
            <a:pPr marL="295910" marR="683895" indent="-283845">
              <a:lnSpc>
                <a:spcPct val="100000"/>
              </a:lnSpc>
              <a:spcBef>
                <a:spcPts val="830"/>
              </a:spcBef>
              <a:tabLst>
                <a:tab pos="295910" algn="l"/>
              </a:tabLst>
            </a:pPr>
            <a:r>
              <a:rPr sz="130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30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see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max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leads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generated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google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/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direct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traffic.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Max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conversion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ratio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reference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welingak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website.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30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30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Leads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who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spent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more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time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website,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more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likely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convert.</a:t>
            </a:r>
            <a:endParaRPr sz="1650">
              <a:latin typeface="Times New Roman"/>
              <a:cs typeface="Times New Roman"/>
            </a:endParaRPr>
          </a:p>
          <a:p>
            <a:pPr marL="295910" marR="296545" indent="-283845">
              <a:lnSpc>
                <a:spcPct val="100000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30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30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Most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common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last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activity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email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opened.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highest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rate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SMS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Sent.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Max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are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unemployed.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Max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conversion</a:t>
            </a:r>
            <a:r>
              <a:rPr sz="165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with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working</a:t>
            </a:r>
            <a:r>
              <a:rPr sz="165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professional.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597" rIns="0" bIns="0" rtlCol="0">
            <a:spAutoFit/>
          </a:bodyPr>
          <a:lstStyle/>
          <a:p>
            <a:pPr marL="274510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Contents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67031" y="2825016"/>
            <a:ext cx="3012440" cy="35769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dirty="0">
                <a:solidFill>
                  <a:srgbClr val="3F3F3F"/>
                </a:solidFill>
                <a:latin typeface="Times New Roman"/>
                <a:cs typeface="Times New Roman"/>
              </a:rPr>
              <a:t>Problem</a:t>
            </a:r>
            <a:r>
              <a:rPr sz="2650" b="1" spc="-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statement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dirty="0">
                <a:solidFill>
                  <a:srgbClr val="3F3F3F"/>
                </a:solidFill>
                <a:latin typeface="Times New Roman"/>
                <a:cs typeface="Times New Roman"/>
              </a:rPr>
              <a:t>Problem</a:t>
            </a:r>
            <a:r>
              <a:rPr sz="2650" b="1" spc="-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approach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spc="-25" dirty="0">
                <a:solidFill>
                  <a:srgbClr val="3F3F3F"/>
                </a:solidFill>
                <a:latin typeface="Times New Roman"/>
                <a:cs typeface="Times New Roman"/>
              </a:rPr>
              <a:t>EDA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Correlations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dirty="0">
                <a:solidFill>
                  <a:srgbClr val="3F3F3F"/>
                </a:solidFill>
                <a:latin typeface="Times New Roman"/>
                <a:cs typeface="Times New Roman"/>
              </a:rPr>
              <a:t>Model</a:t>
            </a:r>
            <a:r>
              <a:rPr sz="2650" b="1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Evaluation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Observations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Conclusion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2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dirty="0">
                <a:latin typeface="Gothic Uralic"/>
                <a:cs typeface="Gothic Uralic"/>
              </a:rPr>
              <a:t>Problem</a:t>
            </a:r>
            <a:r>
              <a:rPr sz="2950" spc="-30" dirty="0">
                <a:latin typeface="Gothic Uralic"/>
                <a:cs typeface="Gothic Uralic"/>
              </a:rPr>
              <a:t> </a:t>
            </a:r>
            <a:r>
              <a:rPr sz="2950" spc="-10" dirty="0">
                <a:latin typeface="Gothic Uralic"/>
                <a:cs typeface="Gothic Uralic"/>
              </a:rPr>
              <a:t>Statement</a:t>
            </a:r>
            <a:endParaRPr sz="2950">
              <a:latin typeface="Gothic Uralic"/>
              <a:cs typeface="Gothic Uralic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385"/>
              </a:lnSpc>
              <a:spcBef>
                <a:spcPts val="135"/>
              </a:spcBef>
              <a:tabLst>
                <a:tab pos="295910" algn="l"/>
              </a:tabLst>
            </a:pPr>
            <a:r>
              <a:rPr sz="100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00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200" dirty="0"/>
              <a:t>An</a:t>
            </a:r>
            <a:r>
              <a:rPr sz="1200" spc="85" dirty="0"/>
              <a:t> </a:t>
            </a:r>
            <a:r>
              <a:rPr sz="1200" dirty="0"/>
              <a:t>education</a:t>
            </a:r>
            <a:r>
              <a:rPr sz="1200" spc="130" dirty="0"/>
              <a:t> </a:t>
            </a:r>
            <a:r>
              <a:rPr sz="1200" dirty="0"/>
              <a:t>company</a:t>
            </a:r>
            <a:r>
              <a:rPr sz="1200" spc="90" dirty="0"/>
              <a:t> </a:t>
            </a:r>
            <a:r>
              <a:rPr sz="1200" dirty="0"/>
              <a:t>named</a:t>
            </a:r>
            <a:r>
              <a:rPr sz="1200" spc="114" dirty="0"/>
              <a:t> </a:t>
            </a:r>
            <a:r>
              <a:rPr sz="1200" dirty="0"/>
              <a:t>X</a:t>
            </a:r>
            <a:r>
              <a:rPr sz="1200" spc="80" dirty="0"/>
              <a:t> </a:t>
            </a:r>
            <a:r>
              <a:rPr sz="1200" dirty="0"/>
              <a:t>Education</a:t>
            </a:r>
            <a:r>
              <a:rPr sz="1200" spc="100" dirty="0"/>
              <a:t> </a:t>
            </a:r>
            <a:r>
              <a:rPr sz="1200" dirty="0"/>
              <a:t>sells</a:t>
            </a:r>
            <a:r>
              <a:rPr sz="1200" spc="110" dirty="0"/>
              <a:t> </a:t>
            </a:r>
            <a:r>
              <a:rPr sz="1200" dirty="0"/>
              <a:t>online</a:t>
            </a:r>
            <a:r>
              <a:rPr sz="1200" spc="130" dirty="0"/>
              <a:t> </a:t>
            </a:r>
            <a:r>
              <a:rPr sz="1200" dirty="0"/>
              <a:t>courses</a:t>
            </a:r>
            <a:r>
              <a:rPr sz="1200" spc="90" dirty="0"/>
              <a:t> </a:t>
            </a:r>
            <a:r>
              <a:rPr sz="1200" dirty="0"/>
              <a:t>to</a:t>
            </a:r>
            <a:r>
              <a:rPr sz="1200" spc="70" dirty="0"/>
              <a:t> </a:t>
            </a:r>
            <a:r>
              <a:rPr sz="1200" dirty="0"/>
              <a:t>industry</a:t>
            </a:r>
            <a:r>
              <a:rPr sz="1200" spc="110" dirty="0"/>
              <a:t> </a:t>
            </a:r>
            <a:r>
              <a:rPr sz="1200" spc="-10" dirty="0"/>
              <a:t>professionals.</a:t>
            </a:r>
            <a:endParaRPr sz="1200">
              <a:latin typeface="Georgia"/>
              <a:cs typeface="Georgia"/>
            </a:endParaRPr>
          </a:p>
          <a:p>
            <a:pPr marL="295910" marR="5080">
              <a:lnSpc>
                <a:spcPct val="92900"/>
              </a:lnSpc>
              <a:spcBef>
                <a:spcPts val="50"/>
              </a:spcBef>
            </a:pPr>
            <a:r>
              <a:rPr sz="1200" dirty="0"/>
              <a:t>On</a:t>
            </a:r>
            <a:r>
              <a:rPr sz="1200" spc="55" dirty="0"/>
              <a:t> </a:t>
            </a:r>
            <a:r>
              <a:rPr sz="1200" dirty="0"/>
              <a:t>any</a:t>
            </a:r>
            <a:r>
              <a:rPr sz="1200" spc="65" dirty="0"/>
              <a:t> </a:t>
            </a:r>
            <a:r>
              <a:rPr sz="1200" dirty="0"/>
              <a:t>given</a:t>
            </a:r>
            <a:r>
              <a:rPr sz="1200" spc="85" dirty="0"/>
              <a:t> </a:t>
            </a:r>
            <a:r>
              <a:rPr sz="1200" dirty="0"/>
              <a:t>day,</a:t>
            </a:r>
            <a:r>
              <a:rPr sz="1200" spc="110" dirty="0"/>
              <a:t> </a:t>
            </a:r>
            <a:r>
              <a:rPr sz="1200" dirty="0"/>
              <a:t>many</a:t>
            </a:r>
            <a:r>
              <a:rPr sz="1200" spc="65" dirty="0"/>
              <a:t> </a:t>
            </a:r>
            <a:r>
              <a:rPr sz="1200" dirty="0"/>
              <a:t>professionals</a:t>
            </a:r>
            <a:r>
              <a:rPr sz="1200" spc="85" dirty="0"/>
              <a:t> </a:t>
            </a:r>
            <a:r>
              <a:rPr sz="1200" dirty="0"/>
              <a:t>who</a:t>
            </a:r>
            <a:r>
              <a:rPr sz="1200" spc="100" dirty="0"/>
              <a:t> </a:t>
            </a:r>
            <a:r>
              <a:rPr sz="1200" dirty="0"/>
              <a:t>are</a:t>
            </a:r>
            <a:r>
              <a:rPr sz="1200" spc="70" dirty="0"/>
              <a:t> </a:t>
            </a:r>
            <a:r>
              <a:rPr sz="1200" dirty="0"/>
              <a:t>interested</a:t>
            </a:r>
            <a:r>
              <a:rPr sz="1200" spc="100" dirty="0"/>
              <a:t> </a:t>
            </a:r>
            <a:r>
              <a:rPr sz="1200" dirty="0"/>
              <a:t>in</a:t>
            </a:r>
            <a:r>
              <a:rPr sz="1200" spc="70" dirty="0"/>
              <a:t> </a:t>
            </a:r>
            <a:r>
              <a:rPr sz="1200" dirty="0"/>
              <a:t>the</a:t>
            </a:r>
            <a:r>
              <a:rPr sz="1200" spc="70" dirty="0"/>
              <a:t> </a:t>
            </a:r>
            <a:r>
              <a:rPr sz="1200" dirty="0"/>
              <a:t>courses</a:t>
            </a:r>
            <a:r>
              <a:rPr sz="1200" spc="65" dirty="0"/>
              <a:t> </a:t>
            </a:r>
            <a:r>
              <a:rPr sz="1200" dirty="0"/>
              <a:t>land</a:t>
            </a:r>
            <a:r>
              <a:rPr sz="1200" spc="85" dirty="0"/>
              <a:t> </a:t>
            </a:r>
            <a:r>
              <a:rPr sz="1200" dirty="0"/>
              <a:t>on</a:t>
            </a:r>
            <a:r>
              <a:rPr sz="1200" spc="80" dirty="0"/>
              <a:t> </a:t>
            </a:r>
            <a:r>
              <a:rPr sz="1200" dirty="0"/>
              <a:t>their</a:t>
            </a:r>
            <a:r>
              <a:rPr sz="1200" spc="60" dirty="0"/>
              <a:t> </a:t>
            </a:r>
            <a:r>
              <a:rPr sz="1200" dirty="0"/>
              <a:t>website</a:t>
            </a:r>
            <a:r>
              <a:rPr sz="1200" spc="100" dirty="0"/>
              <a:t> </a:t>
            </a:r>
            <a:r>
              <a:rPr sz="1200" spc="-25" dirty="0"/>
              <a:t>and </a:t>
            </a:r>
            <a:r>
              <a:rPr sz="1200" dirty="0"/>
              <a:t>browse</a:t>
            </a:r>
            <a:r>
              <a:rPr sz="1200" spc="105" dirty="0"/>
              <a:t> </a:t>
            </a:r>
            <a:r>
              <a:rPr sz="1200" dirty="0"/>
              <a:t>for</a:t>
            </a:r>
            <a:r>
              <a:rPr sz="1200" spc="55" dirty="0"/>
              <a:t> </a:t>
            </a:r>
            <a:r>
              <a:rPr sz="1200" dirty="0"/>
              <a:t>courses.</a:t>
            </a:r>
            <a:r>
              <a:rPr sz="1200" spc="50" dirty="0"/>
              <a:t> </a:t>
            </a:r>
            <a:r>
              <a:rPr sz="1200" dirty="0"/>
              <a:t>They</a:t>
            </a:r>
            <a:r>
              <a:rPr sz="1200" spc="60" dirty="0"/>
              <a:t> </a:t>
            </a:r>
            <a:r>
              <a:rPr sz="1200" dirty="0"/>
              <a:t>have</a:t>
            </a:r>
            <a:r>
              <a:rPr sz="1200" spc="90" dirty="0"/>
              <a:t> </a:t>
            </a:r>
            <a:r>
              <a:rPr sz="1200" dirty="0"/>
              <a:t>process</a:t>
            </a:r>
            <a:r>
              <a:rPr sz="1200" spc="90" dirty="0"/>
              <a:t> </a:t>
            </a:r>
            <a:r>
              <a:rPr sz="1200" dirty="0"/>
              <a:t>of</a:t>
            </a:r>
            <a:r>
              <a:rPr sz="1200" spc="60" dirty="0"/>
              <a:t> </a:t>
            </a:r>
            <a:r>
              <a:rPr sz="1200" dirty="0"/>
              <a:t>form</a:t>
            </a:r>
            <a:r>
              <a:rPr sz="1200" spc="85" dirty="0"/>
              <a:t> </a:t>
            </a:r>
            <a:r>
              <a:rPr sz="1200" dirty="0"/>
              <a:t>filling</a:t>
            </a:r>
            <a:r>
              <a:rPr sz="1200" spc="80" dirty="0"/>
              <a:t> </a:t>
            </a:r>
            <a:r>
              <a:rPr sz="1200" dirty="0"/>
              <a:t>on</a:t>
            </a:r>
            <a:r>
              <a:rPr sz="1200" spc="90" dirty="0"/>
              <a:t> </a:t>
            </a:r>
            <a:r>
              <a:rPr sz="1200" dirty="0"/>
              <a:t>their</a:t>
            </a:r>
            <a:r>
              <a:rPr sz="1200" spc="65" dirty="0"/>
              <a:t> </a:t>
            </a:r>
            <a:r>
              <a:rPr sz="1200" dirty="0"/>
              <a:t>website</a:t>
            </a:r>
            <a:r>
              <a:rPr sz="1200" spc="90" dirty="0"/>
              <a:t> </a:t>
            </a:r>
            <a:r>
              <a:rPr sz="1200" dirty="0"/>
              <a:t>after</a:t>
            </a:r>
            <a:r>
              <a:rPr sz="1200" spc="65" dirty="0"/>
              <a:t> </a:t>
            </a:r>
            <a:r>
              <a:rPr sz="1200" dirty="0"/>
              <a:t>which</a:t>
            </a:r>
            <a:r>
              <a:rPr sz="1200" spc="110" dirty="0"/>
              <a:t> </a:t>
            </a:r>
            <a:r>
              <a:rPr sz="1200" dirty="0"/>
              <a:t>the</a:t>
            </a:r>
            <a:r>
              <a:rPr sz="1200" spc="75" dirty="0"/>
              <a:t> </a:t>
            </a:r>
            <a:r>
              <a:rPr sz="1200" spc="-10" dirty="0"/>
              <a:t>company</a:t>
            </a:r>
            <a:r>
              <a:rPr sz="1200" spc="500" dirty="0"/>
              <a:t> </a:t>
            </a:r>
            <a:r>
              <a:rPr sz="1200" dirty="0"/>
              <a:t>that</a:t>
            </a:r>
            <a:r>
              <a:rPr sz="1200" spc="45" dirty="0"/>
              <a:t> </a:t>
            </a:r>
            <a:r>
              <a:rPr sz="1200" dirty="0"/>
              <a:t>individual</a:t>
            </a:r>
            <a:r>
              <a:rPr sz="1200" spc="125" dirty="0"/>
              <a:t> </a:t>
            </a:r>
            <a:r>
              <a:rPr sz="1200" dirty="0"/>
              <a:t>as</a:t>
            </a:r>
            <a:r>
              <a:rPr sz="1200" spc="55" dirty="0"/>
              <a:t> </a:t>
            </a:r>
            <a:r>
              <a:rPr sz="1200" dirty="0"/>
              <a:t>a</a:t>
            </a:r>
            <a:r>
              <a:rPr sz="1200" spc="50" dirty="0"/>
              <a:t> </a:t>
            </a:r>
            <a:r>
              <a:rPr sz="1200" spc="-10" dirty="0"/>
              <a:t>lead.</a:t>
            </a:r>
            <a:endParaRPr sz="1200"/>
          </a:p>
          <a:p>
            <a:pPr marL="295910" marR="54610" indent="-283845">
              <a:lnSpc>
                <a:spcPts val="1340"/>
              </a:lnSpc>
              <a:spcBef>
                <a:spcPts val="844"/>
              </a:spcBef>
              <a:tabLst>
                <a:tab pos="295910" algn="l"/>
              </a:tabLst>
            </a:pPr>
            <a:r>
              <a:rPr sz="100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00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200" dirty="0"/>
              <a:t>Once</a:t>
            </a:r>
            <a:r>
              <a:rPr sz="1200" spc="80" dirty="0"/>
              <a:t> </a:t>
            </a:r>
            <a:r>
              <a:rPr sz="1200" dirty="0"/>
              <a:t>these</a:t>
            </a:r>
            <a:r>
              <a:rPr sz="1200" spc="85" dirty="0"/>
              <a:t> </a:t>
            </a:r>
            <a:r>
              <a:rPr sz="1200" dirty="0"/>
              <a:t>leads</a:t>
            </a:r>
            <a:r>
              <a:rPr sz="1200" spc="105" dirty="0"/>
              <a:t> </a:t>
            </a:r>
            <a:r>
              <a:rPr sz="1200" dirty="0"/>
              <a:t>are</a:t>
            </a:r>
            <a:r>
              <a:rPr sz="1200" spc="95" dirty="0"/>
              <a:t> </a:t>
            </a:r>
            <a:r>
              <a:rPr sz="1200" dirty="0"/>
              <a:t>acquired,</a:t>
            </a:r>
            <a:r>
              <a:rPr sz="1200" spc="114" dirty="0"/>
              <a:t> </a:t>
            </a:r>
            <a:r>
              <a:rPr sz="1200" dirty="0"/>
              <a:t>employees</a:t>
            </a:r>
            <a:r>
              <a:rPr sz="1200" spc="135" dirty="0"/>
              <a:t> </a:t>
            </a:r>
            <a:r>
              <a:rPr sz="1200" dirty="0"/>
              <a:t>from</a:t>
            </a:r>
            <a:r>
              <a:rPr sz="1200" spc="90" dirty="0"/>
              <a:t> </a:t>
            </a:r>
            <a:r>
              <a:rPr sz="1200" dirty="0"/>
              <a:t>the</a:t>
            </a:r>
            <a:r>
              <a:rPr sz="1200" spc="70" dirty="0"/>
              <a:t> </a:t>
            </a:r>
            <a:r>
              <a:rPr sz="1200" dirty="0"/>
              <a:t>sales</a:t>
            </a:r>
            <a:r>
              <a:rPr sz="1200" spc="65" dirty="0"/>
              <a:t> </a:t>
            </a:r>
            <a:r>
              <a:rPr sz="1200" dirty="0"/>
              <a:t>team</a:t>
            </a:r>
            <a:r>
              <a:rPr sz="1200" spc="90" dirty="0"/>
              <a:t> </a:t>
            </a:r>
            <a:r>
              <a:rPr sz="1200" dirty="0"/>
              <a:t>start</a:t>
            </a:r>
            <a:r>
              <a:rPr sz="1200" spc="65" dirty="0"/>
              <a:t> </a:t>
            </a:r>
            <a:r>
              <a:rPr sz="1200" dirty="0"/>
              <a:t>making</a:t>
            </a:r>
            <a:r>
              <a:rPr sz="1200" spc="85" dirty="0"/>
              <a:t> </a:t>
            </a:r>
            <a:r>
              <a:rPr sz="1200" dirty="0"/>
              <a:t>calls,</a:t>
            </a:r>
            <a:r>
              <a:rPr sz="1200" spc="50" dirty="0"/>
              <a:t> </a:t>
            </a:r>
            <a:r>
              <a:rPr sz="1200" dirty="0"/>
              <a:t>writing</a:t>
            </a:r>
            <a:r>
              <a:rPr sz="1200" spc="114" dirty="0"/>
              <a:t> </a:t>
            </a:r>
            <a:r>
              <a:rPr sz="1200" spc="-10" dirty="0"/>
              <a:t>emails, </a:t>
            </a:r>
            <a:r>
              <a:rPr sz="1200" dirty="0"/>
              <a:t>etc.Through</a:t>
            </a:r>
            <a:r>
              <a:rPr sz="1200" spc="70" dirty="0"/>
              <a:t> </a:t>
            </a:r>
            <a:r>
              <a:rPr sz="1200" dirty="0"/>
              <a:t>this</a:t>
            </a:r>
            <a:r>
              <a:rPr sz="1200" spc="80" dirty="0"/>
              <a:t> </a:t>
            </a:r>
            <a:r>
              <a:rPr sz="1200" dirty="0"/>
              <a:t>process,</a:t>
            </a:r>
            <a:r>
              <a:rPr sz="1200" spc="85" dirty="0"/>
              <a:t> </a:t>
            </a:r>
            <a:r>
              <a:rPr sz="1200" dirty="0"/>
              <a:t>some</a:t>
            </a:r>
            <a:r>
              <a:rPr sz="1200" spc="50" dirty="0"/>
              <a:t> </a:t>
            </a:r>
            <a:r>
              <a:rPr sz="1200" dirty="0"/>
              <a:t>of</a:t>
            </a:r>
            <a:r>
              <a:rPr sz="1200" spc="70" dirty="0"/>
              <a:t> </a:t>
            </a:r>
            <a:r>
              <a:rPr sz="1200" dirty="0"/>
              <a:t>the</a:t>
            </a:r>
            <a:r>
              <a:rPr sz="1200" spc="85" dirty="0"/>
              <a:t> </a:t>
            </a:r>
            <a:r>
              <a:rPr sz="1200" dirty="0"/>
              <a:t>leads</a:t>
            </a:r>
            <a:r>
              <a:rPr sz="1200" spc="105" dirty="0"/>
              <a:t> </a:t>
            </a:r>
            <a:r>
              <a:rPr sz="1200" dirty="0"/>
              <a:t>get</a:t>
            </a:r>
            <a:r>
              <a:rPr sz="1200" spc="85" dirty="0"/>
              <a:t> </a:t>
            </a:r>
            <a:r>
              <a:rPr sz="1200" dirty="0"/>
              <a:t>converted</a:t>
            </a:r>
            <a:r>
              <a:rPr sz="1200" spc="114" dirty="0"/>
              <a:t> </a:t>
            </a:r>
            <a:r>
              <a:rPr sz="1200" dirty="0"/>
              <a:t>while</a:t>
            </a:r>
            <a:r>
              <a:rPr sz="1200" spc="114" dirty="0"/>
              <a:t> </a:t>
            </a:r>
            <a:r>
              <a:rPr sz="1200" dirty="0"/>
              <a:t>most</a:t>
            </a:r>
            <a:r>
              <a:rPr sz="1200" spc="55" dirty="0"/>
              <a:t> </a:t>
            </a:r>
            <a:r>
              <a:rPr sz="1200" dirty="0"/>
              <a:t>do</a:t>
            </a:r>
            <a:r>
              <a:rPr sz="1200" spc="95" dirty="0"/>
              <a:t> </a:t>
            </a:r>
            <a:r>
              <a:rPr sz="1200" spc="-20" dirty="0"/>
              <a:t>not.</a:t>
            </a:r>
            <a:endParaRPr sz="1200">
              <a:latin typeface="Georgia"/>
              <a:cs typeface="Georgia"/>
            </a:endParaRPr>
          </a:p>
          <a:p>
            <a:pPr marL="295910" marR="421005" indent="-283845" algn="just">
              <a:lnSpc>
                <a:spcPts val="1330"/>
              </a:lnSpc>
              <a:spcBef>
                <a:spcPts val="835"/>
              </a:spcBef>
            </a:pPr>
            <a:r>
              <a:rPr sz="100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000" spc="480" dirty="0">
                <a:solidFill>
                  <a:srgbClr val="B31166"/>
                </a:solidFill>
                <a:latin typeface="Georgia"/>
                <a:cs typeface="Georgia"/>
              </a:rPr>
              <a:t>  </a:t>
            </a:r>
            <a:r>
              <a:rPr sz="1200" dirty="0"/>
              <a:t>The</a:t>
            </a:r>
            <a:r>
              <a:rPr sz="1200" spc="30" dirty="0"/>
              <a:t> </a:t>
            </a:r>
            <a:r>
              <a:rPr sz="1200" dirty="0"/>
              <a:t>typical</a:t>
            </a:r>
            <a:r>
              <a:rPr sz="1200" spc="90" dirty="0"/>
              <a:t> </a:t>
            </a:r>
            <a:r>
              <a:rPr sz="1200" dirty="0"/>
              <a:t>lead</a:t>
            </a:r>
            <a:r>
              <a:rPr sz="1200" spc="40" dirty="0"/>
              <a:t> </a:t>
            </a:r>
            <a:r>
              <a:rPr sz="1200" dirty="0"/>
              <a:t>conversion</a:t>
            </a:r>
            <a:r>
              <a:rPr sz="1200" spc="70" dirty="0"/>
              <a:t> </a:t>
            </a:r>
            <a:r>
              <a:rPr sz="1200" dirty="0"/>
              <a:t>rate</a:t>
            </a:r>
            <a:r>
              <a:rPr sz="1200" spc="55" dirty="0"/>
              <a:t> </a:t>
            </a:r>
            <a:r>
              <a:rPr sz="1200" dirty="0"/>
              <a:t>at</a:t>
            </a:r>
            <a:r>
              <a:rPr sz="1200" spc="30" dirty="0"/>
              <a:t> </a:t>
            </a:r>
            <a:r>
              <a:rPr sz="1200" dirty="0"/>
              <a:t>X</a:t>
            </a:r>
            <a:r>
              <a:rPr sz="1200" spc="45" dirty="0"/>
              <a:t> </a:t>
            </a:r>
            <a:r>
              <a:rPr sz="1200" dirty="0"/>
              <a:t>education</a:t>
            </a:r>
            <a:r>
              <a:rPr sz="1200" spc="70" dirty="0"/>
              <a:t> </a:t>
            </a:r>
            <a:r>
              <a:rPr sz="1200" dirty="0"/>
              <a:t>is</a:t>
            </a:r>
            <a:r>
              <a:rPr sz="1200" spc="35" dirty="0"/>
              <a:t> </a:t>
            </a:r>
            <a:r>
              <a:rPr sz="1200" dirty="0"/>
              <a:t>around</a:t>
            </a:r>
            <a:r>
              <a:rPr sz="1200" spc="80" dirty="0"/>
              <a:t> </a:t>
            </a:r>
            <a:r>
              <a:rPr sz="1200" b="1" dirty="0">
                <a:latin typeface="Arial"/>
                <a:cs typeface="Arial"/>
              </a:rPr>
              <a:t>30%.</a:t>
            </a:r>
            <a:r>
              <a:rPr sz="1200" b="1" spc="70" dirty="0">
                <a:latin typeface="Arial"/>
                <a:cs typeface="Arial"/>
              </a:rPr>
              <a:t> </a:t>
            </a:r>
            <a:r>
              <a:rPr sz="1200" dirty="0"/>
              <a:t>Now,</a:t>
            </a:r>
            <a:r>
              <a:rPr sz="1200" spc="70" dirty="0"/>
              <a:t> </a:t>
            </a:r>
            <a:r>
              <a:rPr sz="1200" dirty="0"/>
              <a:t>this</a:t>
            </a:r>
            <a:r>
              <a:rPr sz="1200" spc="40" dirty="0"/>
              <a:t> </a:t>
            </a:r>
            <a:r>
              <a:rPr sz="1200" dirty="0"/>
              <a:t>means</a:t>
            </a:r>
            <a:r>
              <a:rPr sz="1200" spc="35" dirty="0"/>
              <a:t> </a:t>
            </a:r>
            <a:r>
              <a:rPr sz="1200" dirty="0"/>
              <a:t>if,</a:t>
            </a:r>
            <a:r>
              <a:rPr sz="1200" spc="30" dirty="0"/>
              <a:t> </a:t>
            </a:r>
            <a:r>
              <a:rPr sz="1200" dirty="0"/>
              <a:t>say,</a:t>
            </a:r>
            <a:r>
              <a:rPr sz="1200" spc="55" dirty="0"/>
              <a:t> </a:t>
            </a:r>
            <a:r>
              <a:rPr sz="1200" spc="-20" dirty="0"/>
              <a:t>they </a:t>
            </a:r>
            <a:r>
              <a:rPr sz="1200" dirty="0"/>
              <a:t>acquire</a:t>
            </a:r>
            <a:r>
              <a:rPr sz="1200" spc="65" dirty="0"/>
              <a:t> </a:t>
            </a:r>
            <a:r>
              <a:rPr sz="1200" dirty="0"/>
              <a:t>100</a:t>
            </a:r>
            <a:r>
              <a:rPr sz="1200" spc="55" dirty="0"/>
              <a:t> </a:t>
            </a:r>
            <a:r>
              <a:rPr sz="1200" dirty="0"/>
              <a:t>leads</a:t>
            </a:r>
            <a:r>
              <a:rPr sz="1200" spc="65" dirty="0"/>
              <a:t> </a:t>
            </a:r>
            <a:r>
              <a:rPr sz="1200" dirty="0"/>
              <a:t>in</a:t>
            </a:r>
            <a:r>
              <a:rPr sz="1200" spc="45" dirty="0"/>
              <a:t> </a:t>
            </a:r>
            <a:r>
              <a:rPr sz="1200" dirty="0"/>
              <a:t>a</a:t>
            </a:r>
            <a:r>
              <a:rPr sz="1200" spc="55" dirty="0"/>
              <a:t> </a:t>
            </a:r>
            <a:r>
              <a:rPr sz="1200" dirty="0"/>
              <a:t>day,</a:t>
            </a:r>
            <a:r>
              <a:rPr sz="1200" spc="95" dirty="0"/>
              <a:t> </a:t>
            </a:r>
            <a:r>
              <a:rPr sz="1200" dirty="0"/>
              <a:t>only</a:t>
            </a:r>
            <a:r>
              <a:rPr sz="1200" spc="70" dirty="0"/>
              <a:t> </a:t>
            </a:r>
            <a:r>
              <a:rPr sz="1200" dirty="0"/>
              <a:t>about</a:t>
            </a:r>
            <a:r>
              <a:rPr sz="1200" spc="85" dirty="0"/>
              <a:t> </a:t>
            </a:r>
            <a:r>
              <a:rPr sz="1200" dirty="0"/>
              <a:t>30</a:t>
            </a:r>
            <a:r>
              <a:rPr sz="1200" spc="55" dirty="0"/>
              <a:t> </a:t>
            </a:r>
            <a:r>
              <a:rPr sz="1200" dirty="0"/>
              <a:t>of</a:t>
            </a:r>
            <a:r>
              <a:rPr sz="1200" spc="55" dirty="0"/>
              <a:t> </a:t>
            </a:r>
            <a:r>
              <a:rPr sz="1200" dirty="0"/>
              <a:t>them</a:t>
            </a:r>
            <a:r>
              <a:rPr sz="1200" spc="60" dirty="0"/>
              <a:t> </a:t>
            </a:r>
            <a:r>
              <a:rPr sz="1200" dirty="0"/>
              <a:t>are</a:t>
            </a:r>
            <a:r>
              <a:rPr sz="1200" spc="55" dirty="0"/>
              <a:t> </a:t>
            </a:r>
            <a:r>
              <a:rPr sz="1200" dirty="0"/>
              <a:t>converted.</a:t>
            </a:r>
            <a:r>
              <a:rPr sz="1200" spc="70" dirty="0"/>
              <a:t> </a:t>
            </a:r>
            <a:r>
              <a:rPr sz="1200" spc="-20" dirty="0"/>
              <a:t>To</a:t>
            </a:r>
            <a:r>
              <a:rPr sz="1200" spc="25" dirty="0"/>
              <a:t> </a:t>
            </a:r>
            <a:r>
              <a:rPr sz="1200" dirty="0"/>
              <a:t>make</a:t>
            </a:r>
            <a:r>
              <a:rPr sz="1200" spc="45" dirty="0"/>
              <a:t> </a:t>
            </a:r>
            <a:r>
              <a:rPr sz="1200" dirty="0"/>
              <a:t>this</a:t>
            </a:r>
            <a:r>
              <a:rPr sz="1200" spc="50" dirty="0"/>
              <a:t> </a:t>
            </a:r>
            <a:r>
              <a:rPr sz="1200" dirty="0"/>
              <a:t>process</a:t>
            </a:r>
            <a:r>
              <a:rPr sz="1200" spc="80" dirty="0"/>
              <a:t> </a:t>
            </a:r>
            <a:r>
              <a:rPr sz="1200" spc="-20" dirty="0"/>
              <a:t>more </a:t>
            </a:r>
            <a:r>
              <a:rPr sz="1200" dirty="0"/>
              <a:t>efficient,</a:t>
            </a:r>
            <a:r>
              <a:rPr sz="1200" spc="60" dirty="0"/>
              <a:t> </a:t>
            </a:r>
            <a:r>
              <a:rPr sz="1200" dirty="0"/>
              <a:t>the</a:t>
            </a:r>
            <a:r>
              <a:rPr sz="1200" spc="75" dirty="0"/>
              <a:t> </a:t>
            </a:r>
            <a:r>
              <a:rPr sz="1200" dirty="0"/>
              <a:t>company</a:t>
            </a:r>
            <a:r>
              <a:rPr sz="1200" spc="75" dirty="0"/>
              <a:t> </a:t>
            </a:r>
            <a:r>
              <a:rPr sz="1200" dirty="0"/>
              <a:t>wishes</a:t>
            </a:r>
            <a:r>
              <a:rPr sz="1200" spc="120" dirty="0"/>
              <a:t> </a:t>
            </a:r>
            <a:r>
              <a:rPr sz="1200" dirty="0"/>
              <a:t>to</a:t>
            </a:r>
            <a:r>
              <a:rPr sz="1200" spc="70" dirty="0"/>
              <a:t> </a:t>
            </a:r>
            <a:r>
              <a:rPr sz="1200" dirty="0"/>
              <a:t>identify</a:t>
            </a:r>
            <a:r>
              <a:rPr sz="1200" spc="75" dirty="0"/>
              <a:t> </a:t>
            </a:r>
            <a:r>
              <a:rPr sz="1200" dirty="0"/>
              <a:t>the</a:t>
            </a:r>
            <a:r>
              <a:rPr sz="1200" spc="70" dirty="0"/>
              <a:t> </a:t>
            </a:r>
            <a:r>
              <a:rPr sz="1200" dirty="0"/>
              <a:t>most</a:t>
            </a:r>
            <a:r>
              <a:rPr sz="1200" spc="55" dirty="0"/>
              <a:t> </a:t>
            </a:r>
            <a:r>
              <a:rPr sz="1200" dirty="0"/>
              <a:t>potential</a:t>
            </a:r>
            <a:r>
              <a:rPr sz="1200" spc="100" dirty="0"/>
              <a:t> </a:t>
            </a:r>
            <a:r>
              <a:rPr sz="1200" dirty="0"/>
              <a:t>leads,</a:t>
            </a:r>
            <a:r>
              <a:rPr sz="1200" spc="80" dirty="0"/>
              <a:t> </a:t>
            </a:r>
            <a:r>
              <a:rPr sz="1200" dirty="0"/>
              <a:t>also</a:t>
            </a:r>
            <a:r>
              <a:rPr sz="1200" spc="85" dirty="0"/>
              <a:t> </a:t>
            </a:r>
            <a:r>
              <a:rPr sz="1200" dirty="0"/>
              <a:t>known</a:t>
            </a:r>
            <a:r>
              <a:rPr sz="1200" spc="110" dirty="0"/>
              <a:t> </a:t>
            </a:r>
            <a:r>
              <a:rPr sz="1200" dirty="0"/>
              <a:t>as</a:t>
            </a:r>
            <a:r>
              <a:rPr sz="1200" spc="80" dirty="0"/>
              <a:t> </a:t>
            </a:r>
            <a:r>
              <a:rPr sz="1200" dirty="0"/>
              <a:t>Hot</a:t>
            </a:r>
            <a:r>
              <a:rPr sz="1200" spc="80" dirty="0"/>
              <a:t> </a:t>
            </a:r>
            <a:r>
              <a:rPr sz="1200" spc="-10" dirty="0"/>
              <a:t>Leads.</a:t>
            </a:r>
            <a:endParaRPr sz="1200">
              <a:latin typeface="Arial"/>
              <a:cs typeface="Arial"/>
            </a:endParaRPr>
          </a:p>
          <a:p>
            <a:pPr marL="295910" marR="224154" indent="-283845">
              <a:lnSpc>
                <a:spcPts val="1330"/>
              </a:lnSpc>
              <a:spcBef>
                <a:spcPts val="844"/>
              </a:spcBef>
              <a:tabLst>
                <a:tab pos="295910" algn="l"/>
              </a:tabLst>
            </a:pPr>
            <a:r>
              <a:rPr sz="100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00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200" dirty="0"/>
              <a:t>If</a:t>
            </a:r>
            <a:r>
              <a:rPr sz="1200" spc="55" dirty="0"/>
              <a:t> </a:t>
            </a:r>
            <a:r>
              <a:rPr sz="1200" dirty="0"/>
              <a:t>they</a:t>
            </a:r>
            <a:r>
              <a:rPr sz="1200" spc="90" dirty="0"/>
              <a:t> </a:t>
            </a:r>
            <a:r>
              <a:rPr sz="1200" dirty="0"/>
              <a:t>successfully</a:t>
            </a:r>
            <a:r>
              <a:rPr sz="1200" spc="55" dirty="0"/>
              <a:t> </a:t>
            </a:r>
            <a:r>
              <a:rPr sz="1200" dirty="0"/>
              <a:t>identify</a:t>
            </a:r>
            <a:r>
              <a:rPr sz="1200" spc="90" dirty="0"/>
              <a:t> </a:t>
            </a:r>
            <a:r>
              <a:rPr sz="1200" dirty="0"/>
              <a:t>this</a:t>
            </a:r>
            <a:r>
              <a:rPr sz="1200" spc="70" dirty="0"/>
              <a:t> </a:t>
            </a:r>
            <a:r>
              <a:rPr sz="1200" dirty="0"/>
              <a:t>set</a:t>
            </a:r>
            <a:r>
              <a:rPr sz="1200" spc="45" dirty="0"/>
              <a:t> </a:t>
            </a:r>
            <a:r>
              <a:rPr sz="1200" dirty="0"/>
              <a:t>of</a:t>
            </a:r>
            <a:r>
              <a:rPr sz="1200" spc="80" dirty="0"/>
              <a:t> </a:t>
            </a:r>
            <a:r>
              <a:rPr sz="1200" dirty="0"/>
              <a:t>leads,</a:t>
            </a:r>
            <a:r>
              <a:rPr sz="1200" spc="75" dirty="0"/>
              <a:t> </a:t>
            </a:r>
            <a:r>
              <a:rPr sz="1200" dirty="0"/>
              <a:t>the</a:t>
            </a:r>
            <a:r>
              <a:rPr sz="1200" spc="65" dirty="0"/>
              <a:t> </a:t>
            </a:r>
            <a:r>
              <a:rPr sz="1200" dirty="0"/>
              <a:t>lead</a:t>
            </a:r>
            <a:r>
              <a:rPr sz="1200" spc="85" dirty="0"/>
              <a:t> </a:t>
            </a:r>
            <a:r>
              <a:rPr sz="1200" dirty="0"/>
              <a:t>conversion</a:t>
            </a:r>
            <a:r>
              <a:rPr sz="1200" spc="105" dirty="0"/>
              <a:t> </a:t>
            </a:r>
            <a:r>
              <a:rPr sz="1200" dirty="0"/>
              <a:t>rate</a:t>
            </a:r>
            <a:r>
              <a:rPr sz="1200" spc="65" dirty="0"/>
              <a:t> </a:t>
            </a:r>
            <a:r>
              <a:rPr sz="1200" dirty="0"/>
              <a:t>should</a:t>
            </a:r>
            <a:r>
              <a:rPr sz="1200" spc="80" dirty="0"/>
              <a:t> </a:t>
            </a:r>
            <a:r>
              <a:rPr sz="1200" dirty="0"/>
              <a:t>go</a:t>
            </a:r>
            <a:r>
              <a:rPr sz="1200" spc="75" dirty="0"/>
              <a:t> </a:t>
            </a:r>
            <a:r>
              <a:rPr sz="1200" dirty="0"/>
              <a:t>up</a:t>
            </a:r>
            <a:r>
              <a:rPr sz="1200" spc="65" dirty="0"/>
              <a:t> </a:t>
            </a:r>
            <a:r>
              <a:rPr sz="1200" dirty="0"/>
              <a:t>as</a:t>
            </a:r>
            <a:r>
              <a:rPr sz="1200" spc="85" dirty="0"/>
              <a:t> </a:t>
            </a:r>
            <a:r>
              <a:rPr sz="1200" dirty="0"/>
              <a:t>the</a:t>
            </a:r>
            <a:r>
              <a:rPr sz="1200" spc="65" dirty="0"/>
              <a:t> </a:t>
            </a:r>
            <a:r>
              <a:rPr sz="1200" spc="-10" dirty="0"/>
              <a:t>sales </a:t>
            </a:r>
            <a:r>
              <a:rPr sz="1200" dirty="0"/>
              <a:t>team</a:t>
            </a:r>
            <a:r>
              <a:rPr sz="1200" spc="70" dirty="0"/>
              <a:t> </a:t>
            </a:r>
            <a:r>
              <a:rPr sz="1200" dirty="0"/>
              <a:t>will</a:t>
            </a:r>
            <a:r>
              <a:rPr sz="1200" spc="100" dirty="0"/>
              <a:t> </a:t>
            </a:r>
            <a:r>
              <a:rPr sz="1200" dirty="0"/>
              <a:t>now</a:t>
            </a:r>
            <a:r>
              <a:rPr sz="1200" spc="90" dirty="0"/>
              <a:t> </a:t>
            </a:r>
            <a:r>
              <a:rPr sz="1200" dirty="0"/>
              <a:t>be</a:t>
            </a:r>
            <a:r>
              <a:rPr sz="1200" spc="80" dirty="0"/>
              <a:t> </a:t>
            </a:r>
            <a:r>
              <a:rPr sz="1200" dirty="0"/>
              <a:t>focusing</a:t>
            </a:r>
            <a:r>
              <a:rPr sz="1200" spc="95" dirty="0"/>
              <a:t> </a:t>
            </a:r>
            <a:r>
              <a:rPr sz="1200" dirty="0"/>
              <a:t>more</a:t>
            </a:r>
            <a:r>
              <a:rPr sz="1200" spc="70" dirty="0"/>
              <a:t> </a:t>
            </a:r>
            <a:r>
              <a:rPr sz="1200" dirty="0"/>
              <a:t>on</a:t>
            </a:r>
            <a:r>
              <a:rPr sz="1200" spc="70" dirty="0"/>
              <a:t> </a:t>
            </a:r>
            <a:r>
              <a:rPr sz="1200" dirty="0"/>
              <a:t>communicating</a:t>
            </a:r>
            <a:r>
              <a:rPr sz="1200" spc="85" dirty="0"/>
              <a:t> </a:t>
            </a:r>
            <a:r>
              <a:rPr sz="1200" dirty="0"/>
              <a:t>with</a:t>
            </a:r>
            <a:r>
              <a:rPr sz="1200" spc="95" dirty="0"/>
              <a:t> </a:t>
            </a:r>
            <a:r>
              <a:rPr sz="1200" dirty="0"/>
              <a:t>the</a:t>
            </a:r>
            <a:r>
              <a:rPr sz="1200" spc="80" dirty="0"/>
              <a:t> </a:t>
            </a:r>
            <a:r>
              <a:rPr sz="1200" dirty="0"/>
              <a:t>potential</a:t>
            </a:r>
            <a:r>
              <a:rPr sz="1200" spc="100" dirty="0"/>
              <a:t> </a:t>
            </a:r>
            <a:r>
              <a:rPr sz="1200" dirty="0"/>
              <a:t>leads</a:t>
            </a:r>
            <a:r>
              <a:rPr sz="1200" spc="110" dirty="0"/>
              <a:t> </a:t>
            </a:r>
            <a:r>
              <a:rPr sz="1200" dirty="0"/>
              <a:t>rather</a:t>
            </a:r>
            <a:r>
              <a:rPr sz="1200" spc="85" dirty="0"/>
              <a:t> </a:t>
            </a:r>
            <a:r>
              <a:rPr sz="1200" dirty="0"/>
              <a:t>than</a:t>
            </a:r>
            <a:r>
              <a:rPr sz="1200" spc="85" dirty="0"/>
              <a:t> </a:t>
            </a:r>
            <a:r>
              <a:rPr sz="1200" spc="-10" dirty="0"/>
              <a:t>making </a:t>
            </a:r>
            <a:r>
              <a:rPr sz="1200" dirty="0"/>
              <a:t>calls</a:t>
            </a:r>
            <a:r>
              <a:rPr sz="1200" spc="50" dirty="0"/>
              <a:t> </a:t>
            </a:r>
            <a:r>
              <a:rPr sz="1200" dirty="0"/>
              <a:t>to</a:t>
            </a:r>
            <a:r>
              <a:rPr sz="1200" spc="65" dirty="0"/>
              <a:t> </a:t>
            </a:r>
            <a:r>
              <a:rPr sz="1200" spc="-10" dirty="0"/>
              <a:t>everyone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2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dirty="0">
                <a:latin typeface="Gothic Uralic"/>
                <a:cs typeface="Gothic Uralic"/>
              </a:rPr>
              <a:t>Business</a:t>
            </a:r>
            <a:r>
              <a:rPr sz="2950" spc="-45" dirty="0">
                <a:latin typeface="Gothic Uralic"/>
                <a:cs typeface="Gothic Uralic"/>
              </a:rPr>
              <a:t> </a:t>
            </a:r>
            <a:r>
              <a:rPr sz="2950" spc="-10" dirty="0">
                <a:latin typeface="Gothic Uralic"/>
                <a:cs typeface="Gothic Uralic"/>
              </a:rPr>
              <a:t>Objective</a:t>
            </a:r>
            <a:endParaRPr sz="2950">
              <a:latin typeface="Gothic Uralic"/>
              <a:cs typeface="Gothic Uralic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275" marR="5080" indent="-283845">
              <a:lnSpc>
                <a:spcPct val="1028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dirty="0"/>
              <a:t>Lead</a:t>
            </a:r>
            <a:r>
              <a:rPr spc="10" dirty="0"/>
              <a:t> </a:t>
            </a:r>
            <a:r>
              <a:rPr dirty="0"/>
              <a:t>X</a:t>
            </a:r>
            <a:r>
              <a:rPr spc="40" dirty="0"/>
              <a:t> </a:t>
            </a:r>
            <a:r>
              <a:rPr dirty="0"/>
              <a:t>wants</a:t>
            </a:r>
            <a:r>
              <a:rPr spc="40" dirty="0"/>
              <a:t> </a:t>
            </a:r>
            <a:r>
              <a:rPr dirty="0"/>
              <a:t>us</a:t>
            </a:r>
            <a:r>
              <a:rPr spc="20" dirty="0"/>
              <a:t> </a:t>
            </a:r>
            <a:r>
              <a:rPr dirty="0"/>
              <a:t>to</a:t>
            </a:r>
            <a:r>
              <a:rPr spc="30" dirty="0"/>
              <a:t> </a:t>
            </a:r>
            <a:r>
              <a:rPr dirty="0"/>
              <a:t>build</a:t>
            </a:r>
            <a:r>
              <a:rPr spc="25" dirty="0"/>
              <a:t> </a:t>
            </a:r>
            <a:r>
              <a:rPr dirty="0"/>
              <a:t>a</a:t>
            </a:r>
            <a:r>
              <a:rPr spc="25" dirty="0"/>
              <a:t> </a:t>
            </a:r>
            <a:r>
              <a:rPr dirty="0"/>
              <a:t>model</a:t>
            </a:r>
            <a:r>
              <a:rPr spc="25" dirty="0"/>
              <a:t> </a:t>
            </a:r>
            <a:r>
              <a:rPr dirty="0"/>
              <a:t>to</a:t>
            </a:r>
            <a:r>
              <a:rPr spc="40" dirty="0"/>
              <a:t> </a:t>
            </a:r>
            <a:r>
              <a:rPr dirty="0"/>
              <a:t>give</a:t>
            </a:r>
            <a:r>
              <a:rPr spc="45" dirty="0"/>
              <a:t> </a:t>
            </a:r>
            <a:r>
              <a:rPr dirty="0"/>
              <a:t>every</a:t>
            </a:r>
            <a:r>
              <a:rPr spc="35" dirty="0"/>
              <a:t> </a:t>
            </a:r>
            <a:r>
              <a:rPr dirty="0"/>
              <a:t>lead</a:t>
            </a:r>
            <a:r>
              <a:rPr spc="1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lead</a:t>
            </a:r>
            <a:r>
              <a:rPr spc="25" dirty="0"/>
              <a:t> </a:t>
            </a:r>
            <a:r>
              <a:rPr dirty="0"/>
              <a:t>score</a:t>
            </a:r>
            <a:r>
              <a:rPr spc="30" dirty="0"/>
              <a:t> </a:t>
            </a:r>
            <a:r>
              <a:rPr dirty="0"/>
              <a:t>between</a:t>
            </a:r>
            <a:r>
              <a:rPr spc="25" dirty="0"/>
              <a:t> </a:t>
            </a:r>
            <a:r>
              <a:rPr dirty="0"/>
              <a:t>0</a:t>
            </a:r>
            <a:r>
              <a:rPr spc="30" dirty="0"/>
              <a:t> </a:t>
            </a:r>
            <a:r>
              <a:rPr spc="-10" dirty="0"/>
              <a:t>-</a:t>
            </a:r>
            <a:r>
              <a:rPr dirty="0"/>
              <a:t>100</a:t>
            </a:r>
            <a:r>
              <a:rPr spc="25" dirty="0"/>
              <a:t> </a:t>
            </a:r>
            <a:r>
              <a:rPr spc="-50" dirty="0"/>
              <a:t>. </a:t>
            </a:r>
            <a:r>
              <a:rPr dirty="0"/>
              <a:t>So</a:t>
            </a:r>
            <a:r>
              <a:rPr spc="25" dirty="0"/>
              <a:t> </a:t>
            </a:r>
            <a:r>
              <a:rPr dirty="0"/>
              <a:t>that</a:t>
            </a:r>
            <a:r>
              <a:rPr spc="40" dirty="0"/>
              <a:t> </a:t>
            </a:r>
            <a:r>
              <a:rPr dirty="0"/>
              <a:t>they</a:t>
            </a:r>
            <a:r>
              <a:rPr spc="45" dirty="0"/>
              <a:t> </a:t>
            </a:r>
            <a:r>
              <a:rPr dirty="0"/>
              <a:t>can</a:t>
            </a:r>
            <a:r>
              <a:rPr spc="40" dirty="0"/>
              <a:t> </a:t>
            </a:r>
            <a:r>
              <a:rPr dirty="0"/>
              <a:t>identify</a:t>
            </a:r>
            <a:r>
              <a:rPr spc="30" dirty="0"/>
              <a:t>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Hot</a:t>
            </a:r>
            <a:r>
              <a:rPr spc="40" dirty="0"/>
              <a:t> </a:t>
            </a:r>
            <a:r>
              <a:rPr dirty="0"/>
              <a:t>leads</a:t>
            </a:r>
            <a:r>
              <a:rPr spc="30" dirty="0"/>
              <a:t> </a:t>
            </a:r>
            <a:r>
              <a:rPr dirty="0"/>
              <a:t>and</a:t>
            </a:r>
            <a:r>
              <a:rPr spc="35" dirty="0"/>
              <a:t> </a:t>
            </a:r>
            <a:r>
              <a:rPr dirty="0"/>
              <a:t>increase</a:t>
            </a:r>
            <a:r>
              <a:rPr spc="25" dirty="0"/>
              <a:t> </a:t>
            </a:r>
            <a:r>
              <a:rPr dirty="0"/>
              <a:t>their</a:t>
            </a:r>
            <a:r>
              <a:rPr spc="25" dirty="0"/>
              <a:t> </a:t>
            </a:r>
            <a:r>
              <a:rPr dirty="0"/>
              <a:t>conversion</a:t>
            </a:r>
            <a:r>
              <a:rPr spc="40" dirty="0"/>
              <a:t> </a:t>
            </a:r>
            <a:r>
              <a:rPr dirty="0"/>
              <a:t>rate</a:t>
            </a:r>
            <a:r>
              <a:rPr spc="35" dirty="0"/>
              <a:t> </a:t>
            </a:r>
            <a:r>
              <a:rPr dirty="0"/>
              <a:t>as</a:t>
            </a:r>
            <a:r>
              <a:rPr spc="35" dirty="0"/>
              <a:t> </a:t>
            </a:r>
            <a:r>
              <a:rPr spc="-10" dirty="0"/>
              <a:t>well.</a:t>
            </a:r>
            <a:endParaRPr sz="1150">
              <a:latin typeface="Georgia"/>
              <a:cs typeface="Georgia"/>
            </a:endParaRPr>
          </a:p>
          <a:p>
            <a:pPr marL="12065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CEO</a:t>
            </a:r>
            <a:r>
              <a:rPr spc="20" dirty="0"/>
              <a:t> </a:t>
            </a:r>
            <a:r>
              <a:rPr dirty="0"/>
              <a:t>want</a:t>
            </a:r>
            <a:r>
              <a:rPr spc="35" dirty="0"/>
              <a:t> </a:t>
            </a:r>
            <a:r>
              <a:rPr dirty="0"/>
              <a:t>to</a:t>
            </a:r>
            <a:r>
              <a:rPr spc="35" dirty="0"/>
              <a:t> </a:t>
            </a:r>
            <a:r>
              <a:rPr dirty="0"/>
              <a:t>achieve</a:t>
            </a:r>
            <a:r>
              <a:rPr spc="55" dirty="0"/>
              <a:t> </a:t>
            </a:r>
            <a:r>
              <a:rPr dirty="0"/>
              <a:t>a</a:t>
            </a:r>
            <a:r>
              <a:rPr spc="35" dirty="0"/>
              <a:t> </a:t>
            </a:r>
            <a:r>
              <a:rPr dirty="0"/>
              <a:t>lead</a:t>
            </a:r>
            <a:r>
              <a:rPr spc="35" dirty="0"/>
              <a:t> </a:t>
            </a:r>
            <a:r>
              <a:rPr dirty="0"/>
              <a:t>conversion</a:t>
            </a:r>
            <a:r>
              <a:rPr spc="35" dirty="0"/>
              <a:t> </a:t>
            </a:r>
            <a:r>
              <a:rPr dirty="0"/>
              <a:t>rate</a:t>
            </a:r>
            <a:r>
              <a:rPr spc="35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spc="-20" dirty="0"/>
              <a:t>80%.</a:t>
            </a:r>
            <a:endParaRPr sz="1150">
              <a:latin typeface="Georgia"/>
              <a:cs typeface="Georgia"/>
            </a:endParaRPr>
          </a:p>
          <a:p>
            <a:pPr marL="295275" marR="37465" indent="-283845">
              <a:lnSpc>
                <a:spcPct val="102400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dirty="0"/>
              <a:t>They</a:t>
            </a:r>
            <a:r>
              <a:rPr spc="10" dirty="0"/>
              <a:t> </a:t>
            </a:r>
            <a:r>
              <a:rPr dirty="0"/>
              <a:t>want</a:t>
            </a:r>
            <a:r>
              <a:rPr spc="55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model</a:t>
            </a:r>
            <a:r>
              <a:rPr spc="50" dirty="0"/>
              <a:t> </a:t>
            </a:r>
            <a:r>
              <a:rPr dirty="0"/>
              <a:t>to</a:t>
            </a:r>
            <a:r>
              <a:rPr spc="50" dirty="0"/>
              <a:t> </a:t>
            </a:r>
            <a:r>
              <a:rPr dirty="0"/>
              <a:t>be</a:t>
            </a:r>
            <a:r>
              <a:rPr spc="40" dirty="0"/>
              <a:t> </a:t>
            </a:r>
            <a:r>
              <a:rPr dirty="0"/>
              <a:t>able</a:t>
            </a:r>
            <a:r>
              <a:rPr spc="20" dirty="0"/>
              <a:t> </a:t>
            </a:r>
            <a:r>
              <a:rPr dirty="0"/>
              <a:t>to</a:t>
            </a:r>
            <a:r>
              <a:rPr spc="50" dirty="0"/>
              <a:t> </a:t>
            </a:r>
            <a:r>
              <a:rPr dirty="0"/>
              <a:t>handle</a:t>
            </a:r>
            <a:r>
              <a:rPr spc="5" dirty="0"/>
              <a:t> </a:t>
            </a:r>
            <a:r>
              <a:rPr dirty="0"/>
              <a:t>future</a:t>
            </a:r>
            <a:r>
              <a:rPr spc="55" dirty="0"/>
              <a:t> </a:t>
            </a:r>
            <a:r>
              <a:rPr dirty="0"/>
              <a:t>constraints</a:t>
            </a:r>
            <a:r>
              <a:rPr spc="30" dirty="0"/>
              <a:t> </a:t>
            </a:r>
            <a:r>
              <a:rPr dirty="0"/>
              <a:t>as</a:t>
            </a:r>
            <a:r>
              <a:rPr spc="30" dirty="0"/>
              <a:t> </a:t>
            </a:r>
            <a:r>
              <a:rPr dirty="0"/>
              <a:t>well</a:t>
            </a:r>
            <a:r>
              <a:rPr spc="45" dirty="0"/>
              <a:t> </a:t>
            </a:r>
            <a:r>
              <a:rPr dirty="0"/>
              <a:t>like</a:t>
            </a:r>
            <a:r>
              <a:rPr spc="20" dirty="0"/>
              <a:t> </a:t>
            </a:r>
            <a:r>
              <a:rPr dirty="0"/>
              <a:t>Peak</a:t>
            </a:r>
            <a:r>
              <a:rPr spc="15" dirty="0"/>
              <a:t> </a:t>
            </a:r>
            <a:r>
              <a:rPr spc="-20" dirty="0"/>
              <a:t>time </a:t>
            </a:r>
            <a:r>
              <a:rPr dirty="0"/>
              <a:t>actions</a:t>
            </a:r>
            <a:r>
              <a:rPr spc="30" dirty="0"/>
              <a:t> </a:t>
            </a:r>
            <a:r>
              <a:rPr dirty="0"/>
              <a:t>required,</a:t>
            </a:r>
            <a:r>
              <a:rPr spc="40" dirty="0"/>
              <a:t> </a:t>
            </a:r>
            <a:r>
              <a:rPr dirty="0"/>
              <a:t>how</a:t>
            </a:r>
            <a:r>
              <a:rPr spc="3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dirty="0"/>
              <a:t>utilize</a:t>
            </a:r>
            <a:r>
              <a:rPr spc="5" dirty="0"/>
              <a:t> </a:t>
            </a:r>
            <a:r>
              <a:rPr dirty="0"/>
              <a:t>full</a:t>
            </a:r>
            <a:r>
              <a:rPr spc="50" dirty="0"/>
              <a:t> </a:t>
            </a:r>
            <a:r>
              <a:rPr dirty="0"/>
              <a:t>man</a:t>
            </a:r>
            <a:r>
              <a:rPr spc="40" dirty="0"/>
              <a:t> </a:t>
            </a:r>
            <a:r>
              <a:rPr dirty="0"/>
              <a:t>power</a:t>
            </a:r>
            <a:r>
              <a:rPr spc="50" dirty="0"/>
              <a:t> </a:t>
            </a:r>
            <a:r>
              <a:rPr dirty="0"/>
              <a:t>and</a:t>
            </a:r>
            <a:r>
              <a:rPr spc="40" dirty="0"/>
              <a:t> </a:t>
            </a:r>
            <a:r>
              <a:rPr dirty="0"/>
              <a:t>after</a:t>
            </a:r>
            <a:r>
              <a:rPr spc="45" dirty="0"/>
              <a:t> </a:t>
            </a:r>
            <a:r>
              <a:rPr dirty="0"/>
              <a:t>achieving</a:t>
            </a:r>
            <a:r>
              <a:rPr spc="25" dirty="0"/>
              <a:t> </a:t>
            </a:r>
            <a:r>
              <a:rPr dirty="0"/>
              <a:t>target</a:t>
            </a:r>
            <a:r>
              <a:rPr spc="40" dirty="0"/>
              <a:t> </a:t>
            </a:r>
            <a:r>
              <a:rPr spc="-20" dirty="0"/>
              <a:t>what </a:t>
            </a:r>
            <a:r>
              <a:rPr dirty="0"/>
              <a:t>should</a:t>
            </a:r>
            <a:r>
              <a:rPr spc="15" dirty="0"/>
              <a:t> </a:t>
            </a:r>
            <a:r>
              <a:rPr dirty="0"/>
              <a:t>be</a:t>
            </a:r>
            <a:r>
              <a:rPr spc="35" dirty="0"/>
              <a:t> </a:t>
            </a:r>
            <a:r>
              <a:rPr dirty="0"/>
              <a:t>the</a:t>
            </a:r>
            <a:r>
              <a:rPr spc="30" dirty="0"/>
              <a:t> </a:t>
            </a:r>
            <a:r>
              <a:rPr spc="-10" dirty="0"/>
              <a:t>approaches.</a:t>
            </a:r>
            <a:endParaRPr sz="1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48" y="3434634"/>
            <a:ext cx="20878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b="1" spc="-10" dirty="0">
                <a:solidFill>
                  <a:srgbClr val="EBEBEB"/>
                </a:solidFill>
                <a:latin typeface="Gothic Uralic"/>
                <a:cs typeface="Gothic Uralic"/>
              </a:rPr>
              <a:t>Problem Approach</a:t>
            </a:r>
            <a:endParaRPr sz="33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7595" y="2125490"/>
            <a:ext cx="390334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240665" indent="-189230">
              <a:lnSpc>
                <a:spcPct val="102099"/>
              </a:lnSpc>
              <a:spcBef>
                <a:spcPts val="100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204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Importing</a:t>
            </a:r>
            <a:r>
              <a:rPr sz="1450" b="1" spc="20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the</a:t>
            </a:r>
            <a:r>
              <a:rPr sz="1450" b="1" spc="3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data</a:t>
            </a:r>
            <a:r>
              <a:rPr sz="1450" b="1" spc="40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and</a:t>
            </a:r>
            <a:r>
              <a:rPr sz="1450" b="1" spc="3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inspecting</a:t>
            </a:r>
            <a:r>
              <a:rPr sz="1450" b="1" spc="20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spc="-25" dirty="0">
                <a:solidFill>
                  <a:srgbClr val="3F3F3F"/>
                </a:solidFill>
                <a:latin typeface="Gothic Uralic"/>
                <a:cs typeface="Gothic Uralic"/>
              </a:rPr>
              <a:t>the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data</a:t>
            </a:r>
            <a:r>
              <a:rPr sz="1450" b="1" spc="4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spc="-20" dirty="0">
                <a:solidFill>
                  <a:srgbClr val="3F3F3F"/>
                </a:solidFill>
                <a:latin typeface="Gothic Uralic"/>
                <a:cs typeface="Gothic Uralic"/>
              </a:rPr>
              <a:t>frame</a:t>
            </a:r>
            <a:endParaRPr sz="14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12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Data</a:t>
            </a:r>
            <a:r>
              <a:rPr sz="1450" b="1" spc="-3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Gothic Uralic"/>
                <a:cs typeface="Gothic Uralic"/>
              </a:rPr>
              <a:t>preparation</a:t>
            </a:r>
            <a:endParaRPr sz="14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4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spc="-25" dirty="0">
                <a:solidFill>
                  <a:srgbClr val="3F3F3F"/>
                </a:solidFill>
                <a:latin typeface="Gothic Uralic"/>
                <a:cs typeface="Gothic Uralic"/>
              </a:rPr>
              <a:t>EDA</a:t>
            </a:r>
            <a:endParaRPr sz="14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200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Dummy</a:t>
            </a:r>
            <a:r>
              <a:rPr sz="1450" b="1" spc="-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variable</a:t>
            </a:r>
            <a:r>
              <a:rPr sz="1450" b="1" spc="3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Gothic Uralic"/>
                <a:cs typeface="Gothic Uralic"/>
              </a:rPr>
              <a:t>creation</a:t>
            </a:r>
            <a:endParaRPr sz="14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15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Test-Train</a:t>
            </a:r>
            <a:r>
              <a:rPr sz="1450" b="1" spc="-3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spc="-20" dirty="0">
                <a:solidFill>
                  <a:srgbClr val="3F3F3F"/>
                </a:solidFill>
                <a:latin typeface="Gothic Uralic"/>
                <a:cs typeface="Gothic Uralic"/>
              </a:rPr>
              <a:t>split</a:t>
            </a:r>
            <a:endParaRPr sz="14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140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Feature</a:t>
            </a:r>
            <a:r>
              <a:rPr sz="1450" b="1" spc="-30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Gothic Uralic"/>
                <a:cs typeface="Gothic Uralic"/>
              </a:rPr>
              <a:t>scaling</a:t>
            </a:r>
            <a:endParaRPr sz="14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4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Gothic Uralic"/>
                <a:cs typeface="Gothic Uralic"/>
              </a:rPr>
              <a:t>Correlations</a:t>
            </a:r>
            <a:endParaRPr sz="1450">
              <a:latin typeface="Gothic Uralic"/>
              <a:cs typeface="Gothic Uralic"/>
            </a:endParaRPr>
          </a:p>
          <a:p>
            <a:pPr marL="201295" marR="5080" indent="-189230">
              <a:lnSpc>
                <a:spcPct val="102099"/>
              </a:lnSpc>
              <a:spcBef>
                <a:spcPts val="825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21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Model</a:t>
            </a:r>
            <a:r>
              <a:rPr sz="1450" b="1" spc="4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Building</a:t>
            </a:r>
            <a:r>
              <a:rPr sz="1450" b="1" spc="4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(RFE</a:t>
            </a:r>
            <a:r>
              <a:rPr sz="1450" b="1" spc="4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Rsquared</a:t>
            </a:r>
            <a:r>
              <a:rPr sz="1450" b="1" spc="50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VIF</a:t>
            </a:r>
            <a:r>
              <a:rPr sz="1450" b="1" spc="2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and</a:t>
            </a:r>
            <a:r>
              <a:rPr sz="1450" b="1" spc="6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spc="-25" dirty="0">
                <a:solidFill>
                  <a:srgbClr val="3F3F3F"/>
                </a:solidFill>
                <a:latin typeface="Gothic Uralic"/>
                <a:cs typeface="Gothic Uralic"/>
              </a:rPr>
              <a:t>p- </a:t>
            </a:r>
            <a:r>
              <a:rPr sz="1450" b="1" spc="-10" dirty="0">
                <a:solidFill>
                  <a:srgbClr val="3F3F3F"/>
                </a:solidFill>
                <a:latin typeface="Gothic Uralic"/>
                <a:cs typeface="Gothic Uralic"/>
              </a:rPr>
              <a:t>values)</a:t>
            </a:r>
            <a:endParaRPr sz="14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140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Model</a:t>
            </a:r>
            <a:r>
              <a:rPr sz="1450" b="1" spc="-20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Gothic Uralic"/>
                <a:cs typeface="Gothic Uralic"/>
              </a:rPr>
              <a:t>Evaluation</a:t>
            </a:r>
            <a:endParaRPr sz="14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190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Making</a:t>
            </a:r>
            <a:r>
              <a:rPr sz="1450" b="1" spc="40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predictions</a:t>
            </a:r>
            <a:r>
              <a:rPr sz="1450" b="1" spc="2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on</a:t>
            </a:r>
            <a:r>
              <a:rPr sz="1450" b="1" spc="25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dirty="0">
                <a:solidFill>
                  <a:srgbClr val="3F3F3F"/>
                </a:solidFill>
                <a:latin typeface="Gothic Uralic"/>
                <a:cs typeface="Gothic Uralic"/>
              </a:rPr>
              <a:t>test</a:t>
            </a:r>
            <a:r>
              <a:rPr sz="1450" b="1" spc="40" dirty="0">
                <a:solidFill>
                  <a:srgbClr val="3F3F3F"/>
                </a:solidFill>
                <a:latin typeface="Gothic Uralic"/>
                <a:cs typeface="Gothic Uralic"/>
              </a:rPr>
              <a:t> </a:t>
            </a:r>
            <a:r>
              <a:rPr sz="1450" b="1" spc="-25" dirty="0">
                <a:solidFill>
                  <a:srgbClr val="3F3F3F"/>
                </a:solidFill>
                <a:latin typeface="Gothic Uralic"/>
                <a:cs typeface="Gothic Uralic"/>
              </a:rPr>
              <a:t>set</a:t>
            </a:r>
            <a:endParaRPr sz="145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6591" y="3000755"/>
              <a:ext cx="8583167" cy="17327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3791" y="4733544"/>
              <a:ext cx="8125967" cy="19659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03970" y="2012728"/>
            <a:ext cx="827532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080" indent="-283845">
              <a:lnSpc>
                <a:spcPct val="101499"/>
              </a:lnSpc>
              <a:spcBef>
                <a:spcPts val="95"/>
              </a:spcBef>
            </a:pPr>
            <a:r>
              <a:rPr sz="15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550" spc="484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few</a:t>
            </a:r>
            <a:r>
              <a:rPr sz="19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columns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9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which there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9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called</a:t>
            </a:r>
            <a:r>
              <a:rPr sz="19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'Select'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which is</a:t>
            </a:r>
            <a:r>
              <a:rPr sz="19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taking </a:t>
            </a:r>
            <a:r>
              <a:rPr sz="1950" spc="-20" dirty="0">
                <a:solidFill>
                  <a:srgbClr val="FFFFFF"/>
                </a:solidFill>
                <a:latin typeface="Times New Roman"/>
                <a:cs typeface="Times New Roman"/>
              </a:rPr>
              <a:t>care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0129" y="1467184"/>
            <a:ext cx="349885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1" dirty="0">
                <a:solidFill>
                  <a:srgbClr val="EBEBEB"/>
                </a:solidFill>
                <a:latin typeface="Times New Roman"/>
                <a:cs typeface="Times New Roman"/>
              </a:rPr>
              <a:t>EDA</a:t>
            </a:r>
            <a:r>
              <a:rPr sz="2950" b="1" spc="-17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950" b="1" dirty="0">
                <a:solidFill>
                  <a:srgbClr val="EBEBEB"/>
                </a:solidFill>
                <a:latin typeface="Times New Roman"/>
                <a:cs typeface="Times New Roman"/>
              </a:rPr>
              <a:t>–</a:t>
            </a:r>
            <a:r>
              <a:rPr sz="2950" b="1" spc="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950" b="1" dirty="0">
                <a:solidFill>
                  <a:srgbClr val="EBEBEB"/>
                </a:solidFill>
                <a:latin typeface="Times New Roman"/>
                <a:cs typeface="Times New Roman"/>
              </a:rPr>
              <a:t>Data</a:t>
            </a:r>
            <a:r>
              <a:rPr sz="2950" b="1" spc="3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950" b="1" spc="-10" dirty="0">
                <a:solidFill>
                  <a:srgbClr val="EBEBEB"/>
                </a:solidFill>
                <a:latin typeface="Times New Roman"/>
                <a:cs typeface="Times New Roman"/>
              </a:rPr>
              <a:t>Cleaning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42794" y="2017264"/>
            <a:ext cx="7642225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Leads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HR,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Finance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Marketing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195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specializations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FFFFFF"/>
                </a:solidFill>
                <a:latin typeface="Times New Roman"/>
                <a:cs typeface="Times New Roman"/>
              </a:rPr>
              <a:t>high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convert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2083" y="3258311"/>
            <a:ext cx="8715756" cy="3011424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00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191048" y="1500599"/>
            <a:ext cx="49066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Lead</a:t>
            </a:r>
            <a:r>
              <a:rPr spc="-65" dirty="0"/>
              <a:t> </a:t>
            </a:r>
            <a:r>
              <a:rPr dirty="0"/>
              <a:t>Source</a:t>
            </a:r>
            <a:r>
              <a:rPr spc="-55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dirty="0"/>
              <a:t>Lead</a:t>
            </a:r>
            <a:r>
              <a:rPr spc="-65" dirty="0"/>
              <a:t> </a:t>
            </a:r>
            <a:r>
              <a:rPr spc="-10" dirty="0"/>
              <a:t>origin</a:t>
            </a: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0080" y="3241548"/>
            <a:ext cx="8796528" cy="340156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44949" y="2073621"/>
            <a:ext cx="7468870" cy="1130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lead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leads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google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direct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traffic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high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2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convert</a:t>
            </a:r>
            <a:endParaRPr sz="195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1610"/>
              </a:spcBef>
            </a:pPr>
            <a:r>
              <a:rPr sz="1950" dirty="0">
                <a:latin typeface="Times New Roman"/>
                <a:cs typeface="Times New Roman"/>
              </a:rPr>
              <a:t>Whereas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Lead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origin most</a:t>
            </a:r>
            <a:r>
              <a:rPr sz="1950" spc="7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number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of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leads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are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landing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on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submission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80" y="411480"/>
                  </a:lnTo>
                  <a:lnTo>
                    <a:pt x="1267968" y="377952"/>
                  </a:lnTo>
                  <a:lnTo>
                    <a:pt x="1438656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9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388632"/>
                  </a:moveTo>
                  <a:lnTo>
                    <a:pt x="9660636" y="388632"/>
                  </a:lnTo>
                  <a:lnTo>
                    <a:pt x="9660636" y="1544193"/>
                  </a:lnTo>
                  <a:lnTo>
                    <a:pt x="9051036" y="1635264"/>
                  </a:lnTo>
                  <a:lnTo>
                    <a:pt x="8415528" y="1711464"/>
                  </a:lnTo>
                  <a:lnTo>
                    <a:pt x="7994904" y="1752612"/>
                  </a:lnTo>
                  <a:lnTo>
                    <a:pt x="7783068" y="1770900"/>
                  </a:lnTo>
                  <a:lnTo>
                    <a:pt x="7365492" y="1802904"/>
                  </a:lnTo>
                  <a:lnTo>
                    <a:pt x="6539484" y="1845576"/>
                  </a:lnTo>
                  <a:lnTo>
                    <a:pt x="5932932" y="1862340"/>
                  </a:lnTo>
                  <a:lnTo>
                    <a:pt x="5536692" y="1868436"/>
                  </a:lnTo>
                  <a:lnTo>
                    <a:pt x="4956048" y="1868436"/>
                  </a:lnTo>
                  <a:lnTo>
                    <a:pt x="4213860" y="1853196"/>
                  </a:lnTo>
                  <a:lnTo>
                    <a:pt x="3685032" y="1833384"/>
                  </a:lnTo>
                  <a:lnTo>
                    <a:pt x="3348228" y="1816620"/>
                  </a:lnTo>
                  <a:lnTo>
                    <a:pt x="2714244" y="1778520"/>
                  </a:lnTo>
                  <a:lnTo>
                    <a:pt x="2138172" y="1735848"/>
                  </a:lnTo>
                  <a:lnTo>
                    <a:pt x="1633728" y="1688604"/>
                  </a:lnTo>
                  <a:lnTo>
                    <a:pt x="1200912" y="1642884"/>
                  </a:lnTo>
                  <a:lnTo>
                    <a:pt x="711708" y="1584972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32"/>
                  </a:lnTo>
                  <a:close/>
                </a:path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3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3" y="0"/>
                  </a:lnTo>
                  <a:lnTo>
                    <a:pt x="565403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1936" y="3101339"/>
              <a:ext cx="8036052" cy="361492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23026" y="1991357"/>
            <a:ext cx="7403465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Leads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opening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email</a:t>
            </a:r>
            <a:r>
              <a:rPr sz="1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high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probability to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convert,</a:t>
            </a:r>
            <a:r>
              <a:rPr sz="19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Same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25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Sending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SMS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benefit.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2360">
              <a:lnSpc>
                <a:spcPct val="100000"/>
              </a:lnSpc>
              <a:spcBef>
                <a:spcPts val="100"/>
              </a:spcBef>
            </a:pPr>
            <a:r>
              <a:rPr dirty="0"/>
              <a:t>Last</a:t>
            </a:r>
            <a:r>
              <a:rPr spc="-15" dirty="0"/>
              <a:t> </a:t>
            </a:r>
            <a:r>
              <a:rPr spc="-10" dirty="0"/>
              <a:t>lead</a:t>
            </a:r>
            <a:r>
              <a:rPr spc="-195" dirty="0"/>
              <a:t> </a:t>
            </a:r>
            <a:r>
              <a:rPr spc="-10" dirty="0"/>
              <a:t>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738</Words>
  <Application>Microsoft Office PowerPoint</Application>
  <PresentationFormat>Custom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Georgia</vt:lpstr>
      <vt:lpstr>Gothic Uralic</vt:lpstr>
      <vt:lpstr>Times New Roman</vt:lpstr>
      <vt:lpstr>Office Theme</vt:lpstr>
      <vt:lpstr>Lead Scoring Case Study using logistic regression</vt:lpstr>
      <vt:lpstr>Contents</vt:lpstr>
      <vt:lpstr>Problem Statement</vt:lpstr>
      <vt:lpstr>Business Objective</vt:lpstr>
      <vt:lpstr>PowerPoint Presentation</vt:lpstr>
      <vt:lpstr>PowerPoint Presentation</vt:lpstr>
      <vt:lpstr>Specialization</vt:lpstr>
      <vt:lpstr>Lead Source &amp; Lead origin</vt:lpstr>
      <vt:lpstr>Last lead Activity</vt:lpstr>
      <vt:lpstr>Last What is Your Occupation</vt:lpstr>
      <vt:lpstr>PowerPoint Presentation</vt:lpstr>
      <vt:lpstr>Model Evaluation</vt:lpstr>
      <vt:lpstr>Observations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Lead Scoring_SR_Updated</dc:title>
  <dc:creator>LENOVO</dc:creator>
  <cp:lastModifiedBy>anjali jain</cp:lastModifiedBy>
  <cp:revision>1</cp:revision>
  <dcterms:created xsi:type="dcterms:W3CDTF">2024-08-18T18:38:16Z</dcterms:created>
  <dcterms:modified xsi:type="dcterms:W3CDTF">2024-08-18T18:45:18Z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2023-01-03T00:00:00Z</vt:filetime>
  </property>
  <property fmtid="{D5CDD505-2E9C-101B-9397-08002B2CF9AE}" pid="3" name="LastSaved">
    <vt:filetime>2024-08-18T00:00:00Z</vt:filetime>
  </property>
  <property fmtid="{D5CDD505-2E9C-101B-9397-08002B2CF9AE}" pid="4" name="Producer">
    <vt:lpwstr>3-Heights(TM) PDF Security Shell 4.8.25.2 (http://www.pdf-tools.com)</vt:lpwstr>
  </property>
</Properties>
</file>