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h1x3FPyNzeq7Tpq5/oQn+ftPky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endParaRPr/>
          </a:p>
        </p:txBody>
      </p:sp>
      <p:sp>
        <p:nvSpPr>
          <p:cNvPr id="166" name="Google Shape;16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endParaRPr/>
          </a:p>
        </p:txBody>
      </p:sp>
      <p:sp>
        <p:nvSpPr>
          <p:cNvPr id="172" name="Google Shape;17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84" name="Google Shape;18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91" name="Google Shape;19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3429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88975" y="4416425"/>
            <a:ext cx="5503863" cy="418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3429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8975" y="4416425"/>
            <a:ext cx="5503863" cy="418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>
  <p:cSld name="标题幻灯片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4"/>
          <p:cNvSpPr txBox="1"/>
          <p:nvPr>
            <p:ph idx="1" type="subTitle"/>
          </p:nvPr>
        </p:nvSpPr>
        <p:spPr>
          <a:xfrm>
            <a:off x="4523693" y="3999169"/>
            <a:ext cx="6992032" cy="5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type="ctrTitle"/>
          </p:nvPr>
        </p:nvSpPr>
        <p:spPr>
          <a:xfrm>
            <a:off x="4528457" y="2056374"/>
            <a:ext cx="6992031" cy="19427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669924" y="76204"/>
            <a:ext cx="10850563" cy="95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页" showMasterSp="0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Slide </a:t>
            </a:r>
            <a:fld id="{00000000-1234-1234-1234-123412341234}" type="slidenum">
              <a:rPr lang="en-US"/>
              <a:t>‹#›</a:t>
            </a:fld>
            <a:r>
              <a:rPr lang="en-US"/>
              <a:t> of 21</a:t>
            </a:r>
            <a:endParaRPr b="0" i="0" u="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showMasterSp="0">
  <p:cSld name="标题和内容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idx="10" type="dt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r>
              <a:rPr lang="en-US"/>
              <a:t>/21</a:t>
            </a:r>
            <a:endParaRPr/>
          </a:p>
        </p:txBody>
      </p:sp>
      <p:sp>
        <p:nvSpPr>
          <p:cNvPr id="33" name="Google Shape;33;p28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showMasterSp="0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6098599" y="2657929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6099715" y="3553279"/>
            <a:ext cx="5419185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末尾幻灯片" showMasterSp="0">
  <p:cSld name="末尾幻灯片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0"/>
          <p:cNvSpPr txBox="1"/>
          <p:nvPr>
            <p:ph type="ctrTitle"/>
          </p:nvPr>
        </p:nvSpPr>
        <p:spPr>
          <a:xfrm>
            <a:off x="674690" y="2484892"/>
            <a:ext cx="6999739" cy="14339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669924" y="76204"/>
            <a:ext cx="10850563" cy="95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" name="Google Shape;12;p23"/>
          <p:cNvCxnSpPr/>
          <p:nvPr/>
        </p:nvCxnSpPr>
        <p:spPr>
          <a:xfrm>
            <a:off x="669924" y="1028700"/>
            <a:ext cx="10850563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3"/>
          <p:cNvSpPr txBox="1"/>
          <p:nvPr>
            <p:ph idx="10" type="dt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r>
              <a:rPr lang="en-US"/>
              <a:t>/21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idx="1" type="subTitle"/>
          </p:nvPr>
        </p:nvSpPr>
        <p:spPr>
          <a:xfrm>
            <a:off x="4523693" y="3999169"/>
            <a:ext cx="6992032" cy="5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 u="none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" name="Google Shape;47;p1"/>
          <p:cNvSpPr txBox="1"/>
          <p:nvPr>
            <p:ph type="ctrTitle"/>
          </p:nvPr>
        </p:nvSpPr>
        <p:spPr>
          <a:xfrm>
            <a:off x="3505201" y="1143000"/>
            <a:ext cx="8010524" cy="23542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Chapter 1: Interrupt/System Calls</a:t>
            </a:r>
            <a:br>
              <a:rPr lang="en-US"/>
            </a:br>
            <a:br>
              <a:rPr lang="en-US"/>
            </a:br>
            <a:endParaRPr b="1" i="0" sz="4400" u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4648200" y="3570514"/>
            <a:ext cx="6867525" cy="315686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1652589" y="609599"/>
            <a:ext cx="7948611" cy="862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API – System Call – OS Relationship</a:t>
            </a:r>
            <a:endParaRPr/>
          </a:p>
        </p:txBody>
      </p:sp>
      <p:pic>
        <p:nvPicPr>
          <p:cNvPr descr="2" id="107" name="Google Shape;1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0564" y="1736725"/>
            <a:ext cx="8224837" cy="4719638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1981201" y="438151"/>
            <a:ext cx="6367463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Standard C Library Example</a:t>
            </a:r>
            <a:endParaRPr/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2292351" y="1173163"/>
            <a:ext cx="7642225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 program invoking printf() library call, which calls write() system call</a:t>
            </a:r>
            <a:endParaRPr/>
          </a:p>
        </p:txBody>
      </p:sp>
      <p:pic>
        <p:nvPicPr>
          <p:cNvPr id="115" name="Google Shape;115;p11"/>
          <p:cNvPicPr preferRelativeResize="0"/>
          <p:nvPr/>
        </p:nvPicPr>
        <p:blipFill rotWithShape="1">
          <a:blip r:embed="rId3">
            <a:alphaModFix/>
          </a:blip>
          <a:srcRect b="1784" l="18286" r="17346" t="2666"/>
          <a:stretch/>
        </p:blipFill>
        <p:spPr>
          <a:xfrm>
            <a:off x="4433888" y="1965325"/>
            <a:ext cx="6030912" cy="4286250"/>
          </a:xfrm>
          <a:prstGeom prst="rect">
            <a:avLst/>
          </a:prstGeom>
          <a:noFill/>
          <a:ln cap="flat" cmpd="dbl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1762125" y="277813"/>
            <a:ext cx="6838950" cy="755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System Call Parameter Passing</a:t>
            </a:r>
            <a:endParaRPr/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762126" y="1141414"/>
            <a:ext cx="8588375" cy="555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Passing Parameters to System Calls: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Information required for a system call vary according to OS and call.</a:t>
            </a:r>
            <a:endParaRPr/>
          </a:p>
          <a:p>
            <a:pPr indent="-241300" lvl="1" marL="742950" rtl="0" algn="l">
              <a:lnSpc>
                <a:spcPct val="9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7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Three general methods used to pass parameters to the 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1. </a:t>
            </a:r>
            <a:r>
              <a:rPr b="1" lang="en-US" sz="2000"/>
              <a:t>Pass the parameters in </a:t>
            </a:r>
            <a:r>
              <a:rPr b="1" i="1" lang="en-US" sz="2000"/>
              <a:t>registers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When parameters are &lt; 6.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2. </a:t>
            </a:r>
            <a:r>
              <a:rPr b="1" lang="en-US" sz="2000"/>
              <a:t>Parameters stored in a </a:t>
            </a:r>
            <a:r>
              <a:rPr b="1" i="1" lang="en-US" sz="2000"/>
              <a:t>block, </a:t>
            </a:r>
            <a:r>
              <a:rPr b="1" lang="en-US" sz="2000"/>
              <a:t>or table</a:t>
            </a:r>
            <a:r>
              <a:rPr lang="en-US" sz="2000"/>
              <a:t>, in memory, and address of block passed as a parameter in a register. </a:t>
            </a:r>
            <a:r>
              <a:rPr lang="en-US" sz="2000">
                <a:solidFill>
                  <a:srgbClr val="FF0000"/>
                </a:solidFill>
              </a:rPr>
              <a:t>(6 or more)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approach taken by Linux and Solaris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3. </a:t>
            </a:r>
            <a:r>
              <a:rPr b="1" lang="en-US" sz="2000"/>
              <a:t>Parameters placed</a:t>
            </a:r>
            <a:r>
              <a:rPr lang="en-US" sz="2000"/>
              <a:t>, or </a:t>
            </a:r>
            <a:r>
              <a:rPr i="1" lang="en-US" sz="2000"/>
              <a:t>pushed, </a:t>
            </a:r>
            <a:r>
              <a:rPr b="1" lang="en-US" sz="2000"/>
              <a:t>onto the </a:t>
            </a:r>
            <a:r>
              <a:rPr b="1" i="1" lang="en-US" sz="2000"/>
              <a:t>stack</a:t>
            </a:r>
            <a:r>
              <a:rPr i="1" lang="en-US" sz="2000"/>
              <a:t> </a:t>
            </a:r>
            <a:r>
              <a:rPr lang="en-US" sz="2000"/>
              <a:t>by the program and </a:t>
            </a:r>
            <a:r>
              <a:rPr i="1" lang="en-US" sz="2000"/>
              <a:t>popped </a:t>
            </a:r>
            <a:r>
              <a:rPr lang="en-US" sz="2000"/>
              <a:t>off the stack by the operating system.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981201" y="409575"/>
            <a:ext cx="6619875" cy="1035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Types of System Calls</a:t>
            </a:r>
            <a:br>
              <a:rPr lang="en-US"/>
            </a:br>
            <a:r>
              <a:rPr lang="en-US" sz="2400"/>
              <a:t>5 Categories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1789113" y="1550988"/>
            <a:ext cx="4227512" cy="385921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Process Control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end, abort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load, execute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process, terminate process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get process attributes, set process attributes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wait for time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wait event, signal event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allocate and free memory</a:t>
            </a:r>
            <a:endParaRPr sz="2400"/>
          </a:p>
        </p:txBody>
      </p:sp>
      <p:sp>
        <p:nvSpPr>
          <p:cNvPr id="130" name="Google Shape;130;p13"/>
          <p:cNvSpPr txBox="1"/>
          <p:nvPr/>
        </p:nvSpPr>
        <p:spPr>
          <a:xfrm>
            <a:off x="6480175" y="1624013"/>
            <a:ext cx="3962400" cy="378618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Management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file, delete file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open, close file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read, write, reposition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and set file attributes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1703389" y="369888"/>
            <a:ext cx="66055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Types of System Calls (Cont.)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1749425" y="1233488"/>
            <a:ext cx="4770438" cy="410051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Device Management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request device, release device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read, write, reposition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get device attributes, set device attributes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logically attach or detach devices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Information Maintenance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get time or date, set time or date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get system data, set system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get and set process, file, or device attributes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38" name="Google Shape;138;p14"/>
          <p:cNvSpPr txBox="1"/>
          <p:nvPr/>
        </p:nvSpPr>
        <p:spPr>
          <a:xfrm>
            <a:off x="6784975" y="1333500"/>
            <a:ext cx="3651250" cy="410051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create, delete communication connection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send, receive messages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status information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attach and detach remote devices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5"/>
          <p:cNvGrpSpPr/>
          <p:nvPr/>
        </p:nvGrpSpPr>
        <p:grpSpPr>
          <a:xfrm>
            <a:off x="1722778" y="887897"/>
            <a:ext cx="8706677" cy="5671436"/>
            <a:chOff x="0" y="0"/>
            <a:chExt cx="8706677" cy="5671436"/>
          </a:xfrm>
        </p:grpSpPr>
        <p:sp>
          <p:nvSpPr>
            <p:cNvPr id="144" name="Google Shape;144;p15"/>
            <p:cNvSpPr/>
            <p:nvPr/>
          </p:nvSpPr>
          <p:spPr>
            <a:xfrm>
              <a:off x="0" y="0"/>
              <a:ext cx="6704142" cy="102085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29900" y="29900"/>
              <a:ext cx="5483115" cy="961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HLL provide System Call Interface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00633" y="1162644"/>
              <a:ext cx="6704142" cy="102085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530533" y="1192544"/>
              <a:ext cx="5480149" cy="961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Program makes </a:t>
              </a:r>
              <a:r>
                <a:rPr b="1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API Call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application programming interface)</a:t>
              </a:r>
              <a:endParaRPr b="1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001267" y="2325289"/>
              <a:ext cx="6704142" cy="102085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1031167" y="2355189"/>
              <a:ext cx="5480149" cy="961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API trapped by </a:t>
              </a:r>
              <a:r>
                <a:rPr b="1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RTL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(run time library)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501901" y="3487933"/>
              <a:ext cx="6704142" cy="102085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1531801" y="3517833"/>
              <a:ext cx="5480149" cy="961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RTL </a:t>
              </a:r>
              <a:r>
                <a:rPr b="1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places system calls</a:t>
              </a: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register</a:t>
              </a:r>
              <a:endPara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002535" y="4650578"/>
              <a:ext cx="6704142" cy="102085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2032435" y="4680478"/>
              <a:ext cx="5480149" cy="9610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b="1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Places parameters</a:t>
              </a: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specific locations and Completes System Call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040583" y="745793"/>
              <a:ext cx="663558" cy="66355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6189884" y="745793"/>
              <a:ext cx="364956" cy="499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541217" y="1908438"/>
              <a:ext cx="663558" cy="66355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6690518" y="1908438"/>
              <a:ext cx="364956" cy="499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041851" y="3054068"/>
              <a:ext cx="663558" cy="66355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15"/>
            <p:cNvSpPr txBox="1"/>
            <p:nvPr/>
          </p:nvSpPr>
          <p:spPr>
            <a:xfrm>
              <a:off x="7191152" y="3054068"/>
              <a:ext cx="364956" cy="499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7542485" y="4228056"/>
              <a:ext cx="663558" cy="663558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7691786" y="4228056"/>
              <a:ext cx="364956" cy="499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5"/>
          <p:cNvSpPr txBox="1"/>
          <p:nvPr>
            <p:ph type="title"/>
          </p:nvPr>
        </p:nvSpPr>
        <p:spPr>
          <a:xfrm>
            <a:off x="1874838" y="112712"/>
            <a:ext cx="7497762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System Call Implementation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When a system executes a C program, CPU runs in ____ mode.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a)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b) kernel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c) supervisory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d) system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When a user initiates to execute a C program, CPU runs in ____ mode.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a) user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b) kernel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c) supervisory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d) system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965325" y="1092201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Which program signal for the occurrence of an event either from the hardware or the software?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a) Bootstrap program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b) Interrupt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c) Disk Controller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d) CPU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2163763" y="4603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MCQ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765300" y="1295400"/>
            <a:ext cx="85217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What is the objective of multiprogramming?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 	Have some process running at all times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 	Have multiple programs waiting in a queue ready to run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 	To minimize CPU utilization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 	None of the mentioned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669924" y="76204"/>
            <a:ext cx="10850563" cy="95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Interrupt</a:t>
            </a:r>
            <a:endParaRPr/>
          </a:p>
        </p:txBody>
      </p: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1947864" y="887414"/>
            <a:ext cx="9572623" cy="571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/>
              <a:t>An interrupt: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/>
              <a:t>A signal from a device attached to a computer  OR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/>
              <a:t>From a program within the computer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That causes the main program that operates the computer (the operating system) to stop and figure out what to do next.</a:t>
            </a:r>
            <a:endParaRPr sz="2400"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/>
              <a:t>Interrupts can be of the following type: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/>
              <a:t>Generated by Hardware (Hardware Interrupt)</a:t>
            </a:r>
            <a:endParaRPr/>
          </a:p>
          <a:p>
            <a:pPr indent="-1333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/>
              <a:t>Generated by Software (Software Interrupt)</a:t>
            </a:r>
            <a:endParaRPr/>
          </a:p>
          <a:p>
            <a:pPr indent="-3619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2163763" y="4603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MCQ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1765300" y="1295400"/>
            <a:ext cx="85217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 a multiprogramming environment .....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  	the processor executes more than one process at a time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  	the programs are developed by more than one person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  	more than one process resides in the memory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  	a single user can execute many programs at the same time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/>
        </p:nvSpPr>
        <p:spPr>
          <a:xfrm>
            <a:off x="1219200" y="1261264"/>
            <a:ext cx="9340800" cy="50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Link: https://forms.gle/PY2o8vRLKfeUU6qq7</a:t>
            </a:r>
            <a:endParaRPr/>
          </a:p>
          <a:p>
            <a:pPr indent="-341313" lvl="0" marL="342900" marR="0" rtl="0" algn="l">
              <a:spcBef>
                <a:spcPts val="14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spcBef>
                <a:spcPts val="14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QR Code:</a:t>
            </a:r>
            <a:endParaRPr/>
          </a:p>
          <a:p>
            <a:pPr indent="-341313" lvl="0" marL="342900" marR="0" rtl="0" algn="l">
              <a:spcBef>
                <a:spcPts val="14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838200" y="540538"/>
            <a:ext cx="8772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MCQ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625" y="2401700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/>
        </p:nvSpPr>
        <p:spPr>
          <a:xfrm>
            <a:off x="838200" y="512763"/>
            <a:ext cx="87725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Topic!!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1995488" y="5730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Hardware Interrupt</a:t>
            </a:r>
            <a:endParaRPr/>
          </a:p>
        </p:txBody>
      </p:sp>
      <p:sp>
        <p:nvSpPr>
          <p:cNvPr id="60" name="Google Shape;60;p3"/>
          <p:cNvSpPr txBox="1"/>
          <p:nvPr>
            <p:ph idx="1" type="body"/>
          </p:nvPr>
        </p:nvSpPr>
        <p:spPr>
          <a:xfrm>
            <a:off x="1905000" y="1447800"/>
            <a:ext cx="9879011" cy="5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Hardware interrupts are used by </a:t>
            </a:r>
            <a:r>
              <a:rPr b="1" lang="en-US" sz="2400"/>
              <a:t>devices</a:t>
            </a:r>
            <a:r>
              <a:rPr lang="en-US" sz="2400"/>
              <a:t> to communicate that they </a:t>
            </a:r>
            <a:r>
              <a:rPr b="1" lang="en-US" sz="2400"/>
              <a:t>require attention from the operating system</a:t>
            </a:r>
            <a:r>
              <a:rPr lang="en-US" sz="2400"/>
              <a:t>.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Hardware interrupts by sending a signal to CPU </a:t>
            </a:r>
            <a:r>
              <a:rPr b="1" lang="en-US" sz="2400"/>
              <a:t>via a system bus.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An interrupt number references hardware interrupts</a:t>
            </a:r>
            <a:r>
              <a:rPr b="1" lang="en-US" sz="2400"/>
              <a:t>. 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These numbers are mapped with </a:t>
            </a:r>
            <a:r>
              <a:rPr lang="en-US" sz="2400">
                <a:solidFill>
                  <a:srgbClr val="FF0000"/>
                </a:solidFill>
              </a:rPr>
              <a:t>hardware that created the interrupt.</a:t>
            </a:r>
            <a:r>
              <a:rPr lang="en-US" sz="2400"/>
              <a:t> </a:t>
            </a:r>
            <a:endParaRPr/>
          </a:p>
          <a:p>
            <a:pPr indent="-514350" lvl="0" marL="5143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Enabling the system to monitor/understand:</a:t>
            </a:r>
            <a:endParaRPr/>
          </a:p>
          <a:p>
            <a:pPr indent="0" lvl="1" marL="4000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</a:t>
            </a:r>
            <a:r>
              <a:rPr b="1" lang="en-US" sz="2400"/>
              <a:t>which device created the interrupt and when it occurred</a:t>
            </a:r>
            <a:r>
              <a:rPr lang="en-US" sz="2400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1981200" y="5699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Software Interrupt/ Trap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1816100" y="1258889"/>
            <a:ext cx="8743950" cy="450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Interrupt generated </a:t>
            </a:r>
            <a:r>
              <a:rPr lang="en-US" sz="2800">
                <a:solidFill>
                  <a:srgbClr val="FF0000"/>
                </a:solidFill>
              </a:rPr>
              <a:t>by executing a instruction.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Software interrupts by a special operation called a </a:t>
            </a:r>
            <a:r>
              <a:rPr lang="en-US" sz="2800">
                <a:solidFill>
                  <a:srgbClr val="FF0000"/>
                </a:solidFill>
              </a:rPr>
              <a:t>System Call or Monitor Call</a:t>
            </a:r>
            <a:r>
              <a:rPr lang="en-US" sz="2800"/>
              <a:t>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Exp: 1. cout in C++ is a kind of interrupt because it would make a system to print something.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2. division by zero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1981200" y="463551"/>
            <a:ext cx="426085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I/O Interrupt</a:t>
            </a:r>
            <a:endParaRPr/>
          </a:p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1801814" y="1233489"/>
            <a:ext cx="87582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Once the I/O is started, 2 kind of interrupts may arise: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Synchronous interrupt (I/O):</a:t>
            </a:r>
            <a:r>
              <a:rPr lang="en-US" sz="2800"/>
              <a:t> The control is transferred to the user process when I/O completes.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Asynchronous interrupt (I/O):</a:t>
            </a:r>
            <a:r>
              <a:rPr lang="en-US" sz="2800"/>
              <a:t> Returns control to user process without waiting for I/O to complete.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6525" y="1200151"/>
            <a:ext cx="6618288" cy="37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6"/>
          <p:cNvSpPr txBox="1"/>
          <p:nvPr/>
        </p:nvSpPr>
        <p:spPr>
          <a:xfrm>
            <a:off x="2490789" y="5208589"/>
            <a:ext cx="7439025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Synchronous		(b) Asynchronous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1981200" y="609601"/>
            <a:ext cx="65659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System Calls</a:t>
            </a:r>
            <a:endParaRPr/>
          </a:p>
        </p:txBody>
      </p:sp>
      <p:sp>
        <p:nvSpPr>
          <p:cNvPr id="85" name="Google Shape;85;p7"/>
          <p:cNvSpPr txBox="1"/>
          <p:nvPr>
            <p:ph idx="1" type="body"/>
          </p:nvPr>
        </p:nvSpPr>
        <p:spPr>
          <a:xfrm>
            <a:off x="2252663" y="1311275"/>
            <a:ext cx="8083550" cy="536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Allow user-level processes to request services of the operating system.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It provides a way in which program talks to the operating system.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/>
              <a:t>Why system calls are required?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It is a request to the operating system to perform some activity</a:t>
            </a:r>
            <a:r>
              <a:rPr lang="en-US" sz="2200"/>
              <a:t>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It is a </a:t>
            </a:r>
            <a:r>
              <a:rPr b="1" lang="en-US" sz="2200">
                <a:solidFill>
                  <a:srgbClr val="FF0000"/>
                </a:solidFill>
              </a:rPr>
              <a:t>call to the kernel</a:t>
            </a:r>
            <a:r>
              <a:rPr lang="en-US" sz="2200"/>
              <a:t> in order to </a:t>
            </a:r>
            <a:r>
              <a:rPr b="1" lang="en-US" sz="2200">
                <a:solidFill>
                  <a:srgbClr val="FF0000"/>
                </a:solidFill>
              </a:rPr>
              <a:t>execute a specific function</a:t>
            </a:r>
            <a:r>
              <a:rPr lang="en-US" sz="2200"/>
              <a:t> that controls a device or executes a instruction.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 system call looks like a procedure call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1968500" y="1"/>
            <a:ext cx="65659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Working of System Call</a:t>
            </a:r>
            <a:endParaRPr/>
          </a:p>
        </p:txBody>
      </p:sp>
      <p:pic>
        <p:nvPicPr>
          <p:cNvPr descr="A diagram explaining how system calls work." id="92" name="Google Shape;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762000"/>
            <a:ext cx="7620000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1968500" y="1"/>
            <a:ext cx="65659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 of System Calls</a:t>
            </a:r>
            <a:endParaRPr/>
          </a:p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1920875" y="755650"/>
            <a:ext cx="6997700" cy="106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System call sequence to copy the contents of one file to another file</a:t>
            </a:r>
            <a:endParaRPr/>
          </a:p>
        </p:txBody>
      </p:sp>
      <p:pic>
        <p:nvPicPr>
          <p:cNvPr id="100" name="Google Shape;1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3289" y="2185988"/>
            <a:ext cx="7354887" cy="436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053F"/>
      </a:accent1>
      <a:accent2>
        <a:srgbClr val="00C1F1"/>
      </a:accent2>
      <a:accent3>
        <a:srgbClr val="EFBC22"/>
      </a:accent3>
      <a:accent4>
        <a:srgbClr val="810593"/>
      </a:accent4>
      <a:accent5>
        <a:srgbClr val="110A76"/>
      </a:accent5>
      <a:accent6>
        <a:srgbClr val="004C8C"/>
      </a:accent6>
      <a:hlink>
        <a:srgbClr val="4276AA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Dell</dc:creator>
</cp:coreProperties>
</file>