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86" r:id="rId3"/>
    <p:sldId id="287" r:id="rId4"/>
    <p:sldId id="293" r:id="rId5"/>
    <p:sldId id="294" r:id="rId6"/>
    <p:sldId id="295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EF2"/>
    <a:srgbClr val="FF0000"/>
    <a:srgbClr val="FF00FF"/>
    <a:srgbClr val="E6082D"/>
    <a:srgbClr val="FF9900"/>
    <a:srgbClr val="FF0066"/>
    <a:srgbClr val="FEE1DE"/>
    <a:srgbClr val="FCDFFD"/>
    <a:srgbClr val="F593F7"/>
    <a:srgbClr val="5F3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napToGrid="0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8324-7745-328A-5131-F5C9D418D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F50B6-CE2C-A3EE-114F-F3E94416A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CAFC3-50B6-F84E-BF48-37D3A311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09-11-2022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5B263-F6C7-937D-C48B-E2788B475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4D6D3-A19C-51DC-06DB-9DB8A3B7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762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97A1-1197-E2B3-74DF-D4019012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BAEF4-100E-6569-4626-110D6FBD0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63555-99D3-BE5B-B1C8-1CEC55A9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09-11-2022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2BCD8-CB50-BF3A-67FB-BD0C6081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F3C74-B6A7-3A95-A0B9-3B50DA2D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52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27425-5575-07AE-E9F0-4B1C61915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62563-9126-3AF3-825B-D25A2CF27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4A1F4-3E8C-AE9A-3789-33FE2388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09-11-2022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0AC17-F557-DDAC-B7EF-016AE53F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E0FF-885B-950E-8C19-8C807AE3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867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87FD-5449-4B9C-3717-91F926E2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4BF59-9A01-A487-240B-ECF25A1B9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32D54-2324-6734-E96F-384EC799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09-11-2022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F6ECE-0037-B42B-CA30-3CFD99E7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E487B-03B6-3465-561B-D32A781B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720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498E-5AD0-04BB-2B0B-1E6ABD37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1846F-DB50-5595-A87C-A0E9F585E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86E40-2A49-29D3-9DD2-3AA1CF84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09-11-2022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F0D6C-B917-C3C0-761A-8D15989A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55318-E2E3-994C-AE6A-E61B368A6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65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09EF-C64C-52BB-A11E-3EA732F7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15279-B0BC-4727-30AD-51760EEC0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B1227-2680-4A24-6E4B-D7CA6E496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B365E-58CE-CA29-C2A2-8FD148A17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09-11-2022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E671C-9BD9-7D49-347C-A02E37BC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B219C-401F-FE40-5C13-1C7FB083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138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4343-1887-BDBA-ACAF-F9263E48C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3D6A6-222A-4087-CE99-C3799FE1C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574FF-3093-E9FC-6544-5D9A612BD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84A4CB-006D-4761-49A4-198A402E6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2DA27-A43E-754D-9CA5-F62A03236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44C9F-5457-249D-7D7D-3B38EF04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09-11-2022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01488-D193-54D4-66A8-0B230390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B26C8-E4B3-7EE2-7F05-5AF89F31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71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90E36-0022-E064-6D81-D041A4A7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B041F-293A-9493-6313-D618C837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09-11-2022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FA79A-2FC5-4958-69DC-8E91CA1C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DAFB6-CBAF-86BA-B837-9FC56B44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4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2B18B-1899-A761-D7A1-98B2C7914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09-11-2022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9E8AE-398F-34D0-24FC-BF1C515B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1BF9B-619E-054A-149E-68941C97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389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7613-5638-CFD5-C0E4-C9CCE19F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4B6D2-0C45-4059-356A-5A67CBE17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BD4E1-F479-242F-A8F1-F337FECA4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8B345-027E-5559-B5C8-16FBA526B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09-11-2022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5ADC4-97A6-3113-814F-B928782A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B88AC-FEC4-018C-87ED-68077184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274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9378-006D-01DB-56FA-4D865318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7EDA46-5ADE-647C-0C0B-4878369A2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26D3F-D89C-A5B3-E310-EAB9A58D2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57CD3-03B1-C2C2-5BE6-AAB0E1564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09-11-2022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21621-C134-799A-429E-B4093280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3263A-68D3-7FAC-AE82-8EDF4D7F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681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0C7DB0-3811-752C-48ED-095A71E5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40E14-8032-5923-6FCE-8EA9B39B6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91F69-15B0-B010-5FBD-2B0DF8EF4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8A4CD-F13C-4531-9F69-F3A4BEA97C66}" type="datetimeFigureOut">
              <a:rPr lang="en-IN" smtClean="0"/>
              <a:t>09-11-2022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637CC-AF8A-1FED-BE8B-8B8D21923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A0E08-8F3A-64C9-5281-220AF2145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D349C-EBE0-409D-92A0-77D092CD59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67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51716" cy="1091951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8DA80E1B-8D30-B020-AA3E-7C7DFBAF5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9705" y="208896"/>
            <a:ext cx="262604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dirty="0">
                <a:solidFill>
                  <a:srgbClr val="FF0066"/>
                </a:solidFill>
                <a:latin typeface="Arial" panose="020B0604020202020204" pitchFamily="34" charset="0"/>
              </a:rPr>
              <a:t>Date:- 13</a:t>
            </a:r>
            <a:r>
              <a:rPr lang="en-US" altLang="en-US" sz="2000" b="1" baseline="30000" dirty="0">
                <a:solidFill>
                  <a:srgbClr val="FF0066"/>
                </a:solidFill>
                <a:latin typeface="Arial" panose="020B0604020202020204" pitchFamily="34" charset="0"/>
              </a:rPr>
              <a:t>th</a:t>
            </a:r>
            <a:r>
              <a:rPr lang="en-US" altLang="en-US" sz="2000" b="1" dirty="0">
                <a:solidFill>
                  <a:srgbClr val="FF0066"/>
                </a:solidFill>
                <a:latin typeface="Arial" panose="020B0604020202020204" pitchFamily="34" charset="0"/>
              </a:rPr>
              <a:t> Nov 2022</a:t>
            </a:r>
            <a:endParaRPr lang="en-IN" altLang="en-US" sz="2000" b="1" dirty="0">
              <a:solidFill>
                <a:srgbClr val="FF0066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44CE9-C7A1-2013-C9B7-70C248B77815}"/>
              </a:ext>
            </a:extLst>
          </p:cNvPr>
          <p:cNvSpPr txBox="1"/>
          <p:nvPr/>
        </p:nvSpPr>
        <p:spPr>
          <a:xfrm>
            <a:off x="181535" y="2294970"/>
            <a:ext cx="2220480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No. : P67</a:t>
            </a:r>
          </a:p>
          <a:p>
            <a:pPr fontAlgn="base"/>
            <a:r>
              <a:rPr lang="en-IN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No   : 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6C3D7-A3CA-1A4F-C157-E95E521719CA}"/>
              </a:ext>
            </a:extLst>
          </p:cNvPr>
          <p:cNvSpPr txBox="1"/>
          <p:nvPr/>
        </p:nvSpPr>
        <p:spPr>
          <a:xfrm>
            <a:off x="181534" y="4060978"/>
            <a:ext cx="3547783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>
                <a:solidFill>
                  <a:srgbClr val="E608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Anjali Kale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rgbClr val="E608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Gauri Agharkar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rgbClr val="E608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Aboli Hagone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rgbClr val="E608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Mayuri Yedave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rgbClr val="E608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Rohit Banate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rgbClr val="E608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Akshay Maskar 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rgbClr val="E608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Yashraj Dalwe</a:t>
            </a:r>
          </a:p>
          <a:p>
            <a:pPr marL="342900" indent="-342900">
              <a:buAutoNum type="arabicPeriod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Mentor:- Mr. Mahendra Singh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00B555-C6AF-4923-F6EF-90EDE8C9E6EA}"/>
              </a:ext>
            </a:extLst>
          </p:cNvPr>
          <p:cNvSpPr/>
          <p:nvPr/>
        </p:nvSpPr>
        <p:spPr>
          <a:xfrm>
            <a:off x="181535" y="3307656"/>
            <a:ext cx="2264686" cy="58270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I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Members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BAB20A4-AFA4-B58D-12BD-9D77FE11B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660" y="1504360"/>
            <a:ext cx="8730315" cy="707887"/>
          </a:xfrm>
        </p:spPr>
        <p:txBody>
          <a:bodyPr anchor="t">
            <a:noAutofit/>
          </a:bodyPr>
          <a:lstStyle/>
          <a:p>
            <a:r>
              <a:rPr lang="en-IN" sz="4400" b="1" dirty="0">
                <a:solidFill>
                  <a:srgbClr val="E608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Opportunity &amp; Lead </a:t>
            </a:r>
            <a:r>
              <a:rPr lang="en-IN" sz="4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IN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Salesforce</a:t>
            </a:r>
            <a:endParaRPr lang="en-I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313868-F8CE-4D59-9C0F-F39E386A747C}"/>
              </a:ext>
            </a:extLst>
          </p:cNvPr>
          <p:cNvSpPr txBox="1"/>
          <p:nvPr/>
        </p:nvSpPr>
        <p:spPr>
          <a:xfrm>
            <a:off x="4727581" y="768785"/>
            <a:ext cx="2736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Analyst</a:t>
            </a:r>
            <a:endParaRPr lang="en-IN" sz="3600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49CB50-EF01-71F0-DA5F-1A3109887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66" y="2310470"/>
            <a:ext cx="8050306" cy="419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3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94D622-84DA-AED8-F9D5-A81B724A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251" y="1748119"/>
            <a:ext cx="4052656" cy="717175"/>
          </a:xfr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B36E84-8CF6-CBB2-328C-8B1C8213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772" y="2870968"/>
            <a:ext cx="10618457" cy="1817573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Opportunity &amp; Lead dashboard creation project is under the domain of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Salesforce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we complied 2 datasets (</a:t>
            </a:r>
            <a:r>
              <a:rPr lang="en-US" sz="2000" b="1" dirty="0">
                <a:solidFill>
                  <a:srgbClr val="E608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Opportunity_table &amp; Lead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with .csv extension files having different fields and the objective is to analyze the lead and conversion of opportunity.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have showed different KPI’s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Cards &amp; Visuals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 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E20E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 &amp; PowerBI 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showcase different views and corresponding dashboard.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D267FC-6E2B-2FD6-F98E-5B6D289B0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51716" cy="109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1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298419-04B6-20A4-7F69-24D134059FE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2751716" cy="109195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1AC8ADB-5E86-022C-DE76-BF68A768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090" y="298590"/>
            <a:ext cx="2281821" cy="65166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E20E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b="1" dirty="0">
              <a:solidFill>
                <a:srgbClr val="E20EF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8F91B2-4C12-94CB-40D6-47AF1DEBE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085" y="972654"/>
            <a:ext cx="10504159" cy="5586756"/>
          </a:xfrm>
        </p:spPr>
        <p:txBody>
          <a:bodyPr>
            <a:noAutofit/>
          </a:bodyPr>
          <a:lstStyle/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Expected Amount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Active Opportunities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Conversion Rate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 Rate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Rate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 Analysis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Total Expected Vs Commit Forecast Amount over Time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Total Active Vs Total Opportunities over Time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 Won Vs Total Opportunities over Time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 Won vs Total Closed over Time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Expected Amount by Opportunity Type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Opportunities by Industry</a:t>
            </a:r>
          </a:p>
          <a:p>
            <a:pPr marL="36900" indent="0">
              <a:lnSpc>
                <a:spcPct val="150000"/>
              </a:lnSpc>
              <a:buNone/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lnSpc>
                <a:spcPct val="150000"/>
              </a:lnSpc>
              <a:buNone/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86">
            <a:extLst>
              <a:ext uri="{FF2B5EF4-FFF2-40B4-BE49-F238E27FC236}">
                <a16:creationId xmlns:a16="http://schemas.microsoft.com/office/drawing/2014/main" id="{4AFD74C1-D804-A8D1-8320-D6E46B67B9A5}"/>
              </a:ext>
            </a:extLst>
          </p:cNvPr>
          <p:cNvSpPr txBox="1"/>
          <p:nvPr/>
        </p:nvSpPr>
        <p:spPr>
          <a:xfrm>
            <a:off x="273767" y="1160136"/>
            <a:ext cx="22041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Opportunity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344E2DDB-9262-76B6-331A-B947E5F9566C}"/>
              </a:ext>
            </a:extLst>
          </p:cNvPr>
          <p:cNvSpPr/>
          <p:nvPr/>
        </p:nvSpPr>
        <p:spPr>
          <a:xfrm>
            <a:off x="5154706" y="1160136"/>
            <a:ext cx="430305" cy="2156805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04FD1D-1B10-DDA0-9BD6-A11CCE40F40C}"/>
              </a:ext>
            </a:extLst>
          </p:cNvPr>
          <p:cNvSpPr txBox="1"/>
          <p:nvPr/>
        </p:nvSpPr>
        <p:spPr>
          <a:xfrm>
            <a:off x="5667380" y="1946150"/>
            <a:ext cx="1284405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Cards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3623717-211F-1D8A-6E1F-84DCFCFF8AA3}"/>
              </a:ext>
            </a:extLst>
          </p:cNvPr>
          <p:cNvSpPr/>
          <p:nvPr/>
        </p:nvSpPr>
        <p:spPr>
          <a:xfrm>
            <a:off x="9357915" y="3738282"/>
            <a:ext cx="430305" cy="282112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03A73A-C4A5-C225-4774-72B3D70B8B68}"/>
              </a:ext>
            </a:extLst>
          </p:cNvPr>
          <p:cNvSpPr txBox="1"/>
          <p:nvPr/>
        </p:nvSpPr>
        <p:spPr>
          <a:xfrm>
            <a:off x="9870589" y="4856458"/>
            <a:ext cx="1447009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Visuals</a:t>
            </a:r>
          </a:p>
        </p:txBody>
      </p:sp>
    </p:spTree>
    <p:extLst>
      <p:ext uri="{BB962C8B-B14F-4D97-AF65-F5344CB8AC3E}">
        <p14:creationId xmlns:p14="http://schemas.microsoft.com/office/powerpoint/2010/main" val="320054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B96F3D-6920-75FA-45F0-D342ADFE6D6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-26894"/>
            <a:ext cx="1626556" cy="6454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3CA8F0-B39A-6574-6DEE-792D215B760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6471" y="618565"/>
            <a:ext cx="10972800" cy="613161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518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8F91B2-4C12-94CB-40D6-47AF1DEBE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2752" y="1683356"/>
            <a:ext cx="5270009" cy="4047581"/>
          </a:xfrm>
        </p:spPr>
        <p:txBody>
          <a:bodyPr>
            <a:noAutofit/>
          </a:bodyPr>
          <a:lstStyle/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Total Lead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Expected Amount from Converted Leads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Conversion Rate 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Converted Accounts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Converted Opportunities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Lead By Source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Lead By industry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298419-04B6-20A4-7F69-24D134059FE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2751716" cy="109195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1AC8ADB-5E86-022C-DE76-BF68A768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090" y="298590"/>
            <a:ext cx="2281821" cy="65166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86">
            <a:extLst>
              <a:ext uri="{FF2B5EF4-FFF2-40B4-BE49-F238E27FC236}">
                <a16:creationId xmlns:a16="http://schemas.microsoft.com/office/drawing/2014/main" id="{4AFD74C1-D804-A8D1-8320-D6E46B67B9A5}"/>
              </a:ext>
            </a:extLst>
          </p:cNvPr>
          <p:cNvSpPr txBox="1"/>
          <p:nvPr/>
        </p:nvSpPr>
        <p:spPr>
          <a:xfrm>
            <a:off x="607306" y="1160136"/>
            <a:ext cx="153710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CCED7CEB-9B4B-2B6F-0F88-8057F69C3085}"/>
              </a:ext>
            </a:extLst>
          </p:cNvPr>
          <p:cNvSpPr/>
          <p:nvPr/>
        </p:nvSpPr>
        <p:spPr>
          <a:xfrm>
            <a:off x="8390964" y="1817827"/>
            <a:ext cx="322729" cy="2335322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EC750B-AFCF-EEFB-DDAA-27BFC6D5F363}"/>
              </a:ext>
            </a:extLst>
          </p:cNvPr>
          <p:cNvSpPr txBox="1"/>
          <p:nvPr/>
        </p:nvSpPr>
        <p:spPr>
          <a:xfrm>
            <a:off x="8713693" y="2693100"/>
            <a:ext cx="2034989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Cal. Field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D6872C23-85C0-42FB-1E04-12A46CD464A3}"/>
              </a:ext>
            </a:extLst>
          </p:cNvPr>
          <p:cNvSpPr/>
          <p:nvPr/>
        </p:nvSpPr>
        <p:spPr>
          <a:xfrm>
            <a:off x="8390964" y="4173568"/>
            <a:ext cx="322729" cy="1127064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733656-83CA-74F0-2C22-276B28D4C52B}"/>
              </a:ext>
            </a:extLst>
          </p:cNvPr>
          <p:cNvSpPr txBox="1"/>
          <p:nvPr/>
        </p:nvSpPr>
        <p:spPr>
          <a:xfrm>
            <a:off x="8713692" y="4383594"/>
            <a:ext cx="1506072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Visuals</a:t>
            </a:r>
          </a:p>
        </p:txBody>
      </p:sp>
    </p:spTree>
    <p:extLst>
      <p:ext uri="{BB962C8B-B14F-4D97-AF65-F5344CB8AC3E}">
        <p14:creationId xmlns:p14="http://schemas.microsoft.com/office/powerpoint/2010/main" val="3021281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B96F3D-6920-75FA-45F0-D342ADFE6D6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-26894"/>
            <a:ext cx="1626556" cy="6454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35B6B4-396E-F27C-13E2-D29036A91EC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2035" y="543803"/>
            <a:ext cx="11447929" cy="617151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420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A79A0D-8660-997A-5093-4AC905E19B41}"/>
              </a:ext>
            </a:extLst>
          </p:cNvPr>
          <p:cNvSpPr txBox="1"/>
          <p:nvPr/>
        </p:nvSpPr>
        <p:spPr>
          <a:xfrm>
            <a:off x="3301044" y="2875002"/>
            <a:ext cx="5589913" cy="11079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innerShdw blurRad="114300">
              <a:prstClr val="black"/>
            </a:innerShdw>
            <a:reflection blurRad="6350" stA="50000" endA="300" endPos="55500" dist="50800" dir="5400000" sy="-100000" algn="bl" rotWithShape="0"/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IN" sz="6600" b="1" dirty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069367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17047</TotalTime>
  <Words>208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Opportunity &amp; Lead | Salesforce</vt:lpstr>
      <vt:lpstr>Project Objective</vt:lpstr>
      <vt:lpstr>Contents</vt:lpstr>
      <vt:lpstr>PowerPoint Presentation</vt:lpstr>
      <vt:lpstr>Contents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YASHRAJ</dc:creator>
  <cp:lastModifiedBy>YASHRAJ DALWE</cp:lastModifiedBy>
  <cp:revision>362</cp:revision>
  <dcterms:created xsi:type="dcterms:W3CDTF">2022-07-25T09:39:06Z</dcterms:created>
  <dcterms:modified xsi:type="dcterms:W3CDTF">2022-11-09T16:32:01Z</dcterms:modified>
</cp:coreProperties>
</file>