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9" r:id="rId5"/>
    <p:sldId id="260" r:id="rId6"/>
    <p:sldId id="261" r:id="rId7"/>
    <p:sldId id="271" r:id="rId8"/>
    <p:sldId id="262" r:id="rId9"/>
    <p:sldId id="263" r:id="rId10"/>
    <p:sldId id="265" r:id="rId11"/>
    <p:sldId id="277" r:id="rId12"/>
    <p:sldId id="270" r:id="rId13"/>
    <p:sldId id="266" r:id="rId14"/>
    <p:sldId id="273" r:id="rId15"/>
    <p:sldId id="267" r:id="rId16"/>
    <p:sldId id="272" r:id="rId17"/>
    <p:sldId id="274" r:id="rId18"/>
    <p:sldId id="268" r:id="rId19"/>
    <p:sldId id="275" r:id="rId20"/>
    <p:sldId id="278" r:id="rId21"/>
    <p:sldId id="279"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67" d="100"/>
          <a:sy n="67" d="100"/>
        </p:scale>
        <p:origin x="3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255744803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1361070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28077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9F716DA-E90D-4259-AD47-D32B9F694740}" type="slidenum">
              <a:rPr lang="en-IN" smtClean="0"/>
              <a:t>‹#›</a:t>
            </a:fld>
            <a:endParaRPr lang="en-IN"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61783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3320345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3077967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2570475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3947664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1153803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357630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165084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1361350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3363306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174343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203411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9033514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285932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F8752-275E-43FA-BE78-FE58E746796E}" type="datetimeFigureOut">
              <a:rPr lang="en-IN" smtClean="0"/>
              <a:t>07-06-2020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9F716DA-E90D-4259-AD47-D32B9F694740}" type="slidenum">
              <a:rPr lang="en-IN" smtClean="0"/>
              <a:t>‹#›</a:t>
            </a:fld>
            <a:endParaRPr lang="en-IN" dirty="0"/>
          </a:p>
        </p:txBody>
      </p:sp>
    </p:spTree>
    <p:extLst>
      <p:ext uri="{BB962C8B-B14F-4D97-AF65-F5344CB8AC3E}">
        <p14:creationId xmlns:p14="http://schemas.microsoft.com/office/powerpoint/2010/main" val="45397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9DF8752-275E-43FA-BE78-FE58E746796E}" type="datetimeFigureOut">
              <a:rPr lang="en-IN" smtClean="0"/>
              <a:t>07-06-2020</a:t>
            </a:fld>
            <a:endParaRPr lang="en-IN"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9F716DA-E90D-4259-AD47-D32B9F694740}" type="slidenum">
              <a:rPr lang="en-IN" smtClean="0"/>
              <a:t>‹#›</a:t>
            </a:fld>
            <a:endParaRPr lang="en-IN" dirty="0"/>
          </a:p>
        </p:txBody>
      </p:sp>
    </p:spTree>
    <p:extLst>
      <p:ext uri="{BB962C8B-B14F-4D97-AF65-F5344CB8AC3E}">
        <p14:creationId xmlns:p14="http://schemas.microsoft.com/office/powerpoint/2010/main" val="145923159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3B31-1A3C-4792-9A02-99410A38075F}"/>
              </a:ext>
            </a:extLst>
          </p:cNvPr>
          <p:cNvSpPr>
            <a:spLocks noGrp="1"/>
          </p:cNvSpPr>
          <p:nvPr>
            <p:ph type="ctrTitle"/>
          </p:nvPr>
        </p:nvSpPr>
        <p:spPr>
          <a:xfrm>
            <a:off x="1389062" y="986459"/>
            <a:ext cx="9278938" cy="3061665"/>
          </a:xfrm>
        </p:spPr>
        <p:txBody>
          <a:bodyPr>
            <a:normAutofit/>
          </a:bodyPr>
          <a:lstStyle/>
          <a:p>
            <a:r>
              <a:rPr lang="en-US" sz="4900" b="1" i="1" u="sng" dirty="0"/>
              <a:t>Breast Cancer Detection and Development of its Recurrence Prediction Model Using Machine Learning Techniques</a:t>
            </a:r>
            <a:endParaRPr lang="en-IN" dirty="0"/>
          </a:p>
        </p:txBody>
      </p:sp>
      <p:sp>
        <p:nvSpPr>
          <p:cNvPr id="3" name="Subtitle 2">
            <a:extLst>
              <a:ext uri="{FF2B5EF4-FFF2-40B4-BE49-F238E27FC236}">
                <a16:creationId xmlns:a16="http://schemas.microsoft.com/office/drawing/2014/main" id="{FA8D9880-BDF0-4F60-99C1-D310F6562FAB}"/>
              </a:ext>
            </a:extLst>
          </p:cNvPr>
          <p:cNvSpPr>
            <a:spLocks noGrp="1"/>
          </p:cNvSpPr>
          <p:nvPr>
            <p:ph type="subTitle" idx="1"/>
          </p:nvPr>
        </p:nvSpPr>
        <p:spPr>
          <a:xfrm>
            <a:off x="2343150" y="4181475"/>
            <a:ext cx="8324850" cy="2495549"/>
          </a:xfrm>
        </p:spPr>
        <p:txBody>
          <a:bodyPr>
            <a:normAutofit/>
          </a:bodyPr>
          <a:lstStyle/>
          <a:p>
            <a:pPr algn="just"/>
            <a:endParaRPr lang="en-IN" sz="1100" dirty="0"/>
          </a:p>
          <a:p>
            <a:pPr algn="just"/>
            <a:r>
              <a:rPr lang="en-IN" sz="2000" b="1" dirty="0">
                <a:solidFill>
                  <a:schemeClr val="tx1"/>
                </a:solidFill>
              </a:rPr>
              <a:t>Presented by:- ANJALI KISHEN (BE/15189/16) and </a:t>
            </a:r>
          </a:p>
          <a:p>
            <a:pPr algn="just"/>
            <a:r>
              <a:rPr lang="en-IN" sz="2000" b="1" dirty="0">
                <a:solidFill>
                  <a:schemeClr val="tx1"/>
                </a:solidFill>
              </a:rPr>
              <a:t>                          TRIPNA MEHTA (BE/15279/16)</a:t>
            </a:r>
          </a:p>
          <a:p>
            <a:pPr algn="just"/>
            <a:r>
              <a:rPr lang="en-IN" sz="2000" b="1" dirty="0">
                <a:solidFill>
                  <a:schemeClr val="tx1"/>
                </a:solidFill>
              </a:rPr>
              <a:t>UNDER THE GUIDANCE OF :- Prof. SHEEL SHALINI                                </a:t>
            </a:r>
          </a:p>
          <a:p>
            <a:pPr algn="just"/>
            <a:endParaRPr lang="en-IN" sz="2000" b="1" dirty="0">
              <a:solidFill>
                <a:schemeClr val="tx1"/>
              </a:solidFill>
            </a:endParaRPr>
          </a:p>
        </p:txBody>
      </p:sp>
    </p:spTree>
    <p:extLst>
      <p:ext uri="{BB962C8B-B14F-4D97-AF65-F5344CB8AC3E}">
        <p14:creationId xmlns:p14="http://schemas.microsoft.com/office/powerpoint/2010/main" val="722360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40F3-8198-4207-8D93-4833C72E0C01}"/>
              </a:ext>
            </a:extLst>
          </p:cNvPr>
          <p:cNvSpPr>
            <a:spLocks noGrp="1"/>
          </p:cNvSpPr>
          <p:nvPr>
            <p:ph type="title"/>
          </p:nvPr>
        </p:nvSpPr>
        <p:spPr>
          <a:xfrm>
            <a:off x="913774" y="209551"/>
            <a:ext cx="10364451" cy="2381250"/>
          </a:xfrm>
        </p:spPr>
        <p:txBody>
          <a:bodyPr>
            <a:normAutofit/>
          </a:bodyPr>
          <a:lstStyle/>
          <a:p>
            <a:r>
              <a:rPr lang="en-IN" sz="4000" u="sng" dirty="0"/>
              <a:t>Visualization 1</a:t>
            </a:r>
            <a:br>
              <a:rPr lang="en-IN" dirty="0"/>
            </a:br>
            <a:br>
              <a:rPr lang="en-IN" dirty="0"/>
            </a:br>
            <a:r>
              <a:rPr lang="en-US" sz="1800" dirty="0"/>
              <a:t>we can visualize the data using density plots to get a sense of the data distribution. From the outputs below, you can see the data shows a general gaussian distribution.               </a:t>
            </a:r>
            <a:endParaRPr lang="en-IN" sz="1800" dirty="0"/>
          </a:p>
        </p:txBody>
      </p:sp>
      <p:pic>
        <p:nvPicPr>
          <p:cNvPr id="5" name="Content Placeholder 4">
            <a:extLst>
              <a:ext uri="{FF2B5EF4-FFF2-40B4-BE49-F238E27FC236}">
                <a16:creationId xmlns:a16="http://schemas.microsoft.com/office/drawing/2014/main" id="{82BDD8E2-FA2A-4AA5-9969-2AD60D0FB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501" y="2457450"/>
            <a:ext cx="5197572" cy="3994611"/>
          </a:xfrm>
        </p:spPr>
      </p:pic>
    </p:spTree>
    <p:extLst>
      <p:ext uri="{BB962C8B-B14F-4D97-AF65-F5344CB8AC3E}">
        <p14:creationId xmlns:p14="http://schemas.microsoft.com/office/powerpoint/2010/main" val="375469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E878-9A35-4E8F-8B9B-2656BE07379F}"/>
              </a:ext>
            </a:extLst>
          </p:cNvPr>
          <p:cNvSpPr>
            <a:spLocks noGrp="1"/>
          </p:cNvSpPr>
          <p:nvPr>
            <p:ph type="title"/>
          </p:nvPr>
        </p:nvSpPr>
        <p:spPr>
          <a:xfrm>
            <a:off x="913774" y="380999"/>
            <a:ext cx="10364451" cy="714983"/>
          </a:xfrm>
        </p:spPr>
        <p:txBody>
          <a:bodyPr/>
          <a:lstStyle/>
          <a:p>
            <a:r>
              <a:rPr lang="en-IN" u="sng" dirty="0"/>
              <a:t>Visualization 2</a:t>
            </a:r>
          </a:p>
        </p:txBody>
      </p:sp>
      <p:pic>
        <p:nvPicPr>
          <p:cNvPr id="5" name="Content Placeholder 4">
            <a:extLst>
              <a:ext uri="{FF2B5EF4-FFF2-40B4-BE49-F238E27FC236}">
                <a16:creationId xmlns:a16="http://schemas.microsoft.com/office/drawing/2014/main" id="{8423F45A-7103-4F38-BAA5-469F8A2EF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3761" y="1333500"/>
            <a:ext cx="9579845" cy="5143501"/>
          </a:xfrm>
        </p:spPr>
      </p:pic>
    </p:spTree>
    <p:extLst>
      <p:ext uri="{BB962C8B-B14F-4D97-AF65-F5344CB8AC3E}">
        <p14:creationId xmlns:p14="http://schemas.microsoft.com/office/powerpoint/2010/main" val="369015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CB7F13B-0957-40FF-8D5A-8DD0D3A57688}"/>
              </a:ext>
            </a:extLst>
          </p:cNvPr>
          <p:cNvSpPr>
            <a:spLocks noChangeArrowheads="1"/>
          </p:cNvSpPr>
          <p:nvPr/>
        </p:nvSpPr>
        <p:spPr bwMode="auto">
          <a:xfrm>
            <a:off x="452438" y="255216"/>
            <a:ext cx="11287124"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IN" sz="3200" u="sng" dirty="0"/>
              <a:t>VISUALIZATION 3</a:t>
            </a:r>
          </a:p>
          <a:p>
            <a:pPr lvl="0" defTabSz="914400" eaLnBrk="0" fontAlgn="base" hangingPunct="0">
              <a:spcBef>
                <a:spcPct val="0"/>
              </a:spcBef>
              <a:spcAft>
                <a:spcPct val="0"/>
              </a:spcAft>
            </a:pPr>
            <a:r>
              <a:rPr kumimoji="0" lang="en-US" altLang="en-US" sz="28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Correlation Graph</a:t>
            </a:r>
            <a:r>
              <a:rPr kumimoji="0" lang="en-US" altLang="en-US" sz="3200" b="1" i="0"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00000"/>
                </a:solidFill>
                <a:effectLst/>
                <a:ea typeface="Calibri" panose="020F0502020204030204" pitchFamily="34" charset="0"/>
                <a:cs typeface="Calibri" panose="020F0502020204030204" pitchFamily="34" charset="0"/>
              </a:rPr>
              <a:t>From the output graph below, the red patches around the diagonal suggests that attributes are in positive  correlation with each other. The yellow and green patches suggest some moderate correlation and the blue boxes show negative correlations</a:t>
            </a:r>
            <a:r>
              <a:rPr kumimoji="0" lang="en-US" altLang="en-US" sz="200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050" i="0" u="none" strike="noStrike" cap="none" normalizeH="0" baseline="0" dirty="0">
              <a:ln>
                <a:noFill/>
              </a:ln>
              <a:solidFill>
                <a:schemeClr val="tx1"/>
              </a:solidFill>
              <a:effectLst/>
            </a:endParaRPr>
          </a:p>
        </p:txBody>
      </p:sp>
      <p:pic>
        <p:nvPicPr>
          <p:cNvPr id="2049" name="Picture 18">
            <a:extLst>
              <a:ext uri="{FF2B5EF4-FFF2-40B4-BE49-F238E27FC236}">
                <a16:creationId xmlns:a16="http://schemas.microsoft.com/office/drawing/2014/main" id="{C2304AF4-C94C-45A5-B447-FAD05415E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50" y="2386568"/>
            <a:ext cx="5502275" cy="40787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AFC2907-4521-451E-8C94-75DBC24CAD8B}"/>
              </a:ext>
            </a:extLst>
          </p:cNvPr>
          <p:cNvSpPr>
            <a:spLocks noChangeArrowheads="1"/>
          </p:cNvSpPr>
          <p:nvPr/>
        </p:nvSpPr>
        <p:spPr bwMode="auto">
          <a:xfrm>
            <a:off x="0" y="3968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Tree>
    <p:extLst>
      <p:ext uri="{BB962C8B-B14F-4D97-AF65-F5344CB8AC3E}">
        <p14:creationId xmlns:p14="http://schemas.microsoft.com/office/powerpoint/2010/main" val="3117679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EF96-479C-46F6-92C9-3314E4877644}"/>
              </a:ext>
            </a:extLst>
          </p:cNvPr>
          <p:cNvSpPr>
            <a:spLocks noGrp="1"/>
          </p:cNvSpPr>
          <p:nvPr>
            <p:ph type="title"/>
          </p:nvPr>
        </p:nvSpPr>
        <p:spPr>
          <a:xfrm>
            <a:off x="913775" y="618518"/>
            <a:ext cx="10364451" cy="953108"/>
          </a:xfrm>
        </p:spPr>
        <p:txBody>
          <a:bodyPr/>
          <a:lstStyle/>
          <a:p>
            <a:r>
              <a:rPr lang="en-IN" dirty="0"/>
              <a:t>Step3- </a:t>
            </a:r>
            <a:r>
              <a:rPr lang="en-US" dirty="0"/>
              <a:t> creating training and test datasets </a:t>
            </a:r>
            <a:endParaRPr lang="en-IN" dirty="0"/>
          </a:p>
        </p:txBody>
      </p:sp>
      <p:sp>
        <p:nvSpPr>
          <p:cNvPr id="3" name="Content Placeholder 2">
            <a:extLst>
              <a:ext uri="{FF2B5EF4-FFF2-40B4-BE49-F238E27FC236}">
                <a16:creationId xmlns:a16="http://schemas.microsoft.com/office/drawing/2014/main" id="{525F05D0-37BD-4DC5-9F27-0B81DA31976C}"/>
              </a:ext>
            </a:extLst>
          </p:cNvPr>
          <p:cNvSpPr>
            <a:spLocks noGrp="1"/>
          </p:cNvSpPr>
          <p:nvPr>
            <p:ph idx="1"/>
          </p:nvPr>
        </p:nvSpPr>
        <p:spPr>
          <a:xfrm>
            <a:off x="913775" y="1800224"/>
            <a:ext cx="10364452" cy="1171575"/>
          </a:xfrm>
        </p:spPr>
        <p:txBody>
          <a:bodyPr>
            <a:normAutofit/>
          </a:bodyPr>
          <a:lstStyle/>
          <a:p>
            <a:r>
              <a:rPr lang="en-US" sz="1800" dirty="0"/>
              <a:t>Finally, we'll split the data into predictor variables and target variable, following by breaking them into train and test sets. We will use 20% of the data as test set.</a:t>
            </a:r>
            <a:endParaRPr lang="en-IN"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E602A60-5FD6-4A2E-9312-186D1E3554A8}"/>
              </a:ext>
            </a:extLst>
          </p:cNvPr>
          <p:cNvPicPr>
            <a:picLocks noChangeAspect="1"/>
          </p:cNvPicPr>
          <p:nvPr/>
        </p:nvPicPr>
        <p:blipFill rotWithShape="1">
          <a:blip r:embed="rId2">
            <a:extLst>
              <a:ext uri="{28A0092B-C50C-407E-A947-70E740481C1C}">
                <a14:useLocalDpi xmlns:a14="http://schemas.microsoft.com/office/drawing/2010/main" val="0"/>
              </a:ext>
            </a:extLst>
          </a:blip>
          <a:srcRect t="29439"/>
          <a:stretch/>
        </p:blipFill>
        <p:spPr>
          <a:xfrm>
            <a:off x="913775" y="2971799"/>
            <a:ext cx="10455519" cy="2699729"/>
          </a:xfrm>
          <a:prstGeom prst="rect">
            <a:avLst/>
          </a:prstGeom>
        </p:spPr>
      </p:pic>
    </p:spTree>
    <p:extLst>
      <p:ext uri="{BB962C8B-B14F-4D97-AF65-F5344CB8AC3E}">
        <p14:creationId xmlns:p14="http://schemas.microsoft.com/office/powerpoint/2010/main" val="331028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7485-6702-4467-90B3-8977B9A5946B}"/>
              </a:ext>
            </a:extLst>
          </p:cNvPr>
          <p:cNvSpPr>
            <a:spLocks noGrp="1"/>
          </p:cNvSpPr>
          <p:nvPr>
            <p:ph type="title"/>
          </p:nvPr>
        </p:nvSpPr>
        <p:spPr>
          <a:xfrm>
            <a:off x="913773" y="418492"/>
            <a:ext cx="10364451" cy="1596177"/>
          </a:xfrm>
        </p:spPr>
        <p:txBody>
          <a:bodyPr/>
          <a:lstStyle/>
          <a:p>
            <a:r>
              <a:rPr lang="en-IN" dirty="0"/>
              <a:t>Confusion Matrix to calculate Accuracy</a:t>
            </a:r>
            <a:br>
              <a:rPr lang="en-IN" dirty="0"/>
            </a:br>
            <a:br>
              <a:rPr lang="en-IN" dirty="0"/>
            </a:br>
            <a:r>
              <a:rPr lang="en-IN" dirty="0"/>
              <a:t>1.Dt confusion matrix</a:t>
            </a:r>
          </a:p>
        </p:txBody>
      </p:sp>
      <p:pic>
        <p:nvPicPr>
          <p:cNvPr id="9" name="Content Placeholder 8">
            <a:extLst>
              <a:ext uri="{FF2B5EF4-FFF2-40B4-BE49-F238E27FC236}">
                <a16:creationId xmlns:a16="http://schemas.microsoft.com/office/drawing/2014/main" id="{DAB0C2B8-9910-4569-9F46-79D5F9CA7A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3159" y="2153734"/>
            <a:ext cx="8085677" cy="4361365"/>
          </a:xfrm>
        </p:spPr>
      </p:pic>
    </p:spTree>
    <p:extLst>
      <p:ext uri="{BB962C8B-B14F-4D97-AF65-F5344CB8AC3E}">
        <p14:creationId xmlns:p14="http://schemas.microsoft.com/office/powerpoint/2010/main" val="57051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FF34-D4C0-4483-84F6-965A9FC386BE}"/>
              </a:ext>
            </a:extLst>
          </p:cNvPr>
          <p:cNvSpPr>
            <a:spLocks noGrp="1"/>
          </p:cNvSpPr>
          <p:nvPr>
            <p:ph type="title"/>
          </p:nvPr>
        </p:nvSpPr>
        <p:spPr>
          <a:xfrm>
            <a:off x="913775" y="618518"/>
            <a:ext cx="10364451" cy="743558"/>
          </a:xfrm>
        </p:spPr>
        <p:txBody>
          <a:bodyPr>
            <a:normAutofit/>
          </a:bodyPr>
          <a:lstStyle/>
          <a:p>
            <a:r>
              <a:rPr lang="en-IN" sz="4000" dirty="0"/>
              <a:t>2. nb confusion matrix</a:t>
            </a:r>
          </a:p>
        </p:txBody>
      </p:sp>
      <p:pic>
        <p:nvPicPr>
          <p:cNvPr id="6" name="Picture 5">
            <a:extLst>
              <a:ext uri="{FF2B5EF4-FFF2-40B4-BE49-F238E27FC236}">
                <a16:creationId xmlns:a16="http://schemas.microsoft.com/office/drawing/2014/main" id="{51CBE8C0-B532-4784-B077-B2A1DCACF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380" y="1660898"/>
            <a:ext cx="8553890" cy="4578585"/>
          </a:xfrm>
          <a:prstGeom prst="rect">
            <a:avLst/>
          </a:prstGeom>
        </p:spPr>
      </p:pic>
    </p:spTree>
    <p:extLst>
      <p:ext uri="{BB962C8B-B14F-4D97-AF65-F5344CB8AC3E}">
        <p14:creationId xmlns:p14="http://schemas.microsoft.com/office/powerpoint/2010/main" val="3240134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25A5-2762-4C6F-B438-CC07A9AD2CDC}"/>
              </a:ext>
            </a:extLst>
          </p:cNvPr>
          <p:cNvSpPr>
            <a:spLocks noGrp="1"/>
          </p:cNvSpPr>
          <p:nvPr>
            <p:ph type="title"/>
          </p:nvPr>
        </p:nvSpPr>
        <p:spPr>
          <a:xfrm>
            <a:off x="913774" y="475034"/>
            <a:ext cx="10364451" cy="962633"/>
          </a:xfrm>
        </p:spPr>
        <p:txBody>
          <a:bodyPr>
            <a:normAutofit/>
          </a:bodyPr>
          <a:lstStyle/>
          <a:p>
            <a:r>
              <a:rPr lang="en-IN" sz="4000" dirty="0"/>
              <a:t>3. knn confusion matrix</a:t>
            </a:r>
          </a:p>
        </p:txBody>
      </p:sp>
      <p:pic>
        <p:nvPicPr>
          <p:cNvPr id="5" name="Content Placeholder 4">
            <a:extLst>
              <a:ext uri="{FF2B5EF4-FFF2-40B4-BE49-F238E27FC236}">
                <a16:creationId xmlns:a16="http://schemas.microsoft.com/office/drawing/2014/main" id="{36133804-1865-402E-A961-614F359B0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375" y="1400175"/>
            <a:ext cx="8874317" cy="4839308"/>
          </a:xfrm>
        </p:spPr>
      </p:pic>
    </p:spTree>
    <p:extLst>
      <p:ext uri="{BB962C8B-B14F-4D97-AF65-F5344CB8AC3E}">
        <p14:creationId xmlns:p14="http://schemas.microsoft.com/office/powerpoint/2010/main" val="2287328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48E6-2B38-43FC-810E-589CB13F25CE}"/>
              </a:ext>
            </a:extLst>
          </p:cNvPr>
          <p:cNvSpPr>
            <a:spLocks noGrp="1"/>
          </p:cNvSpPr>
          <p:nvPr>
            <p:ph type="title"/>
          </p:nvPr>
        </p:nvSpPr>
        <p:spPr>
          <a:xfrm>
            <a:off x="913774" y="518258"/>
            <a:ext cx="10364451" cy="1019783"/>
          </a:xfrm>
        </p:spPr>
        <p:txBody>
          <a:bodyPr>
            <a:normAutofit/>
          </a:bodyPr>
          <a:lstStyle/>
          <a:p>
            <a:r>
              <a:rPr lang="en-IN" sz="4000" dirty="0"/>
              <a:t>4. Svm confusion matrix</a:t>
            </a:r>
          </a:p>
        </p:txBody>
      </p:sp>
      <p:pic>
        <p:nvPicPr>
          <p:cNvPr id="5" name="Content Placeholder 4">
            <a:extLst>
              <a:ext uri="{FF2B5EF4-FFF2-40B4-BE49-F238E27FC236}">
                <a16:creationId xmlns:a16="http://schemas.microsoft.com/office/drawing/2014/main" id="{0C671AA6-1BA0-495C-8602-CBC1865243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7105" y="1538041"/>
            <a:ext cx="8358445" cy="4787167"/>
          </a:xfrm>
        </p:spPr>
      </p:pic>
    </p:spTree>
    <p:extLst>
      <p:ext uri="{BB962C8B-B14F-4D97-AF65-F5344CB8AC3E}">
        <p14:creationId xmlns:p14="http://schemas.microsoft.com/office/powerpoint/2010/main" val="2943709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2F76-1D51-420A-A1F8-27B9485BADD7}"/>
              </a:ext>
            </a:extLst>
          </p:cNvPr>
          <p:cNvSpPr>
            <a:spLocks noGrp="1"/>
          </p:cNvSpPr>
          <p:nvPr>
            <p:ph type="ctrTitle"/>
          </p:nvPr>
        </p:nvSpPr>
        <p:spPr>
          <a:xfrm>
            <a:off x="285750" y="442297"/>
            <a:ext cx="11906250" cy="1104898"/>
          </a:xfrm>
        </p:spPr>
        <p:txBody>
          <a:bodyPr>
            <a:normAutofit/>
          </a:bodyPr>
          <a:lstStyle/>
          <a:p>
            <a:pPr algn="l"/>
            <a:r>
              <a:rPr lang="en-IN" sz="3600" b="1" dirty="0"/>
              <a:t>The performance comparison of the all four machine learning algorithms on </a:t>
            </a:r>
            <a:r>
              <a:rPr lang="en-IN" sz="3600" b="1" u="sng" dirty="0"/>
              <a:t>non-scaled data</a:t>
            </a:r>
            <a:r>
              <a:rPr lang="en-IN" sz="3600" b="1" dirty="0"/>
              <a:t>:</a:t>
            </a:r>
            <a:endParaRPr lang="en-IN" sz="3600" dirty="0"/>
          </a:p>
        </p:txBody>
      </p:sp>
      <p:sp>
        <p:nvSpPr>
          <p:cNvPr id="3" name="Subtitle 2">
            <a:extLst>
              <a:ext uri="{FF2B5EF4-FFF2-40B4-BE49-F238E27FC236}">
                <a16:creationId xmlns:a16="http://schemas.microsoft.com/office/drawing/2014/main" id="{14C6C1F7-E2C6-4072-92BC-0F832CDD3AD6}"/>
              </a:ext>
            </a:extLst>
          </p:cNvPr>
          <p:cNvSpPr>
            <a:spLocks noGrp="1"/>
          </p:cNvSpPr>
          <p:nvPr>
            <p:ph type="subTitle" idx="1"/>
          </p:nvPr>
        </p:nvSpPr>
        <p:spPr>
          <a:xfrm>
            <a:off x="7456485" y="2257425"/>
            <a:ext cx="4611689" cy="3038476"/>
          </a:xfrm>
        </p:spPr>
        <p:txBody>
          <a:bodyPr>
            <a:normAutofit fontScale="77500" lnSpcReduction="20000"/>
          </a:bodyPr>
          <a:lstStyle/>
          <a:p>
            <a:pPr algn="just"/>
            <a:r>
              <a:rPr lang="en-US" dirty="0">
                <a:latin typeface="Arial Black" panose="020B0A04020102020204" pitchFamily="34" charset="0"/>
              </a:rPr>
              <a:t>FOLLOWING GRAPH Shows THAT :</a:t>
            </a:r>
          </a:p>
          <a:p>
            <a:pPr marL="342900" indent="-342900" algn="just">
              <a:buFont typeface="Arial" panose="020B0604020202020204" pitchFamily="34" charset="0"/>
              <a:buChar char="•"/>
            </a:pPr>
            <a:r>
              <a:rPr lang="en-US" dirty="0">
                <a:latin typeface="Arial Black" panose="020B0A04020102020204" pitchFamily="34" charset="0"/>
              </a:rPr>
              <a:t>the performance accuracy of CART IS 92% </a:t>
            </a:r>
          </a:p>
          <a:p>
            <a:pPr marL="342900" indent="-342900" algn="just">
              <a:buFont typeface="Arial" panose="020B0604020202020204" pitchFamily="34" charset="0"/>
              <a:buChar char="•"/>
            </a:pPr>
            <a:r>
              <a:rPr lang="en-US" dirty="0">
                <a:latin typeface="Arial Black" panose="020B0A04020102020204" pitchFamily="34" charset="0"/>
              </a:rPr>
              <a:t>the performance accuracy of SVM IS 62.9%. </a:t>
            </a:r>
          </a:p>
          <a:p>
            <a:pPr marL="342900" indent="-342900" algn="just">
              <a:buFont typeface="Arial" panose="020B0604020202020204" pitchFamily="34" charset="0"/>
              <a:buChar char="•"/>
            </a:pPr>
            <a:r>
              <a:rPr lang="en-US" dirty="0">
                <a:latin typeface="Arial Black" panose="020B0A04020102020204" pitchFamily="34" charset="0"/>
              </a:rPr>
              <a:t>performance accuracy of NB IS 93.6%.</a:t>
            </a:r>
          </a:p>
          <a:p>
            <a:pPr marL="342900" indent="-342900" algn="just">
              <a:buFont typeface="Arial" panose="020B0604020202020204" pitchFamily="34" charset="0"/>
              <a:buChar char="•"/>
            </a:pPr>
            <a:r>
              <a:rPr lang="en-US" dirty="0">
                <a:latin typeface="Arial Black" panose="020B0A04020102020204" pitchFamily="34" charset="0"/>
              </a:rPr>
              <a:t>the performance accuracy of KNN IS 91.8%.</a:t>
            </a:r>
            <a:endParaRPr lang="en-IN" dirty="0">
              <a:latin typeface="Arial Black" panose="020B0A04020102020204" pitchFamily="34" charset="0"/>
            </a:endParaRPr>
          </a:p>
        </p:txBody>
      </p:sp>
      <p:pic>
        <p:nvPicPr>
          <p:cNvPr id="4" name="Picture 3">
            <a:extLst>
              <a:ext uri="{FF2B5EF4-FFF2-40B4-BE49-F238E27FC236}">
                <a16:creationId xmlns:a16="http://schemas.microsoft.com/office/drawing/2014/main" id="{4AA67DB8-E678-439B-B16A-ED7C730C993D}"/>
              </a:ext>
            </a:extLst>
          </p:cNvPr>
          <p:cNvPicPr/>
          <p:nvPr/>
        </p:nvPicPr>
        <p:blipFill>
          <a:blip r:embed="rId2"/>
          <a:srcRect/>
          <a:stretch>
            <a:fillRect/>
          </a:stretch>
        </p:blipFill>
        <p:spPr bwMode="auto">
          <a:xfrm>
            <a:off x="500062" y="2009467"/>
            <a:ext cx="6956424" cy="3689482"/>
          </a:xfrm>
          <a:prstGeom prst="rect">
            <a:avLst/>
          </a:prstGeom>
          <a:noFill/>
          <a:ln w="9525">
            <a:noFill/>
            <a:miter lim="800000"/>
            <a:headEnd/>
            <a:tailEnd/>
          </a:ln>
        </p:spPr>
      </p:pic>
    </p:spTree>
    <p:extLst>
      <p:ext uri="{BB962C8B-B14F-4D97-AF65-F5344CB8AC3E}">
        <p14:creationId xmlns:p14="http://schemas.microsoft.com/office/powerpoint/2010/main" val="23171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EB45-2E37-4A04-AE53-E70F19A6EAAF}"/>
              </a:ext>
            </a:extLst>
          </p:cNvPr>
          <p:cNvSpPr>
            <a:spLocks noGrp="1"/>
          </p:cNvSpPr>
          <p:nvPr>
            <p:ph type="ctrTitle"/>
          </p:nvPr>
        </p:nvSpPr>
        <p:spPr>
          <a:xfrm>
            <a:off x="219075" y="869468"/>
            <a:ext cx="11972925" cy="1461465"/>
          </a:xfrm>
        </p:spPr>
        <p:txBody>
          <a:bodyPr>
            <a:noAutofit/>
          </a:bodyPr>
          <a:lstStyle/>
          <a:p>
            <a:pPr algn="l"/>
            <a:r>
              <a:rPr lang="en-IN" sz="3600" b="1" dirty="0"/>
              <a:t>The performance comparison of the all four machine learning algorithms on </a:t>
            </a:r>
            <a:r>
              <a:rPr lang="en-IN" sz="3600" b="1" u="sng" dirty="0"/>
              <a:t>standardised data</a:t>
            </a:r>
            <a:r>
              <a:rPr lang="en-IN" sz="3600" b="1" dirty="0"/>
              <a:t>:</a:t>
            </a:r>
            <a:br>
              <a:rPr lang="en-IN" sz="3600" dirty="0"/>
            </a:br>
            <a:endParaRPr lang="en-IN" sz="3600" dirty="0"/>
          </a:p>
        </p:txBody>
      </p:sp>
      <p:sp>
        <p:nvSpPr>
          <p:cNvPr id="3" name="Subtitle 2">
            <a:extLst>
              <a:ext uri="{FF2B5EF4-FFF2-40B4-BE49-F238E27FC236}">
                <a16:creationId xmlns:a16="http://schemas.microsoft.com/office/drawing/2014/main" id="{D02B8387-5D57-4588-99B8-46AD463E6F82}"/>
              </a:ext>
            </a:extLst>
          </p:cNvPr>
          <p:cNvSpPr>
            <a:spLocks noGrp="1"/>
          </p:cNvSpPr>
          <p:nvPr>
            <p:ph type="subTitle" idx="1"/>
          </p:nvPr>
        </p:nvSpPr>
        <p:spPr>
          <a:xfrm>
            <a:off x="7358063" y="2330933"/>
            <a:ext cx="4295775" cy="3295650"/>
          </a:xfrm>
        </p:spPr>
        <p:txBody>
          <a:bodyPr>
            <a:normAutofit/>
          </a:bodyPr>
          <a:lstStyle/>
          <a:p>
            <a:pPr algn="just"/>
            <a:r>
              <a:rPr lang="en-US" sz="2800" dirty="0">
                <a:solidFill>
                  <a:schemeClr val="tx1">
                    <a:lumMod val="85000"/>
                    <a:lumOff val="15000"/>
                  </a:schemeClr>
                </a:solidFill>
              </a:rPr>
              <a:t>The FOLLOWING analysis shows that accuracy of CART, NB, KNN and SVM are 0.909, 0.941, 0.978 and 0.989 respectively.</a:t>
            </a:r>
            <a:endParaRPr lang="en-IN" sz="2800" dirty="0">
              <a:solidFill>
                <a:schemeClr val="tx1">
                  <a:lumMod val="85000"/>
                  <a:lumOff val="15000"/>
                </a:schemeClr>
              </a:solidFill>
            </a:endParaRPr>
          </a:p>
        </p:txBody>
      </p:sp>
      <p:pic>
        <p:nvPicPr>
          <p:cNvPr id="4" name="Picture 3">
            <a:extLst>
              <a:ext uri="{FF2B5EF4-FFF2-40B4-BE49-F238E27FC236}">
                <a16:creationId xmlns:a16="http://schemas.microsoft.com/office/drawing/2014/main" id="{B38D82F3-DEA7-4C4F-AAD9-1A4B5155660C}"/>
              </a:ext>
            </a:extLst>
          </p:cNvPr>
          <p:cNvPicPr/>
          <p:nvPr/>
        </p:nvPicPr>
        <p:blipFill>
          <a:blip r:embed="rId2">
            <a:extLst>
              <a:ext uri="{28A0092B-C50C-407E-A947-70E740481C1C}">
                <a14:useLocalDpi xmlns:a14="http://schemas.microsoft.com/office/drawing/2010/main" val="0"/>
              </a:ext>
            </a:extLst>
          </a:blip>
          <a:stretch>
            <a:fillRect/>
          </a:stretch>
        </p:blipFill>
        <p:spPr>
          <a:xfrm>
            <a:off x="614363" y="2100741"/>
            <a:ext cx="6205538" cy="3966684"/>
          </a:xfrm>
          <a:prstGeom prst="rect">
            <a:avLst/>
          </a:prstGeom>
        </p:spPr>
      </p:pic>
    </p:spTree>
    <p:extLst>
      <p:ext uri="{BB962C8B-B14F-4D97-AF65-F5344CB8AC3E}">
        <p14:creationId xmlns:p14="http://schemas.microsoft.com/office/powerpoint/2010/main" val="302530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80D7-4BAB-48D5-AEE1-4B2883BE9961}"/>
              </a:ext>
            </a:extLst>
          </p:cNvPr>
          <p:cNvSpPr>
            <a:spLocks noGrp="1"/>
          </p:cNvSpPr>
          <p:nvPr>
            <p:ph type="ctrTitle"/>
          </p:nvPr>
        </p:nvSpPr>
        <p:spPr>
          <a:xfrm>
            <a:off x="865488" y="771525"/>
            <a:ext cx="9982183" cy="2838450"/>
          </a:xfrm>
        </p:spPr>
        <p:txBody>
          <a:bodyPr>
            <a:noAutofit/>
          </a:bodyPr>
          <a:lstStyle/>
          <a:p>
            <a:pPr algn="l"/>
            <a:r>
              <a:rPr lang="en-IN" sz="4000" dirty="0"/>
              <a:t>Introduction:</a:t>
            </a:r>
            <a:br>
              <a:rPr lang="en-IN" sz="4000" dirty="0"/>
            </a:br>
            <a:br>
              <a:rPr lang="en-IN" sz="4000" dirty="0"/>
            </a:br>
            <a:r>
              <a:rPr lang="en-IN" sz="4000" dirty="0"/>
              <a:t>what is machine learning AND WHY WE ARE USING IT ?</a:t>
            </a:r>
          </a:p>
        </p:txBody>
      </p:sp>
      <p:sp>
        <p:nvSpPr>
          <p:cNvPr id="3" name="Subtitle 2">
            <a:extLst>
              <a:ext uri="{FF2B5EF4-FFF2-40B4-BE49-F238E27FC236}">
                <a16:creationId xmlns:a16="http://schemas.microsoft.com/office/drawing/2014/main" id="{69C77AA1-BC52-4E3F-AC16-E0D189F26551}"/>
              </a:ext>
            </a:extLst>
          </p:cNvPr>
          <p:cNvSpPr>
            <a:spLocks noGrp="1"/>
          </p:cNvSpPr>
          <p:nvPr>
            <p:ph type="subTitle" idx="1"/>
          </p:nvPr>
        </p:nvSpPr>
        <p:spPr>
          <a:xfrm>
            <a:off x="865488" y="3957013"/>
            <a:ext cx="9816132" cy="2005637"/>
          </a:xfrm>
        </p:spPr>
        <p:txBody>
          <a:bodyPr>
            <a:normAutofit/>
          </a:bodyPr>
          <a:lstStyle/>
          <a:p>
            <a:pPr algn="l"/>
            <a:r>
              <a:rPr lang="en-US" sz="1800" b="1" dirty="0">
                <a:solidFill>
                  <a:schemeClr val="tx1"/>
                </a:solidFill>
                <a:latin typeface="Arial" panose="020B0604020202020204" pitchFamily="34" charset="0"/>
                <a:cs typeface="Arial" panose="020B0604020202020204" pitchFamily="34" charset="0"/>
              </a:rPr>
              <a:t>Machine Learning (ML) is the subfield of computer science that "gives the computer ability to learn without being explicitly programmed." Machine Learning allows developers to build algorithms that automatically improve themselves by finding patterns in the existing data without explicit instructions from a human or developer. </a:t>
            </a:r>
          </a:p>
        </p:txBody>
      </p:sp>
      <p:pic>
        <p:nvPicPr>
          <p:cNvPr id="5" name="Picture 4">
            <a:extLst>
              <a:ext uri="{FF2B5EF4-FFF2-40B4-BE49-F238E27FC236}">
                <a16:creationId xmlns:a16="http://schemas.microsoft.com/office/drawing/2014/main" id="{384A194A-3C43-418E-B9BF-EE782D59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870" y="528711"/>
            <a:ext cx="4876801" cy="1735545"/>
          </a:xfrm>
          <a:prstGeom prst="rect">
            <a:avLst/>
          </a:prstGeom>
        </p:spPr>
      </p:pic>
    </p:spTree>
    <p:extLst>
      <p:ext uri="{BB962C8B-B14F-4D97-AF65-F5344CB8AC3E}">
        <p14:creationId xmlns:p14="http://schemas.microsoft.com/office/powerpoint/2010/main" val="14253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BDDC-E4AB-4905-81C5-C869F16707A9}"/>
              </a:ext>
            </a:extLst>
          </p:cNvPr>
          <p:cNvSpPr>
            <a:spLocks noGrp="1"/>
          </p:cNvSpPr>
          <p:nvPr>
            <p:ph type="ctrTitle"/>
          </p:nvPr>
        </p:nvSpPr>
        <p:spPr>
          <a:xfrm>
            <a:off x="769936" y="757178"/>
            <a:ext cx="10831513" cy="1038226"/>
          </a:xfrm>
        </p:spPr>
        <p:txBody>
          <a:bodyPr>
            <a:noAutofit/>
          </a:bodyPr>
          <a:lstStyle/>
          <a:p>
            <a:r>
              <a:rPr lang="en-IN" sz="4000" dirty="0"/>
              <a:t>Survey for Development for Recurrence Prediction Model</a:t>
            </a:r>
          </a:p>
        </p:txBody>
      </p:sp>
      <p:sp>
        <p:nvSpPr>
          <p:cNvPr id="3" name="Subtitle 2">
            <a:extLst>
              <a:ext uri="{FF2B5EF4-FFF2-40B4-BE49-F238E27FC236}">
                <a16:creationId xmlns:a16="http://schemas.microsoft.com/office/drawing/2014/main" id="{E07C515C-5D85-49DA-BB0D-EA2AD925AB61}"/>
              </a:ext>
            </a:extLst>
          </p:cNvPr>
          <p:cNvSpPr>
            <a:spLocks noGrp="1"/>
          </p:cNvSpPr>
          <p:nvPr>
            <p:ph type="subTitle" idx="1"/>
          </p:nvPr>
        </p:nvSpPr>
        <p:spPr>
          <a:xfrm>
            <a:off x="1133475" y="1867049"/>
            <a:ext cx="9278938" cy="931961"/>
          </a:xfrm>
        </p:spPr>
        <p:txBody>
          <a:bodyPr>
            <a:normAutofit fontScale="85000" lnSpcReduction="10000"/>
          </a:bodyPr>
          <a:lstStyle/>
          <a:p>
            <a:r>
              <a:rPr lang="en-US" dirty="0">
                <a:solidFill>
                  <a:schemeClr val="tx1">
                    <a:lumMod val="85000"/>
                    <a:lumOff val="15000"/>
                  </a:schemeClr>
                </a:solidFill>
              </a:rPr>
              <a:t>Since we have no verified data for breast cancer recurrence prediction (based on the patient's medical inventory), we have conducted a survey about this.</a:t>
            </a:r>
            <a:endParaRPr lang="en-IN" dirty="0">
              <a:solidFill>
                <a:schemeClr val="tx1">
                  <a:lumMod val="85000"/>
                  <a:lumOff val="15000"/>
                </a:schemeClr>
              </a:solidFill>
            </a:endParaRPr>
          </a:p>
        </p:txBody>
      </p:sp>
      <p:sp>
        <p:nvSpPr>
          <p:cNvPr id="4" name="Rectangle 3">
            <a:extLst>
              <a:ext uri="{FF2B5EF4-FFF2-40B4-BE49-F238E27FC236}">
                <a16:creationId xmlns:a16="http://schemas.microsoft.com/office/drawing/2014/main" id="{2F278987-BC0F-4852-B1EB-741ECB538BE4}"/>
              </a:ext>
            </a:extLst>
          </p:cNvPr>
          <p:cNvSpPr/>
          <p:nvPr/>
        </p:nvSpPr>
        <p:spPr>
          <a:xfrm>
            <a:off x="3496597" y="2799010"/>
            <a:ext cx="7413523" cy="677108"/>
          </a:xfrm>
          <a:prstGeom prst="rect">
            <a:avLst/>
          </a:prstGeom>
          <a:noFill/>
        </p:spPr>
        <p:txBody>
          <a:bodyPr wrap="square" lIns="91440" tIns="45720" rIns="91440" bIns="45720">
            <a:spAutoFit/>
          </a:bodyPr>
          <a:lstStyle/>
          <a:p>
            <a:r>
              <a:rPr lang="en-IN" dirty="0">
                <a:ln w="0"/>
                <a:solidFill>
                  <a:schemeClr val="accent1"/>
                </a:solidFill>
                <a:effectLst>
                  <a:outerShdw blurRad="38100" dist="25400" dir="5400000" algn="ctr" rotWithShape="0">
                    <a:srgbClr val="6E747A">
                      <a:alpha val="43000"/>
                    </a:srgbClr>
                  </a:outerShdw>
                </a:effectLst>
              </a:rPr>
              <a:t>https://docs.</a:t>
            </a:r>
            <a:r>
              <a:rPr lang="en-IN" sz="2000" dirty="0">
                <a:ln w="0"/>
                <a:solidFill>
                  <a:schemeClr val="accent1"/>
                </a:solidFill>
                <a:effectLst>
                  <a:outerShdw blurRad="38100" dist="25400" dir="5400000" algn="ctr" rotWithShape="0">
                    <a:srgbClr val="6E747A">
                      <a:alpha val="43000"/>
                    </a:srgbClr>
                  </a:outerShdw>
                </a:effectLst>
              </a:rPr>
              <a:t>google</a:t>
            </a:r>
            <a:r>
              <a:rPr lang="en-IN" dirty="0">
                <a:ln w="0"/>
                <a:solidFill>
                  <a:schemeClr val="accent1"/>
                </a:solidFill>
                <a:effectLst>
                  <a:outerShdw blurRad="38100" dist="25400" dir="5400000" algn="ctr" rotWithShape="0">
                    <a:srgbClr val="6E747A">
                      <a:alpha val="43000"/>
                    </a:srgbClr>
                  </a:outerShdw>
                </a:effectLst>
              </a:rPr>
              <a:t>.com/forms/d/e/1FAIpQLSdYjKn1bgDAaZGUnWiD02a9cpR_d_meJS4MUKN9B0emu26vog/viewform?usp=sf_link</a:t>
            </a:r>
          </a:p>
        </p:txBody>
      </p:sp>
      <p:sp>
        <p:nvSpPr>
          <p:cNvPr id="5" name="Rectangle 4">
            <a:extLst>
              <a:ext uri="{FF2B5EF4-FFF2-40B4-BE49-F238E27FC236}">
                <a16:creationId xmlns:a16="http://schemas.microsoft.com/office/drawing/2014/main" id="{91998ECB-0F22-40C5-A1F5-6A11094E4F16}"/>
              </a:ext>
            </a:extLst>
          </p:cNvPr>
          <p:cNvSpPr/>
          <p:nvPr/>
        </p:nvSpPr>
        <p:spPr>
          <a:xfrm>
            <a:off x="596621" y="3007279"/>
            <a:ext cx="3070811" cy="400110"/>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LINK FOR THE SURVEY</a:t>
            </a:r>
          </a:p>
        </p:txBody>
      </p:sp>
      <p:pic>
        <p:nvPicPr>
          <p:cNvPr id="7" name="Picture 6">
            <a:extLst>
              <a:ext uri="{FF2B5EF4-FFF2-40B4-BE49-F238E27FC236}">
                <a16:creationId xmlns:a16="http://schemas.microsoft.com/office/drawing/2014/main" id="{425CECA1-4986-41D1-943F-A77116FF8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947" y="3738770"/>
            <a:ext cx="7993625" cy="2892218"/>
          </a:xfrm>
          <a:prstGeom prst="rect">
            <a:avLst/>
          </a:prstGeom>
        </p:spPr>
      </p:pic>
    </p:spTree>
    <p:extLst>
      <p:ext uri="{BB962C8B-B14F-4D97-AF65-F5344CB8AC3E}">
        <p14:creationId xmlns:p14="http://schemas.microsoft.com/office/powerpoint/2010/main" val="2325164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F677-F530-4260-90F0-39845B73FD70}"/>
              </a:ext>
            </a:extLst>
          </p:cNvPr>
          <p:cNvSpPr>
            <a:spLocks noGrp="1"/>
          </p:cNvSpPr>
          <p:nvPr>
            <p:ph type="title"/>
          </p:nvPr>
        </p:nvSpPr>
        <p:spPr/>
        <p:txBody>
          <a:bodyPr/>
          <a:lstStyle/>
          <a:p>
            <a:r>
              <a:rPr lang="en-IN" dirty="0"/>
              <a:t>Data Retrieved FROM SURVEY -</a:t>
            </a:r>
          </a:p>
        </p:txBody>
      </p:sp>
      <p:pic>
        <p:nvPicPr>
          <p:cNvPr id="5" name="Content Placeholder 4">
            <a:extLst>
              <a:ext uri="{FF2B5EF4-FFF2-40B4-BE49-F238E27FC236}">
                <a16:creationId xmlns:a16="http://schemas.microsoft.com/office/drawing/2014/main" id="{E4928FA3-9288-4F5D-B024-A6847C1FBDA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28456" y="2214694"/>
            <a:ext cx="10364451" cy="4024418"/>
          </a:xfrm>
        </p:spPr>
      </p:pic>
    </p:spTree>
    <p:extLst>
      <p:ext uri="{BB962C8B-B14F-4D97-AF65-F5344CB8AC3E}">
        <p14:creationId xmlns:p14="http://schemas.microsoft.com/office/powerpoint/2010/main" val="1220860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0810FC-017A-42ED-ABC0-872A98BF18E8}"/>
              </a:ext>
            </a:extLst>
          </p:cNvPr>
          <p:cNvPicPr>
            <a:picLocks noChangeAspect="1"/>
          </p:cNvPicPr>
          <p:nvPr/>
        </p:nvPicPr>
        <p:blipFill rotWithShape="1">
          <a:blip r:embed="rId2">
            <a:extLst>
              <a:ext uri="{28A0092B-C50C-407E-A947-70E740481C1C}">
                <a14:useLocalDpi xmlns:a14="http://schemas.microsoft.com/office/drawing/2010/main" val="0"/>
              </a:ext>
            </a:extLst>
          </a:blip>
          <a:srcRect l="7344" t="22917" r="6640" b="24444"/>
          <a:stretch/>
        </p:blipFill>
        <p:spPr>
          <a:xfrm rot="21124748">
            <a:off x="1735698" y="2428876"/>
            <a:ext cx="7996703" cy="2752726"/>
          </a:xfrm>
          <a:prstGeom prst="rect">
            <a:avLst/>
          </a:prstGeom>
        </p:spPr>
      </p:pic>
    </p:spTree>
    <p:extLst>
      <p:ext uri="{BB962C8B-B14F-4D97-AF65-F5344CB8AC3E}">
        <p14:creationId xmlns:p14="http://schemas.microsoft.com/office/powerpoint/2010/main" val="68584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EF86-BBED-4BB0-928C-9133C44F42B9}"/>
              </a:ext>
            </a:extLst>
          </p:cNvPr>
          <p:cNvSpPr>
            <a:spLocks noGrp="1"/>
          </p:cNvSpPr>
          <p:nvPr>
            <p:ph type="title"/>
          </p:nvPr>
        </p:nvSpPr>
        <p:spPr>
          <a:xfrm>
            <a:off x="913775" y="618517"/>
            <a:ext cx="10364451" cy="857857"/>
          </a:xfrm>
        </p:spPr>
        <p:txBody>
          <a:bodyPr/>
          <a:lstStyle/>
          <a:p>
            <a:pPr algn="l"/>
            <a:r>
              <a:rPr lang="en-IN" b="1" dirty="0"/>
              <a:t>Breast cancer: an overview</a:t>
            </a:r>
          </a:p>
        </p:txBody>
      </p:sp>
      <p:sp>
        <p:nvSpPr>
          <p:cNvPr id="3" name="Content Placeholder 2">
            <a:extLst>
              <a:ext uri="{FF2B5EF4-FFF2-40B4-BE49-F238E27FC236}">
                <a16:creationId xmlns:a16="http://schemas.microsoft.com/office/drawing/2014/main" id="{4BD95B4B-04B9-4955-B1BD-9E22838071D8}"/>
              </a:ext>
            </a:extLst>
          </p:cNvPr>
          <p:cNvSpPr>
            <a:spLocks noGrp="1"/>
          </p:cNvSpPr>
          <p:nvPr>
            <p:ph idx="1"/>
          </p:nvPr>
        </p:nvSpPr>
        <p:spPr>
          <a:xfrm>
            <a:off x="913775" y="1619251"/>
            <a:ext cx="10364452" cy="4171950"/>
          </a:xfrm>
        </p:spPr>
        <p:txBody>
          <a:bodyPr>
            <a:normAutofit fontScale="85000" lnSpcReduction="20000"/>
          </a:bodyPr>
          <a:lstStyle/>
          <a:p>
            <a:pPr marL="0" indent="0">
              <a:buNone/>
            </a:pPr>
            <a:r>
              <a:rPr lang="en-US" dirty="0"/>
              <a:t> • Breast cancer is the second leading cause of cancer death in women, second only to lung cancer. </a:t>
            </a:r>
          </a:p>
          <a:p>
            <a:pPr marL="0" indent="0">
              <a:buNone/>
            </a:pPr>
            <a:r>
              <a:rPr lang="en-US" dirty="0"/>
              <a:t>• The leading risk factor for breast cancer is simply being a woman. Though breast cancer does occur in men, the disease is 100 times more common in women. </a:t>
            </a:r>
          </a:p>
          <a:p>
            <a:pPr marL="0" indent="0">
              <a:buNone/>
            </a:pPr>
            <a:r>
              <a:rPr lang="en-US" dirty="0"/>
              <a:t>• Men can also get breast cancer. In 2017, the American Cancer Society estimates 2,470 new cases of invasive breast cancer will be diagnosed in men in the U.S. </a:t>
            </a:r>
          </a:p>
          <a:p>
            <a:pPr marL="0" indent="0">
              <a:buNone/>
            </a:pPr>
            <a:r>
              <a:rPr lang="en-US" dirty="0"/>
              <a:t>• A woman has about a one in eight chance of being diagnosed with breast cancer in her lifetime, according to the National Cancer Institute. </a:t>
            </a:r>
          </a:p>
          <a:p>
            <a:pPr marL="0" indent="0">
              <a:buNone/>
            </a:pPr>
            <a:r>
              <a:rPr lang="en-US" dirty="0"/>
              <a:t>• Most women (about eight out of 10) who get breast cancer do not have a family history of the disease. </a:t>
            </a:r>
          </a:p>
          <a:p>
            <a:pPr marL="0" indent="0">
              <a:buNone/>
            </a:pPr>
            <a:r>
              <a:rPr lang="en-US" dirty="0"/>
              <a:t>• But women who have close blood relatives with breast cancer have a higher risk. Having a first-degree relative (mother, sister or daughter) with breast cancer almost doubles a woman’s risk.</a:t>
            </a:r>
            <a:endParaRPr lang="en-IN" dirty="0"/>
          </a:p>
        </p:txBody>
      </p:sp>
    </p:spTree>
    <p:extLst>
      <p:ext uri="{BB962C8B-B14F-4D97-AF65-F5344CB8AC3E}">
        <p14:creationId xmlns:p14="http://schemas.microsoft.com/office/powerpoint/2010/main" val="262543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BBC8-44EF-4AED-A4B3-2A019A27EF5C}"/>
              </a:ext>
            </a:extLst>
          </p:cNvPr>
          <p:cNvSpPr>
            <a:spLocks noGrp="1"/>
          </p:cNvSpPr>
          <p:nvPr>
            <p:ph type="title"/>
          </p:nvPr>
        </p:nvSpPr>
        <p:spPr/>
        <p:txBody>
          <a:bodyPr/>
          <a:lstStyle/>
          <a:p>
            <a:r>
              <a:rPr lang="en-IN" dirty="0"/>
              <a:t>Why are we using machine learning?</a:t>
            </a:r>
          </a:p>
        </p:txBody>
      </p:sp>
      <p:pic>
        <p:nvPicPr>
          <p:cNvPr id="4" name="Picture 3">
            <a:extLst>
              <a:ext uri="{FF2B5EF4-FFF2-40B4-BE49-F238E27FC236}">
                <a16:creationId xmlns:a16="http://schemas.microsoft.com/office/drawing/2014/main" id="{DA8AF6F4-AEA5-4282-B31F-DB885851CBC3}"/>
              </a:ext>
            </a:extLst>
          </p:cNvPr>
          <p:cNvPicPr>
            <a:picLocks noChangeAspect="1"/>
          </p:cNvPicPr>
          <p:nvPr/>
        </p:nvPicPr>
        <p:blipFill rotWithShape="1">
          <a:blip r:embed="rId2">
            <a:extLst>
              <a:ext uri="{28A0092B-C50C-407E-A947-70E740481C1C}">
                <a14:useLocalDpi xmlns:a14="http://schemas.microsoft.com/office/drawing/2010/main" val="0"/>
              </a:ext>
            </a:extLst>
          </a:blip>
          <a:srcRect l="11599" t="32451" r="10815" b="25488"/>
          <a:stretch/>
        </p:blipFill>
        <p:spPr>
          <a:xfrm>
            <a:off x="1186593" y="2109657"/>
            <a:ext cx="9539457" cy="2910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6713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3487-72A9-4FBA-BEAF-98DBE9F1BF1D}"/>
              </a:ext>
            </a:extLst>
          </p:cNvPr>
          <p:cNvSpPr>
            <a:spLocks noGrp="1"/>
          </p:cNvSpPr>
          <p:nvPr>
            <p:ph type="title"/>
          </p:nvPr>
        </p:nvSpPr>
        <p:spPr/>
        <p:txBody>
          <a:bodyPr>
            <a:normAutofit/>
          </a:bodyPr>
          <a:lstStyle/>
          <a:p>
            <a:r>
              <a:rPr lang="en-IN" sz="4400" dirty="0">
                <a:solidFill>
                  <a:schemeClr val="tx2">
                    <a:lumMod val="50000"/>
                  </a:schemeClr>
                </a:solidFill>
              </a:rPr>
              <a:t>Understanding the algo-</a:t>
            </a:r>
          </a:p>
        </p:txBody>
      </p:sp>
      <p:sp>
        <p:nvSpPr>
          <p:cNvPr id="3" name="Content Placeholder 2">
            <a:extLst>
              <a:ext uri="{FF2B5EF4-FFF2-40B4-BE49-F238E27FC236}">
                <a16:creationId xmlns:a16="http://schemas.microsoft.com/office/drawing/2014/main" id="{4B9FF631-A230-4FEA-941C-CFDB61367E0E}"/>
              </a:ext>
            </a:extLst>
          </p:cNvPr>
          <p:cNvSpPr>
            <a:spLocks noGrp="1"/>
          </p:cNvSpPr>
          <p:nvPr>
            <p:ph idx="1"/>
          </p:nvPr>
        </p:nvSpPr>
        <p:spPr>
          <a:xfrm>
            <a:off x="913775" y="2367093"/>
            <a:ext cx="10364452" cy="3359939"/>
          </a:xfrm>
        </p:spPr>
        <p:txBody>
          <a:bodyPr>
            <a:normAutofit/>
          </a:bodyPr>
          <a:lstStyle/>
          <a:p>
            <a:r>
              <a:rPr lang="en-US" sz="2800" b="1" dirty="0"/>
              <a:t>Classification and Regression Trees (CART)</a:t>
            </a:r>
            <a:r>
              <a:rPr lang="en-US" sz="2800" dirty="0"/>
              <a:t>, </a:t>
            </a:r>
          </a:p>
          <a:p>
            <a:r>
              <a:rPr lang="en-US" sz="2800" b="1" dirty="0"/>
              <a:t>Linear Support Vector Machines (SVM)</a:t>
            </a:r>
            <a:r>
              <a:rPr lang="en-US" sz="2800" dirty="0"/>
              <a:t>, </a:t>
            </a:r>
          </a:p>
          <a:p>
            <a:r>
              <a:rPr lang="en-US" sz="2800" b="1" dirty="0"/>
              <a:t>Gaussian Naive Bayes (NB)</a:t>
            </a:r>
            <a:r>
              <a:rPr lang="en-US" sz="2800" dirty="0"/>
              <a:t> and</a:t>
            </a:r>
          </a:p>
          <a:p>
            <a:r>
              <a:rPr lang="en-US" sz="2800" dirty="0"/>
              <a:t> </a:t>
            </a:r>
            <a:r>
              <a:rPr lang="en-US" sz="2800" b="1" dirty="0"/>
              <a:t>k-Nearest Neighbors (KNN)</a:t>
            </a:r>
            <a:r>
              <a:rPr lang="en-US" sz="2800" dirty="0"/>
              <a:t>.</a:t>
            </a:r>
            <a:endParaRPr lang="en-IN" sz="2800" dirty="0"/>
          </a:p>
          <a:p>
            <a:endParaRPr lang="en-IN" dirty="0"/>
          </a:p>
        </p:txBody>
      </p:sp>
    </p:spTree>
    <p:extLst>
      <p:ext uri="{BB962C8B-B14F-4D97-AF65-F5344CB8AC3E}">
        <p14:creationId xmlns:p14="http://schemas.microsoft.com/office/powerpoint/2010/main" val="61360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7AC-99ED-4BE3-A77A-74F587182B8A}"/>
              </a:ext>
            </a:extLst>
          </p:cNvPr>
          <p:cNvSpPr>
            <a:spLocks noGrp="1"/>
          </p:cNvSpPr>
          <p:nvPr>
            <p:ph type="title"/>
          </p:nvPr>
        </p:nvSpPr>
        <p:spPr>
          <a:xfrm>
            <a:off x="770900" y="770917"/>
            <a:ext cx="10364451" cy="1596177"/>
          </a:xfrm>
        </p:spPr>
        <p:txBody>
          <a:bodyPr/>
          <a:lstStyle/>
          <a:p>
            <a:pPr algn="l"/>
            <a:r>
              <a:rPr lang="en-IN" b="1" u="sng" dirty="0">
                <a:solidFill>
                  <a:schemeClr val="tx2">
                    <a:lumMod val="50000"/>
                  </a:schemeClr>
                </a:solidFill>
              </a:rPr>
              <a:t>Flow chart</a:t>
            </a:r>
          </a:p>
        </p:txBody>
      </p:sp>
      <p:pic>
        <p:nvPicPr>
          <p:cNvPr id="5" name="Content Placeholder 4">
            <a:extLst>
              <a:ext uri="{FF2B5EF4-FFF2-40B4-BE49-F238E27FC236}">
                <a16:creationId xmlns:a16="http://schemas.microsoft.com/office/drawing/2014/main" id="{6F242F7C-8BE9-4FD6-AB2E-8576BE5F6E2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392"/>
          <a:stretch/>
        </p:blipFill>
        <p:spPr>
          <a:xfrm>
            <a:off x="4681738" y="469624"/>
            <a:ext cx="5820902" cy="5918751"/>
          </a:xfrm>
        </p:spPr>
      </p:pic>
    </p:spTree>
    <p:extLst>
      <p:ext uri="{BB962C8B-B14F-4D97-AF65-F5344CB8AC3E}">
        <p14:creationId xmlns:p14="http://schemas.microsoft.com/office/powerpoint/2010/main" val="192331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0660-A2C1-41BC-AAFD-F98EA089D395}"/>
              </a:ext>
            </a:extLst>
          </p:cNvPr>
          <p:cNvSpPr>
            <a:spLocks noGrp="1"/>
          </p:cNvSpPr>
          <p:nvPr>
            <p:ph type="title"/>
          </p:nvPr>
        </p:nvSpPr>
        <p:spPr/>
        <p:txBody>
          <a:bodyPr/>
          <a:lstStyle/>
          <a:p>
            <a:r>
              <a:rPr lang="en-IN" dirty="0"/>
              <a:t>Data used in analysis:</a:t>
            </a:r>
          </a:p>
        </p:txBody>
      </p:sp>
      <p:pic>
        <p:nvPicPr>
          <p:cNvPr id="4" name="Picture 3">
            <a:extLst>
              <a:ext uri="{FF2B5EF4-FFF2-40B4-BE49-F238E27FC236}">
                <a16:creationId xmlns:a16="http://schemas.microsoft.com/office/drawing/2014/main" id="{A70B7C97-5643-474B-8064-D39E35B6B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773" y="2100262"/>
            <a:ext cx="9829327" cy="3633788"/>
          </a:xfrm>
          <a:prstGeom prst="rect">
            <a:avLst/>
          </a:prstGeom>
        </p:spPr>
      </p:pic>
    </p:spTree>
    <p:extLst>
      <p:ext uri="{BB962C8B-B14F-4D97-AF65-F5344CB8AC3E}">
        <p14:creationId xmlns:p14="http://schemas.microsoft.com/office/powerpoint/2010/main" val="244014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53E7-1663-42EC-8969-02FCEB6AD422}"/>
              </a:ext>
            </a:extLst>
          </p:cNvPr>
          <p:cNvSpPr>
            <a:spLocks noGrp="1"/>
          </p:cNvSpPr>
          <p:nvPr>
            <p:ph type="title"/>
          </p:nvPr>
        </p:nvSpPr>
        <p:spPr/>
        <p:txBody>
          <a:bodyPr>
            <a:normAutofit/>
          </a:bodyPr>
          <a:lstStyle/>
          <a:p>
            <a:r>
              <a:rPr lang="en-IN" dirty="0"/>
              <a:t>Analysis with Python language-</a:t>
            </a:r>
            <a:br>
              <a:rPr lang="en-IN" dirty="0"/>
            </a:br>
            <a:r>
              <a:rPr lang="en-IN" dirty="0"/>
              <a:t>step1-</a:t>
            </a:r>
            <a:r>
              <a:rPr lang="en-IN" b="1" dirty="0"/>
              <a:t>Exploratory analysis</a:t>
            </a:r>
            <a:br>
              <a:rPr lang="en-IN" b="1" dirty="0"/>
            </a:br>
            <a:endParaRPr lang="en-IN" dirty="0"/>
          </a:p>
        </p:txBody>
      </p:sp>
      <p:sp>
        <p:nvSpPr>
          <p:cNvPr id="3" name="Content Placeholder 2">
            <a:extLst>
              <a:ext uri="{FF2B5EF4-FFF2-40B4-BE49-F238E27FC236}">
                <a16:creationId xmlns:a16="http://schemas.microsoft.com/office/drawing/2014/main" id="{30E54812-5128-4336-B9AC-09145C9819F3}"/>
              </a:ext>
            </a:extLst>
          </p:cNvPr>
          <p:cNvSpPr>
            <a:spLocks noGrp="1"/>
          </p:cNvSpPr>
          <p:nvPr>
            <p:ph idx="1"/>
          </p:nvPr>
        </p:nvSpPr>
        <p:spPr>
          <a:xfrm>
            <a:off x="913775" y="1676401"/>
            <a:ext cx="10364452" cy="4114800"/>
          </a:xfrm>
        </p:spPr>
        <p:txBody>
          <a:bodyPr>
            <a:normAutofit/>
          </a:bodyPr>
          <a:lstStyle/>
          <a:p>
            <a:pPr marL="0" indent="0">
              <a:buNone/>
            </a:pPr>
            <a:r>
              <a:rPr lang="en-US" sz="1800" dirty="0"/>
              <a:t>1.collecting data</a:t>
            </a:r>
          </a:p>
          <a:p>
            <a:pPr marL="0" indent="0">
              <a:buNone/>
            </a:pPr>
            <a:r>
              <a:rPr lang="en-US" sz="1600" dirty="0"/>
              <a:t> We will utilize the Wisconsin Breast Cancer Diagnostic dataset from the UCI Machine Learning Repository at http://archive.ics.uci.edu/ml. This data was donated by researchers of the University of Wisconsin. The breast cancer data includes 569 examples of cancer biopsies, each with 32 features.</a:t>
            </a:r>
            <a:endParaRPr lang="en-IN" sz="1600" dirty="0"/>
          </a:p>
        </p:txBody>
      </p:sp>
      <p:pic>
        <p:nvPicPr>
          <p:cNvPr id="5" name="Picture 4">
            <a:extLst>
              <a:ext uri="{FF2B5EF4-FFF2-40B4-BE49-F238E27FC236}">
                <a16:creationId xmlns:a16="http://schemas.microsoft.com/office/drawing/2014/main" id="{4649931C-FC22-4A57-B077-036BF05FA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334" y="3272578"/>
            <a:ext cx="8629891" cy="3235425"/>
          </a:xfrm>
          <a:prstGeom prst="rect">
            <a:avLst/>
          </a:prstGeom>
        </p:spPr>
      </p:pic>
    </p:spTree>
    <p:extLst>
      <p:ext uri="{BB962C8B-B14F-4D97-AF65-F5344CB8AC3E}">
        <p14:creationId xmlns:p14="http://schemas.microsoft.com/office/powerpoint/2010/main" val="250183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4EF8-13A9-4967-8847-27E85067B357}"/>
              </a:ext>
            </a:extLst>
          </p:cNvPr>
          <p:cNvSpPr>
            <a:spLocks noGrp="1"/>
          </p:cNvSpPr>
          <p:nvPr>
            <p:ph type="title"/>
          </p:nvPr>
        </p:nvSpPr>
        <p:spPr>
          <a:xfrm>
            <a:off x="783187" y="355561"/>
            <a:ext cx="10364451" cy="819883"/>
          </a:xfrm>
        </p:spPr>
        <p:txBody>
          <a:bodyPr/>
          <a:lstStyle/>
          <a:p>
            <a:pPr algn="l"/>
            <a:r>
              <a:rPr lang="en-IN" dirty="0"/>
              <a:t>2. Exploring and preparing data </a:t>
            </a:r>
          </a:p>
        </p:txBody>
      </p:sp>
      <p:sp>
        <p:nvSpPr>
          <p:cNvPr id="3" name="Content Placeholder 2">
            <a:extLst>
              <a:ext uri="{FF2B5EF4-FFF2-40B4-BE49-F238E27FC236}">
                <a16:creationId xmlns:a16="http://schemas.microsoft.com/office/drawing/2014/main" id="{1E9100D1-7138-461D-A23C-0021516184BE}"/>
              </a:ext>
            </a:extLst>
          </p:cNvPr>
          <p:cNvSpPr>
            <a:spLocks noGrp="1"/>
          </p:cNvSpPr>
          <p:nvPr>
            <p:ph idx="1"/>
          </p:nvPr>
        </p:nvSpPr>
        <p:spPr>
          <a:xfrm>
            <a:off x="783187" y="1175444"/>
            <a:ext cx="10364452" cy="4162425"/>
          </a:xfrm>
        </p:spPr>
        <p:txBody>
          <a:bodyPr/>
          <a:lstStyle/>
          <a:p>
            <a:r>
              <a:rPr lang="en-US" dirty="0"/>
              <a:t>Importing the data set in Jupyter notebook using python language .</a:t>
            </a:r>
          </a:p>
          <a:p>
            <a:pPr marL="0" indent="0">
              <a:buNone/>
            </a:pPr>
            <a:endParaRPr lang="en-US" dirty="0"/>
          </a:p>
          <a:p>
            <a:r>
              <a:rPr lang="en-US" dirty="0"/>
              <a:t>The table( ) output indicates that 357 masses are benign while 212 are malignant</a:t>
            </a:r>
            <a:endParaRPr lang="en-IN" dirty="0"/>
          </a:p>
        </p:txBody>
      </p:sp>
      <p:pic>
        <p:nvPicPr>
          <p:cNvPr id="5" name="Picture 4">
            <a:extLst>
              <a:ext uri="{FF2B5EF4-FFF2-40B4-BE49-F238E27FC236}">
                <a16:creationId xmlns:a16="http://schemas.microsoft.com/office/drawing/2014/main" id="{DFA52117-B7F7-49C5-AF3D-244FB03E3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361" y="2641575"/>
            <a:ext cx="9707058" cy="1533539"/>
          </a:xfrm>
          <a:prstGeom prst="rect">
            <a:avLst/>
          </a:prstGeom>
        </p:spPr>
      </p:pic>
      <p:pic>
        <p:nvPicPr>
          <p:cNvPr id="7" name="Picture 6">
            <a:extLst>
              <a:ext uri="{FF2B5EF4-FFF2-40B4-BE49-F238E27FC236}">
                <a16:creationId xmlns:a16="http://schemas.microsoft.com/office/drawing/2014/main" id="{92BE0DAC-FAC8-4E3C-BE22-F0732119C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126" y="4216425"/>
            <a:ext cx="6610563" cy="2492960"/>
          </a:xfrm>
          <a:prstGeom prst="rect">
            <a:avLst/>
          </a:prstGeom>
        </p:spPr>
      </p:pic>
      <p:pic>
        <p:nvPicPr>
          <p:cNvPr id="9" name="Picture 8">
            <a:extLst>
              <a:ext uri="{FF2B5EF4-FFF2-40B4-BE49-F238E27FC236}">
                <a16:creationId xmlns:a16="http://schemas.microsoft.com/office/drawing/2014/main" id="{8DA0F0F2-E475-4A97-9D88-EEF3B5A466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063" y="1580524"/>
            <a:ext cx="10185765" cy="534026"/>
          </a:xfrm>
          <a:prstGeom prst="rect">
            <a:avLst/>
          </a:prstGeom>
        </p:spPr>
      </p:pic>
    </p:spTree>
    <p:extLst>
      <p:ext uri="{BB962C8B-B14F-4D97-AF65-F5344CB8AC3E}">
        <p14:creationId xmlns:p14="http://schemas.microsoft.com/office/powerpoint/2010/main" val="21666010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Ion</Template>
  <TotalTime>266</TotalTime>
  <Words>742</Words>
  <Application>Microsoft Office PowerPoint</Application>
  <PresentationFormat>Widescreen</PresentationFormat>
  <Paragraphs>54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Calibri</vt:lpstr>
      <vt:lpstr>Tw Cen MT</vt:lpstr>
      <vt:lpstr>Droplet</vt:lpstr>
      <vt:lpstr>Breast Cancer Detection and Development of its Recurrence Prediction Model Using Machine Learning Techniques</vt:lpstr>
      <vt:lpstr>Introduction:  what is machine learning AND WHY WE ARE USING IT ?</vt:lpstr>
      <vt:lpstr>Breast cancer: an overview</vt:lpstr>
      <vt:lpstr>Why are we using machine learning?</vt:lpstr>
      <vt:lpstr>Understanding the algo-</vt:lpstr>
      <vt:lpstr>Flow chart</vt:lpstr>
      <vt:lpstr>Data used in analysis:</vt:lpstr>
      <vt:lpstr>Analysis with Python language- step1-Exploratory analysis </vt:lpstr>
      <vt:lpstr>2. Exploring and preparing data </vt:lpstr>
      <vt:lpstr>Visualization 1  we can visualize the data using density plots to get a sense of the data distribution. From the outputs below, you can see the data shows a general gaussian distribution.               </vt:lpstr>
      <vt:lpstr>Visualization 2</vt:lpstr>
      <vt:lpstr>PowerPoint Presentation</vt:lpstr>
      <vt:lpstr>Step3-  creating training and test datasets </vt:lpstr>
      <vt:lpstr>Confusion Matrix to calculate Accuracy  1.Dt confusion matrix</vt:lpstr>
      <vt:lpstr>2. nb confusion matrix</vt:lpstr>
      <vt:lpstr>3. knn confusion matrix</vt:lpstr>
      <vt:lpstr>4. Svm confusion matrix</vt:lpstr>
      <vt:lpstr>The performance comparison of the all four machine learning algorithms on non-scaled data:</vt:lpstr>
      <vt:lpstr>The performance comparison of the all four machine learning algorithms on standardised data: </vt:lpstr>
      <vt:lpstr>Survey for Development for Recurrence Prediction Model</vt:lpstr>
      <vt:lpstr>Data Retrieved FROM SURVEY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and Development of its Recurrence Prediction Model Using Machine Learning Techniques</dc:title>
  <dc:creator>Anjali Kishen</dc:creator>
  <cp:lastModifiedBy>Anjali Kishen</cp:lastModifiedBy>
  <cp:revision>28</cp:revision>
  <dcterms:created xsi:type="dcterms:W3CDTF">2020-06-05T09:34:36Z</dcterms:created>
  <dcterms:modified xsi:type="dcterms:W3CDTF">2020-06-07T07:51:04Z</dcterms:modified>
</cp:coreProperties>
</file>