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7" d="100"/>
          <a:sy n="67" d="100"/>
        </p:scale>
        <p:origin x="364" y="56"/>
      </p:cViewPr>
      <p:guideLst>
        <p:guide orient="horz" pos="2160"/>
        <p:guide pos="3840"/>
      </p:guideLst>
    </p:cSldViewPr>
  </p:slideViewPr>
  <p:notesTextViewPr>
    <p:cViewPr>
      <p:scale>
        <a:sx n="1" d="1"/>
        <a:sy n="1" d="1"/>
      </p:scale>
      <p:origin x="0" y="0"/>
    </p:cViewPr>
  </p:notesTextViewPr>
  <p:sorterViewPr>
    <p:cViewPr>
      <p:scale>
        <a:sx n="100" d="100"/>
        <a:sy n="100" d="100"/>
      </p:scale>
      <p:origin x="0" y="-110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4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4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4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6" descr="Droplets-HD-Title-R1d.png"/>
          <p:cNvPicPr>
            <a:picLocks noChangeAspect="1"/>
          </p:cNvPicPr>
          <p:nvPr/>
        </p:nvPicPr>
        <p:blipFill>
          <a:blip r:embed="rId2" cstate="print"/>
          <a:stretch>
            <a:fillRect/>
          </a:stretch>
        </p:blipFill>
        <p:spPr>
          <a:xfrm>
            <a:off x="0" y="0"/>
            <a:ext cx="12192000" cy="6858000"/>
          </a:xfrm>
          <a:prstGeom prst="rect">
            <a:avLst/>
          </a:prstGeom>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584" name="Footer Placeholder 4"/>
          <p:cNvSpPr>
            <a:spLocks noGrp="1"/>
          </p:cNvSpPr>
          <p:nvPr>
            <p:ph type="ftr" sz="quarter" idx="11"/>
          </p:nvPr>
        </p:nvSpPr>
        <p:spPr/>
        <p:txBody>
          <a:bodyPr/>
          <a:lstStyle/>
          <a:p>
            <a:endParaRPr lang="en-IN" dirty="0"/>
          </a:p>
        </p:txBody>
      </p:sp>
      <p:sp>
        <p:nvSpPr>
          <p:cNvPr id="1048585"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97" name="Picture 9"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707"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48709"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0"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711" name="Footer Placeholder 5"/>
          <p:cNvSpPr>
            <a:spLocks noGrp="1"/>
          </p:cNvSpPr>
          <p:nvPr>
            <p:ph type="ftr" sz="quarter" idx="11"/>
          </p:nvPr>
        </p:nvSpPr>
        <p:spPr/>
        <p:txBody>
          <a:bodyPr/>
          <a:lstStyle/>
          <a:p>
            <a:endParaRPr lang="en-IN" dirty="0"/>
          </a:p>
        </p:txBody>
      </p:sp>
      <p:sp>
        <p:nvSpPr>
          <p:cNvPr id="1048712"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90" name="Picture 7"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57"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1048658"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60" name="Footer Placeholder 5"/>
          <p:cNvSpPr>
            <a:spLocks noGrp="1"/>
          </p:cNvSpPr>
          <p:nvPr>
            <p:ph type="ftr" sz="quarter" idx="11"/>
          </p:nvPr>
        </p:nvSpPr>
        <p:spPr/>
        <p:txBody>
          <a:bodyPr/>
          <a:lstStyle/>
          <a:p>
            <a:endParaRPr lang="en-IN" dirty="0"/>
          </a:p>
        </p:txBody>
      </p:sp>
      <p:sp>
        <p:nvSpPr>
          <p:cNvPr id="1048661"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96" name="Picture 10"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99"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700"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1"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703" name="Footer Placeholder 5"/>
          <p:cNvSpPr>
            <a:spLocks noGrp="1"/>
          </p:cNvSpPr>
          <p:nvPr>
            <p:ph type="ftr" sz="quarter" idx="11"/>
          </p:nvPr>
        </p:nvSpPr>
        <p:spPr/>
        <p:txBody>
          <a:bodyPr/>
          <a:lstStyle/>
          <a:p>
            <a:endParaRPr lang="en-IN" dirty="0"/>
          </a:p>
        </p:txBody>
      </p:sp>
      <p:sp>
        <p:nvSpPr>
          <p:cNvPr id="1048704"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
        <p:nvSpPr>
          <p:cNvPr id="1048705"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06"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89" name="Picture 7"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5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1048653"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55" name="Footer Placeholder 5"/>
          <p:cNvSpPr>
            <a:spLocks noGrp="1"/>
          </p:cNvSpPr>
          <p:nvPr>
            <p:ph type="ftr" sz="quarter" idx="11"/>
          </p:nvPr>
        </p:nvSpPr>
        <p:spPr/>
        <p:txBody>
          <a:bodyPr/>
          <a:lstStyle/>
          <a:p>
            <a:endParaRPr lang="en-IN" dirty="0"/>
          </a:p>
        </p:txBody>
      </p:sp>
      <p:sp>
        <p:nvSpPr>
          <p:cNvPr id="1048656"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097199" name="Picture 12"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719"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1048720"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2"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3"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4"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5"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Date Placeholder 2"/>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727" name="Footer Placeholder 3"/>
          <p:cNvSpPr>
            <a:spLocks noGrp="1"/>
          </p:cNvSpPr>
          <p:nvPr>
            <p:ph type="ftr" sz="quarter" idx="11"/>
          </p:nvPr>
        </p:nvSpPr>
        <p:spPr/>
        <p:txBody>
          <a:bodyPr/>
          <a:lstStyle/>
          <a:p>
            <a:endParaRPr lang="en-IN" dirty="0"/>
          </a:p>
        </p:txBody>
      </p:sp>
      <p:sp>
        <p:nvSpPr>
          <p:cNvPr id="1048728" name="Slide Number Placeholder 4"/>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097192" name="Picture 15"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68"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04866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67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67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67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8" name="Date Placeholder 2"/>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79" name="Footer Placeholder 3"/>
          <p:cNvSpPr>
            <a:spLocks noGrp="1"/>
          </p:cNvSpPr>
          <p:nvPr>
            <p:ph type="ftr" sz="quarter" idx="11"/>
          </p:nvPr>
        </p:nvSpPr>
        <p:spPr/>
        <p:txBody>
          <a:bodyPr/>
          <a:lstStyle/>
          <a:p>
            <a:endParaRPr lang="en-IN" dirty="0"/>
          </a:p>
        </p:txBody>
      </p:sp>
      <p:sp>
        <p:nvSpPr>
          <p:cNvPr id="1048680" name="Slide Number Placeholder 4"/>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201" name="Picture 7"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735" name="Title 1"/>
          <p:cNvSpPr>
            <a:spLocks noGrp="1"/>
          </p:cNvSpPr>
          <p:nvPr>
            <p:ph type="title"/>
          </p:nvPr>
        </p:nvSpPr>
        <p:spPr/>
        <p:txBody>
          <a:bodyPr/>
          <a:lstStyle/>
          <a:p>
            <a:r>
              <a:rPr lang="en-US"/>
              <a:t>Click to edit Master title style</a:t>
            </a:r>
            <a:endParaRPr lang="en-US" dirty="0"/>
          </a:p>
        </p:txBody>
      </p:sp>
      <p:sp>
        <p:nvSpPr>
          <p:cNvPr id="1048736"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Date Placeholder 3"/>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738" name="Footer Placeholder 4"/>
          <p:cNvSpPr>
            <a:spLocks noGrp="1"/>
          </p:cNvSpPr>
          <p:nvPr>
            <p:ph type="ftr" sz="quarter" idx="11"/>
          </p:nvPr>
        </p:nvSpPr>
        <p:spPr/>
        <p:txBody>
          <a:bodyPr/>
          <a:lstStyle/>
          <a:p>
            <a:endParaRPr lang="en-IN" dirty="0"/>
          </a:p>
        </p:txBody>
      </p:sp>
      <p:sp>
        <p:nvSpPr>
          <p:cNvPr id="1048739"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95" name="Picture 8"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94"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lang="en-US" dirty="0"/>
          </a:p>
        </p:txBody>
      </p:sp>
      <p:sp>
        <p:nvSpPr>
          <p:cNvPr id="1048695"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Date Placeholder 3"/>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97" name="Footer Placeholder 4"/>
          <p:cNvSpPr>
            <a:spLocks noGrp="1"/>
          </p:cNvSpPr>
          <p:nvPr>
            <p:ph type="ftr" sz="quarter" idx="11"/>
          </p:nvPr>
        </p:nvSpPr>
        <p:spPr/>
        <p:txBody>
          <a:bodyPr/>
          <a:lstStyle/>
          <a:p>
            <a:endParaRPr lang="en-IN" dirty="0"/>
          </a:p>
        </p:txBody>
      </p:sp>
      <p:sp>
        <p:nvSpPr>
          <p:cNvPr id="1048698"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593" name="Footer Placeholder 4"/>
          <p:cNvSpPr>
            <a:spLocks noGrp="1"/>
          </p:cNvSpPr>
          <p:nvPr>
            <p:ph type="ftr" sz="quarter" idx="11"/>
          </p:nvPr>
        </p:nvSpPr>
        <p:spPr/>
        <p:txBody>
          <a:bodyPr/>
          <a:lstStyle/>
          <a:p>
            <a:endParaRPr lang="en-IN" dirty="0"/>
          </a:p>
        </p:txBody>
      </p:sp>
      <p:sp>
        <p:nvSpPr>
          <p:cNvPr id="1048594"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80" name="Picture 2"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35" name="Title 1"/>
          <p:cNvSpPr>
            <a:spLocks noGrp="1"/>
          </p:cNvSpPr>
          <p:nvPr>
            <p:ph type="title"/>
          </p:nvPr>
        </p:nvSpPr>
        <p:spPr/>
        <p:txBody>
          <a:bodyPr/>
          <a:lstStyle/>
          <a:p>
            <a:r>
              <a:rPr lang="en-US"/>
              <a:t>Click to edit Master title style</a:t>
            </a:r>
            <a:endParaRPr lang="en-US" dirty="0"/>
          </a:p>
        </p:txBody>
      </p:sp>
      <p:sp>
        <p:nvSpPr>
          <p:cNvPr id="1048636"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Date Placeholder 3"/>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38" name="Footer Placeholder 4"/>
          <p:cNvSpPr>
            <a:spLocks noGrp="1"/>
          </p:cNvSpPr>
          <p:nvPr>
            <p:ph type="ftr" sz="quarter" idx="11"/>
          </p:nvPr>
        </p:nvSpPr>
        <p:spPr/>
        <p:txBody>
          <a:bodyPr/>
          <a:lstStyle/>
          <a:p>
            <a:endParaRPr lang="en-IN" dirty="0"/>
          </a:p>
        </p:txBody>
      </p:sp>
      <p:sp>
        <p:nvSpPr>
          <p:cNvPr id="1048639"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93" name="Picture 8"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81"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1048682"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84" name="Footer Placeholder 4"/>
          <p:cNvSpPr>
            <a:spLocks noGrp="1"/>
          </p:cNvSpPr>
          <p:nvPr>
            <p:ph type="ftr" sz="quarter" idx="11"/>
          </p:nvPr>
        </p:nvSpPr>
        <p:spPr/>
        <p:txBody>
          <a:bodyPr/>
          <a:lstStyle/>
          <a:p>
            <a:endParaRPr lang="en-IN" dirty="0"/>
          </a:p>
        </p:txBody>
      </p:sp>
      <p:sp>
        <p:nvSpPr>
          <p:cNvPr id="1048685" name="Slide Number Placeholder 5"/>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98" name="Picture 9"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713"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048714"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717" name="Footer Placeholder 5"/>
          <p:cNvSpPr>
            <a:spLocks noGrp="1"/>
          </p:cNvSpPr>
          <p:nvPr>
            <p:ph type="ftr" sz="quarter" idx="11"/>
          </p:nvPr>
        </p:nvSpPr>
        <p:spPr/>
        <p:txBody>
          <a:bodyPr/>
          <a:lstStyle/>
          <a:p>
            <a:endParaRPr lang="en-IN" dirty="0"/>
          </a:p>
        </p:txBody>
      </p:sp>
      <p:sp>
        <p:nvSpPr>
          <p:cNvPr id="1048718"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97194" name="Picture 14"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86"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048687"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8"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6"/>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92" name="Footer Placeholder 7"/>
          <p:cNvSpPr>
            <a:spLocks noGrp="1"/>
          </p:cNvSpPr>
          <p:nvPr>
            <p:ph type="ftr" sz="quarter" idx="11"/>
          </p:nvPr>
        </p:nvSpPr>
        <p:spPr/>
        <p:txBody>
          <a:bodyPr/>
          <a:lstStyle/>
          <a:p>
            <a:endParaRPr lang="en-IN" dirty="0"/>
          </a:p>
        </p:txBody>
      </p:sp>
      <p:sp>
        <p:nvSpPr>
          <p:cNvPr id="1048693" name="Slide Number Placeholder 8"/>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56" name="Picture 7"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597" name="Title 1"/>
          <p:cNvSpPr>
            <a:spLocks noGrp="1"/>
          </p:cNvSpPr>
          <p:nvPr>
            <p:ph type="title"/>
          </p:nvPr>
        </p:nvSpPr>
        <p:spPr/>
        <p:txBody>
          <a:bodyPr/>
          <a:lstStyle/>
          <a:p>
            <a:r>
              <a:rPr lang="en-US"/>
              <a:t>Click to edit Master title style</a:t>
            </a:r>
            <a:endParaRPr lang="en-US" dirty="0"/>
          </a:p>
        </p:txBody>
      </p:sp>
      <p:sp>
        <p:nvSpPr>
          <p:cNvPr id="1048598" name="Date Placeholder 2"/>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599" name="Footer Placeholder 3"/>
          <p:cNvSpPr>
            <a:spLocks noGrp="1"/>
          </p:cNvSpPr>
          <p:nvPr>
            <p:ph type="ftr" sz="quarter" idx="11"/>
          </p:nvPr>
        </p:nvSpPr>
        <p:spPr/>
        <p:txBody>
          <a:bodyPr/>
          <a:lstStyle/>
          <a:p>
            <a:endParaRPr lang="en-IN" dirty="0"/>
          </a:p>
        </p:txBody>
      </p:sp>
      <p:sp>
        <p:nvSpPr>
          <p:cNvPr id="1048600" name="Slide Number Placeholder 4"/>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0" name="Picture 6"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16" name="Date Placeholder 1"/>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17" name="Footer Placeholder 2"/>
          <p:cNvSpPr>
            <a:spLocks noGrp="1"/>
          </p:cNvSpPr>
          <p:nvPr>
            <p:ph type="ftr" sz="quarter" idx="11"/>
          </p:nvPr>
        </p:nvSpPr>
        <p:spPr/>
        <p:txBody>
          <a:bodyPr/>
          <a:lstStyle/>
          <a:p>
            <a:endParaRPr lang="en-IN" dirty="0"/>
          </a:p>
        </p:txBody>
      </p:sp>
      <p:sp>
        <p:nvSpPr>
          <p:cNvPr id="1048618" name="Slide Number Placeholder 3"/>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200" name="Picture 10"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729"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4873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2"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733" name="Footer Placeholder 5"/>
          <p:cNvSpPr>
            <a:spLocks noGrp="1"/>
          </p:cNvSpPr>
          <p:nvPr>
            <p:ph type="ftr" sz="quarter" idx="11"/>
          </p:nvPr>
        </p:nvSpPr>
        <p:spPr/>
        <p:txBody>
          <a:bodyPr/>
          <a:lstStyle/>
          <a:p>
            <a:endParaRPr lang="en-IN" dirty="0"/>
          </a:p>
        </p:txBody>
      </p:sp>
      <p:sp>
        <p:nvSpPr>
          <p:cNvPr id="1048734"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91" name="Picture 9" descr="Droplets-HD-Content-R1d.png"/>
          <p:cNvPicPr>
            <a:picLocks noChangeAspect="1"/>
          </p:cNvPicPr>
          <p:nvPr/>
        </p:nvPicPr>
        <p:blipFill>
          <a:blip r:embed="rId2" cstate="print"/>
          <a:stretch>
            <a:fillRect/>
          </a:stretch>
        </p:blipFill>
        <p:spPr>
          <a:xfrm>
            <a:off x="0" y="0"/>
            <a:ext cx="12192000" cy="6858000"/>
          </a:xfrm>
          <a:prstGeom prst="rect">
            <a:avLst/>
          </a:prstGeom>
        </p:spPr>
      </p:pic>
      <p:sp>
        <p:nvSpPr>
          <p:cNvPr id="104866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104866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4866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E9DF8752-275E-43FA-BE78-FE58E746796E}" type="datetimeFigureOut">
              <a:rPr lang="en-IN" smtClean="0"/>
              <a:t>16-06-2020</a:t>
            </a:fld>
            <a:endParaRPr lang="en-IN" dirty="0"/>
          </a:p>
        </p:txBody>
      </p:sp>
      <p:sp>
        <p:nvSpPr>
          <p:cNvPr id="1048666" name="Footer Placeholder 5"/>
          <p:cNvSpPr>
            <a:spLocks noGrp="1"/>
          </p:cNvSpPr>
          <p:nvPr>
            <p:ph type="ftr" sz="quarter" idx="11"/>
          </p:nvPr>
        </p:nvSpPr>
        <p:spPr/>
        <p:txBody>
          <a:bodyPr/>
          <a:lstStyle/>
          <a:p>
            <a:endParaRPr lang="en-IN" dirty="0"/>
          </a:p>
        </p:txBody>
      </p:sp>
      <p:sp>
        <p:nvSpPr>
          <p:cNvPr id="1048667" name="Slide Number Placeholder 6"/>
          <p:cNvSpPr>
            <a:spLocks noGrp="1"/>
          </p:cNvSpPr>
          <p:nvPr>
            <p:ph type="sldNum" sz="quarter" idx="12"/>
          </p:nvPr>
        </p:nvSpPr>
        <p:spPr/>
        <p:txBody>
          <a:bodyPr/>
          <a:lstStyle/>
          <a:p>
            <a:fld id="{09F716DA-E90D-4259-AD47-D32B9F694740}"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20" cstate="print">
            <a:alphaModFix amt="80000"/>
          </a:blip>
          <a:srcRect/>
          <a:stretch>
            <a:fillRect/>
          </a:stretch>
        </p:blipFill>
        <p:spPr bwMode="auto">
          <a:xfrm>
            <a:off x="0" y="0"/>
            <a:ext cx="12192003" cy="6858001"/>
          </a:xfrm>
          <a:prstGeom prst="rect">
            <a:avLst/>
          </a:prstGeom>
          <a:noFill/>
        </p:spPr>
      </p:pic>
      <p:sp>
        <p:nvSpPr>
          <p:cNvPr id="1048576"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DF8752-275E-43FA-BE78-FE58E746796E}" type="datetimeFigureOut">
              <a:rPr lang="en-IN" smtClean="0"/>
              <a:t>16-06-2020</a:t>
            </a:fld>
            <a:endParaRPr lang="en-IN" dirty="0"/>
          </a:p>
        </p:txBody>
      </p:sp>
      <p:sp>
        <p:nvSpPr>
          <p:cNvPr id="1048579"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1048580"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9F716DA-E90D-4259-AD47-D32B9F694740}"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65939" y="399416"/>
            <a:ext cx="9963985" cy="1681172"/>
          </a:xfrm>
        </p:spPr>
        <p:txBody>
          <a:bodyPr>
            <a:normAutofit/>
          </a:bodyPr>
          <a:lstStyle/>
          <a:p>
            <a:r>
              <a:rPr lang="en-US" sz="3700" b="1" i="1" u="sng" dirty="0"/>
              <a:t>Breast Cancer Detection and Development of its Recurrence Prediction Model Using Machine Learning Techniques</a:t>
            </a:r>
            <a:endParaRPr lang="en-IN" sz="3700" dirty="0"/>
          </a:p>
        </p:txBody>
      </p:sp>
      <p:sp>
        <p:nvSpPr>
          <p:cNvPr id="1048587" name="Subtitle 2"/>
          <p:cNvSpPr>
            <a:spLocks noGrp="1"/>
          </p:cNvSpPr>
          <p:nvPr>
            <p:ph type="subTitle" idx="1"/>
          </p:nvPr>
        </p:nvSpPr>
        <p:spPr>
          <a:xfrm>
            <a:off x="1666455" y="3742095"/>
            <a:ext cx="8362951" cy="2468205"/>
          </a:xfrm>
          <a:noFill/>
          <a:ln>
            <a:noFill/>
            <a:prstDash val="solid"/>
          </a:ln>
        </p:spPr>
        <p:txBody>
          <a:bodyPr vert="horz">
            <a:noAutofit/>
          </a:bodyPr>
          <a:lstStyle/>
          <a:p>
            <a:r>
              <a:rPr lang="en-US" sz="1600" b="1" dirty="0"/>
              <a:t> </a:t>
            </a:r>
            <a:r>
              <a:rPr lang="en-US" sz="1050" b="1" dirty="0"/>
              <a:t>DEPARTMENT OF COMPUTER SCIENCE AND</a:t>
            </a:r>
            <a:r>
              <a:rPr lang="en-IN" sz="1050" dirty="0"/>
              <a:t> </a:t>
            </a:r>
            <a:r>
              <a:rPr lang="en-US" sz="1050" b="1" dirty="0"/>
              <a:t>ENGINEERING </a:t>
            </a:r>
          </a:p>
          <a:p>
            <a:r>
              <a:rPr lang="en-US" sz="1050" b="1" dirty="0"/>
              <a:t>BIRLA INSTITUTE OF TECHNOLOGY</a:t>
            </a:r>
            <a:r>
              <a:rPr lang="en-IN" sz="1050" dirty="0"/>
              <a:t> </a:t>
            </a:r>
            <a:r>
              <a:rPr lang="en-US" sz="1050" b="1" dirty="0"/>
              <a:t> MESRA, PATNA CAMPUS</a:t>
            </a:r>
            <a:endParaRPr lang="en-US" altLang="zh-CN" sz="1000" b="1" i="0" u="none" dirty="0">
              <a:solidFill>
                <a:schemeClr val="tx1"/>
              </a:solidFill>
            </a:endParaRPr>
          </a:p>
          <a:p>
            <a:endParaRPr lang="en-US" altLang="zh-CN" sz="1600" b="1" i="0" u="none" dirty="0">
              <a:solidFill>
                <a:schemeClr val="tx1"/>
              </a:solidFill>
            </a:endParaRPr>
          </a:p>
          <a:p>
            <a:r>
              <a:rPr lang="en-US" altLang="zh-CN" sz="1600" b="1" i="0" u="none" dirty="0">
                <a:solidFill>
                  <a:schemeClr val="tx1"/>
                </a:solidFill>
              </a:rPr>
              <a:t>Pre</a:t>
            </a:r>
            <a:r>
              <a:rPr lang="en-IN" sz="1600" b="1" i="0" u="none" dirty="0">
                <a:solidFill>
                  <a:schemeClr val="tx1"/>
                </a:solidFill>
              </a:rPr>
              <a:t>sented by:-  ANJALI KISHEN (BE/15189/16) and </a:t>
            </a:r>
          </a:p>
          <a:p>
            <a:r>
              <a:rPr lang="en-IN" sz="1600" b="1" i="0" u="none" dirty="0">
                <a:solidFill>
                  <a:schemeClr val="tx1"/>
                </a:solidFill>
              </a:rPr>
              <a:t>                    TRIPNA MEHTA (BE/15279/16)</a:t>
            </a:r>
          </a:p>
          <a:p>
            <a:r>
              <a:rPr lang="en-US" altLang="zh-CN" sz="1600" b="1" i="0" u="none" dirty="0">
                <a:solidFill>
                  <a:schemeClr val="tx1"/>
                </a:solidFill>
              </a:rPr>
              <a:t>Submitted to</a:t>
            </a:r>
            <a:r>
              <a:rPr lang="en-IN" sz="1600" b="1" i="0" u="none" dirty="0">
                <a:solidFill>
                  <a:schemeClr val="tx1"/>
                </a:solidFill>
              </a:rPr>
              <a:t>:-  Prof. SHEEL SHALINI</a:t>
            </a:r>
            <a:r>
              <a:rPr lang="en-US" altLang="zh-CN" sz="1600" b="1" i="0" u="none" dirty="0">
                <a:solidFill>
                  <a:schemeClr val="tx1"/>
                </a:solidFill>
              </a:rPr>
              <a:t> </a:t>
            </a:r>
            <a:r>
              <a:rPr lang="en-US" altLang="zh-CN" sz="1600" b="1" dirty="0">
                <a:solidFill>
                  <a:schemeClr val="tx1"/>
                </a:solidFill>
              </a:rPr>
              <a:t>, </a:t>
            </a:r>
            <a:r>
              <a:rPr lang="en-US" sz="1600" b="1" i="0" u="none" dirty="0">
                <a:solidFill>
                  <a:srgbClr val="000000"/>
                </a:solidFill>
              </a:rPr>
              <a:t>Department of </a:t>
            </a:r>
            <a:r>
              <a:rPr lang="en-US" altLang="zh-CN" sz="1600" b="1" i="0" u="none" dirty="0">
                <a:solidFill>
                  <a:srgbClr val="000000"/>
                </a:solidFill>
              </a:rPr>
              <a:t> Cse/it, bi</a:t>
            </a:r>
            <a:r>
              <a:rPr lang="en-US" sz="1600" b="1" i="0" u="none" dirty="0">
                <a:solidFill>
                  <a:srgbClr val="000000"/>
                </a:solidFill>
              </a:rPr>
              <a:t>rla Institute of  Technology</a:t>
            </a:r>
            <a:r>
              <a:rPr lang="en-US" sz="1600" b="1" dirty="0">
                <a:solidFill>
                  <a:srgbClr val="000000"/>
                </a:solidFill>
              </a:rPr>
              <a:t> </a:t>
            </a:r>
            <a:r>
              <a:rPr lang="en-US" sz="1600" b="1" i="0" u="none" dirty="0">
                <a:solidFill>
                  <a:srgbClr val="000000"/>
                </a:solidFill>
              </a:rPr>
              <a:t>Mesra, </a:t>
            </a:r>
            <a:r>
              <a:rPr lang="en-US" altLang="zh-CN" sz="1600" b="1" i="0" u="none" dirty="0">
                <a:solidFill>
                  <a:srgbClr val="000000"/>
                </a:solidFill>
              </a:rPr>
              <a:t>Patna campus.</a:t>
            </a:r>
            <a:r>
              <a:rPr lang="en-US" altLang="zh-CN" sz="1400" b="1" i="0" u="none" dirty="0">
                <a:solidFill>
                  <a:schemeClr val="tx1"/>
                </a:solidFill>
              </a:rPr>
              <a:t> </a:t>
            </a:r>
            <a:r>
              <a:rPr lang="en-IN" sz="1400" b="1" i="0" u="none" dirty="0">
                <a:solidFill>
                  <a:schemeClr val="tx1"/>
                </a:solidFill>
              </a:rPr>
              <a:t>                             </a:t>
            </a:r>
            <a:endParaRPr lang="zh-CN" altLang="en-US" sz="1400" b="1" i="0" u="none" dirty="0"/>
          </a:p>
        </p:txBody>
      </p:sp>
      <p:pic>
        <p:nvPicPr>
          <p:cNvPr id="2097154" name="Picture 2097190"/>
          <p:cNvPicPr>
            <a:picLocks/>
          </p:cNvPicPr>
          <p:nvPr/>
        </p:nvPicPr>
        <p:blipFill>
          <a:blip r:embed="rId2" cstate="print"/>
          <a:stretch>
            <a:fillRect/>
          </a:stretch>
        </p:blipFill>
        <p:spPr>
          <a:xfrm>
            <a:off x="5012592" y="2080588"/>
            <a:ext cx="1670678" cy="16811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770900" y="770917"/>
            <a:ext cx="10364451" cy="1596177"/>
          </a:xfrm>
        </p:spPr>
        <p:txBody>
          <a:bodyPr/>
          <a:lstStyle/>
          <a:p>
            <a:pPr algn="l"/>
            <a:r>
              <a:rPr lang="en-IN" b="1" u="sng" dirty="0">
                <a:solidFill>
                  <a:schemeClr val="tx2">
                    <a:lumMod val="50000"/>
                  </a:schemeClr>
                </a:solidFill>
              </a:rPr>
              <a:t>Flow chart</a:t>
            </a:r>
          </a:p>
        </p:txBody>
      </p:sp>
      <p:pic>
        <p:nvPicPr>
          <p:cNvPr id="2097162" name="Content Placeholder 4"/>
          <p:cNvPicPr>
            <a:picLocks noGrp="1" noChangeAspect="1"/>
          </p:cNvPicPr>
          <p:nvPr>
            <p:ph idx="1"/>
          </p:nvPr>
        </p:nvPicPr>
        <p:blipFill rotWithShape="1">
          <a:blip r:embed="rId2" cstate="print"/>
          <a:srcRect b="11392"/>
          <a:stretch>
            <a:fillRect/>
          </a:stretch>
        </p:blipFill>
        <p:spPr>
          <a:xfrm>
            <a:off x="4681738" y="469624"/>
            <a:ext cx="5820902" cy="591875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dirty="0"/>
              <a:t>Snapshot of Data used in analysis</a:t>
            </a:r>
          </a:p>
        </p:txBody>
      </p:sp>
      <p:pic>
        <p:nvPicPr>
          <p:cNvPr id="2097163" name="Picture 3"/>
          <p:cNvPicPr>
            <a:picLocks noChangeAspect="1"/>
          </p:cNvPicPr>
          <p:nvPr/>
        </p:nvPicPr>
        <p:blipFill>
          <a:blip r:embed="rId2" cstate="print"/>
          <a:stretch>
            <a:fillRect/>
          </a:stretch>
        </p:blipFill>
        <p:spPr>
          <a:xfrm>
            <a:off x="1257773" y="2100262"/>
            <a:ext cx="9829327" cy="36337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13775" y="618517"/>
            <a:ext cx="10364451" cy="981683"/>
          </a:xfrm>
        </p:spPr>
        <p:txBody>
          <a:bodyPr>
            <a:normAutofit fontScale="90000"/>
          </a:bodyPr>
          <a:lstStyle/>
          <a:p>
            <a:br>
              <a:rPr lang="en-IN" dirty="0"/>
            </a:br>
            <a:r>
              <a:rPr lang="en-IN" dirty="0"/>
              <a:t>1. Collecting of </a:t>
            </a:r>
            <a:r>
              <a:rPr lang="en-US" dirty="0"/>
              <a:t>dataset</a:t>
            </a:r>
            <a:br>
              <a:rPr lang="en-US" dirty="0"/>
            </a:br>
            <a:br>
              <a:rPr lang="en-IN" b="1" dirty="0"/>
            </a:br>
            <a:endParaRPr lang="en-IN" dirty="0"/>
          </a:p>
        </p:txBody>
      </p:sp>
      <p:sp>
        <p:nvSpPr>
          <p:cNvPr id="1048611" name="Content Placeholder 2"/>
          <p:cNvSpPr>
            <a:spLocks noGrp="1"/>
          </p:cNvSpPr>
          <p:nvPr>
            <p:ph idx="1"/>
          </p:nvPr>
        </p:nvSpPr>
        <p:spPr>
          <a:xfrm>
            <a:off x="828049" y="1400175"/>
            <a:ext cx="10364452" cy="4267200"/>
          </a:xfrm>
        </p:spPr>
        <p:txBody>
          <a:bodyPr>
            <a:normAutofit/>
          </a:bodyPr>
          <a:lstStyle/>
          <a:p>
            <a:pPr marL="0" indent="0">
              <a:buNone/>
            </a:pPr>
            <a:r>
              <a:rPr lang="en-US" cap="none" dirty="0"/>
              <a:t>We will utilize the Wisconsin Breast Cancer Diagnostic Dataset from the UCI machine learning repository at http://archive.Ics.Uci.Edu/ml. This data was donated by researchers of the University Of Wisconsin. The breast cancer data includes 569 examples of cancer biopsies, each with 32 features.</a:t>
            </a:r>
            <a:endParaRPr lang="en-IN" sz="1800" dirty="0"/>
          </a:p>
        </p:txBody>
      </p:sp>
      <p:pic>
        <p:nvPicPr>
          <p:cNvPr id="2097164" name="Picture 4"/>
          <p:cNvPicPr>
            <a:picLocks noChangeAspect="1"/>
          </p:cNvPicPr>
          <p:nvPr/>
        </p:nvPicPr>
        <p:blipFill>
          <a:blip r:embed="rId2" cstate="print"/>
          <a:stretch>
            <a:fillRect/>
          </a:stretch>
        </p:blipFill>
        <p:spPr>
          <a:xfrm>
            <a:off x="1504709" y="3004058"/>
            <a:ext cx="8629891" cy="3235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783187" y="355561"/>
            <a:ext cx="10364451" cy="819883"/>
          </a:xfrm>
        </p:spPr>
        <p:txBody>
          <a:bodyPr/>
          <a:lstStyle/>
          <a:p>
            <a:r>
              <a:rPr lang="en-IN" dirty="0"/>
              <a:t>2. Exploring and preparing data </a:t>
            </a:r>
          </a:p>
        </p:txBody>
      </p:sp>
      <p:sp>
        <p:nvSpPr>
          <p:cNvPr id="1048613" name="Content Placeholder 2"/>
          <p:cNvSpPr>
            <a:spLocks noGrp="1"/>
          </p:cNvSpPr>
          <p:nvPr>
            <p:ph idx="1"/>
          </p:nvPr>
        </p:nvSpPr>
        <p:spPr>
          <a:xfrm>
            <a:off x="783187" y="1175444"/>
            <a:ext cx="10364452" cy="4162425"/>
          </a:xfrm>
        </p:spPr>
        <p:txBody>
          <a:bodyPr/>
          <a:lstStyle/>
          <a:p>
            <a:r>
              <a:rPr lang="en-US" dirty="0"/>
              <a:t>Importing the data set in Jupyter notebook using python language .</a:t>
            </a:r>
          </a:p>
          <a:p>
            <a:pPr marL="0" indent="0">
              <a:buNone/>
            </a:pPr>
            <a:endParaRPr lang="en-US" dirty="0"/>
          </a:p>
          <a:p>
            <a:r>
              <a:rPr lang="en-US" dirty="0"/>
              <a:t>The table( ) output indicates that 357 masses are benign while 212 are malignant</a:t>
            </a:r>
            <a:endParaRPr lang="en-IN" dirty="0"/>
          </a:p>
        </p:txBody>
      </p:sp>
      <p:pic>
        <p:nvPicPr>
          <p:cNvPr id="2097165" name="Picture 4"/>
          <p:cNvPicPr>
            <a:picLocks noChangeAspect="1"/>
          </p:cNvPicPr>
          <p:nvPr/>
        </p:nvPicPr>
        <p:blipFill>
          <a:blip r:embed="rId2" cstate="print"/>
          <a:stretch>
            <a:fillRect/>
          </a:stretch>
        </p:blipFill>
        <p:spPr>
          <a:xfrm>
            <a:off x="1044361" y="2641575"/>
            <a:ext cx="9707058" cy="1533539"/>
          </a:xfrm>
          <a:prstGeom prst="rect">
            <a:avLst/>
          </a:prstGeom>
        </p:spPr>
      </p:pic>
      <p:pic>
        <p:nvPicPr>
          <p:cNvPr id="2097166" name="Picture 6"/>
          <p:cNvPicPr>
            <a:picLocks noChangeAspect="1"/>
          </p:cNvPicPr>
          <p:nvPr/>
        </p:nvPicPr>
        <p:blipFill>
          <a:blip r:embed="rId3" cstate="print"/>
          <a:stretch>
            <a:fillRect/>
          </a:stretch>
        </p:blipFill>
        <p:spPr>
          <a:xfrm>
            <a:off x="2052126" y="4216425"/>
            <a:ext cx="6610563" cy="2492960"/>
          </a:xfrm>
          <a:prstGeom prst="rect">
            <a:avLst/>
          </a:prstGeom>
        </p:spPr>
      </p:pic>
      <p:pic>
        <p:nvPicPr>
          <p:cNvPr id="2097167" name="Picture 8"/>
          <p:cNvPicPr>
            <a:picLocks noChangeAspect="1"/>
          </p:cNvPicPr>
          <p:nvPr/>
        </p:nvPicPr>
        <p:blipFill>
          <a:blip r:embed="rId4" cstate="print"/>
          <a:stretch>
            <a:fillRect/>
          </a:stretch>
        </p:blipFill>
        <p:spPr>
          <a:xfrm>
            <a:off x="930063" y="1580524"/>
            <a:ext cx="10185765" cy="5340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913774" y="209551"/>
            <a:ext cx="10364451" cy="2114549"/>
          </a:xfrm>
        </p:spPr>
        <p:txBody>
          <a:bodyPr>
            <a:normAutofit fontScale="90000"/>
          </a:bodyPr>
          <a:lstStyle/>
          <a:p>
            <a:r>
              <a:rPr lang="en-IN" sz="4000" u="sng" dirty="0"/>
              <a:t>Visualization 1</a:t>
            </a:r>
            <a:br>
              <a:rPr lang="en-IN" dirty="0"/>
            </a:br>
            <a:br>
              <a:rPr lang="en-IN" dirty="0"/>
            </a:br>
            <a:r>
              <a:rPr lang="en-US" sz="2400" cap="none" dirty="0"/>
              <a:t>We can visualize the data using density plots to get a sense of the data distribution. From the outputs below, you can see the data shows a general Gaussian Distribution.               </a:t>
            </a:r>
            <a:endParaRPr lang="en-IN" sz="1800" dirty="0"/>
          </a:p>
        </p:txBody>
      </p:sp>
      <p:pic>
        <p:nvPicPr>
          <p:cNvPr id="2097168" name="Content Placeholder 4"/>
          <p:cNvPicPr>
            <a:picLocks noGrp="1" noChangeAspect="1"/>
          </p:cNvPicPr>
          <p:nvPr>
            <p:ph idx="1"/>
          </p:nvPr>
        </p:nvPicPr>
        <p:blipFill>
          <a:blip r:embed="rId2" cstate="print"/>
          <a:stretch>
            <a:fillRect/>
          </a:stretch>
        </p:blipFill>
        <p:spPr>
          <a:xfrm>
            <a:off x="3238501" y="2457450"/>
            <a:ext cx="5197572" cy="399461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913774" y="380999"/>
            <a:ext cx="10364451" cy="714983"/>
          </a:xfrm>
        </p:spPr>
        <p:txBody>
          <a:bodyPr/>
          <a:lstStyle/>
          <a:p>
            <a:r>
              <a:rPr lang="en-IN" u="sng" dirty="0"/>
              <a:t>Visualization 2</a:t>
            </a:r>
          </a:p>
        </p:txBody>
      </p:sp>
      <p:pic>
        <p:nvPicPr>
          <p:cNvPr id="2097169" name="Content Placeholder 4"/>
          <p:cNvPicPr>
            <a:picLocks noGrp="1" noChangeAspect="1"/>
          </p:cNvPicPr>
          <p:nvPr>
            <p:ph idx="1"/>
          </p:nvPr>
        </p:nvPicPr>
        <p:blipFill>
          <a:blip r:embed="rId2" cstate="print"/>
          <a:stretch>
            <a:fillRect/>
          </a:stretch>
        </p:blipFill>
        <p:spPr>
          <a:xfrm>
            <a:off x="1573761" y="1333500"/>
            <a:ext cx="9579845" cy="514350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2"/>
          <p:cNvSpPr>
            <a:spLocks noChangeArrowheads="1"/>
          </p:cNvSpPr>
          <p:nvPr/>
        </p:nvSpPr>
        <p:spPr bwMode="auto">
          <a:xfrm>
            <a:off x="452438" y="58661"/>
            <a:ext cx="11287124" cy="25552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IN" sz="3200" u="sng" dirty="0"/>
              <a:t>VISUALIZATION 3</a:t>
            </a:r>
          </a:p>
          <a:p>
            <a:pPr lvl="0" defTabSz="914400" eaLnBrk="0" fontAlgn="base" hangingPunct="0">
              <a:spcBef>
                <a:spcPct val="0"/>
              </a:spcBef>
              <a:spcAft>
                <a:spcPct val="0"/>
              </a:spcAft>
            </a:pPr>
            <a:r>
              <a:rPr kumimoji="0" lang="en-US" alt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Correlation Graph</a:t>
            </a:r>
            <a:r>
              <a:rPr kumimoji="0" lang="en-US" altLang="en-US" sz="32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i="0" u="none" strike="noStrike" cap="none" normalizeH="0" baseline="0" dirty="0">
                <a:ln>
                  <a:noFill/>
                </a:ln>
                <a:solidFill>
                  <a:srgbClr val="000000"/>
                </a:solidFill>
                <a:effectLst/>
                <a:ea typeface="Calibri" panose="020F0502020204030204" pitchFamily="34" charset="0"/>
                <a:cs typeface="Calibri" panose="020F0502020204030204" pitchFamily="34" charset="0"/>
              </a:rPr>
              <a:t>From the output graph below, the red patches around the diagonal suggests that attributes are in positive  correlation with each other. The yellow and green patches suggest some moderate correlation and the blue boxes show negative correlations</a:t>
            </a:r>
            <a:r>
              <a:rPr kumimoji="0" lang="en-US" altLang="en-US" sz="240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100" i="0" u="none" strike="noStrike" cap="none" normalizeH="0" baseline="0" dirty="0">
              <a:ln>
                <a:noFill/>
              </a:ln>
              <a:solidFill>
                <a:schemeClr val="tx1"/>
              </a:solidFill>
              <a:effectLst/>
            </a:endParaRPr>
          </a:p>
        </p:txBody>
      </p:sp>
      <p:pic>
        <p:nvPicPr>
          <p:cNvPr id="2097171" name="Picture 18"/>
          <p:cNvPicPr>
            <a:picLocks noChangeAspect="1" noChangeArrowheads="1"/>
          </p:cNvPicPr>
          <p:nvPr/>
        </p:nvPicPr>
        <p:blipFill>
          <a:blip r:embed="rId2" cstate="print"/>
          <a:srcRect/>
          <a:stretch>
            <a:fillRect/>
          </a:stretch>
        </p:blipFill>
        <p:spPr bwMode="auto">
          <a:xfrm>
            <a:off x="3219450" y="2563654"/>
            <a:ext cx="5502275" cy="3817382"/>
          </a:xfrm>
          <a:prstGeom prst="rect">
            <a:avLst/>
          </a:prstGeom>
          <a:noFill/>
        </p:spPr>
      </p:pic>
      <p:sp>
        <p:nvSpPr>
          <p:cNvPr id="1048620" name="Rectangle 3"/>
          <p:cNvSpPr>
            <a:spLocks noChangeArrowheads="1"/>
          </p:cNvSpPr>
          <p:nvPr/>
        </p:nvSpPr>
        <p:spPr bwMode="auto">
          <a:xfrm>
            <a:off x="0" y="3968750"/>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822708" y="532791"/>
            <a:ext cx="10364451" cy="953108"/>
          </a:xfrm>
        </p:spPr>
        <p:txBody>
          <a:bodyPr>
            <a:normAutofit/>
          </a:bodyPr>
          <a:lstStyle/>
          <a:p>
            <a:r>
              <a:rPr lang="en-IN" dirty="0"/>
              <a:t>3.</a:t>
            </a:r>
            <a:r>
              <a:rPr lang="en-US" dirty="0"/>
              <a:t> creating training and test datasets </a:t>
            </a:r>
            <a:endParaRPr lang="en-IN" dirty="0"/>
          </a:p>
        </p:txBody>
      </p:sp>
      <p:sp>
        <p:nvSpPr>
          <p:cNvPr id="1048622" name="Content Placeholder 2"/>
          <p:cNvSpPr>
            <a:spLocks noGrp="1"/>
          </p:cNvSpPr>
          <p:nvPr>
            <p:ph idx="1"/>
          </p:nvPr>
        </p:nvSpPr>
        <p:spPr>
          <a:xfrm>
            <a:off x="913775" y="1485899"/>
            <a:ext cx="10364452" cy="1247775"/>
          </a:xfrm>
        </p:spPr>
        <p:txBody>
          <a:bodyPr>
            <a:normAutofit fontScale="95833"/>
          </a:bodyPr>
          <a:lstStyle/>
          <a:p>
            <a:r>
              <a:rPr lang="en-US" sz="2400" cap="none" dirty="0"/>
              <a:t>Finally, we'll split the data into predictor variables and target variable, following by breaking them into train and test sets. We will use 30% of the data as test set.</a:t>
            </a:r>
          </a:p>
          <a:p>
            <a:endParaRPr lang="en-US" sz="2400" cap="none" dirty="0"/>
          </a:p>
          <a:p>
            <a:endParaRPr lang="en-US" sz="2400" cap="none" dirty="0"/>
          </a:p>
          <a:p>
            <a:endParaRPr lang="en-US" sz="2400" cap="none" dirty="0"/>
          </a:p>
          <a:p>
            <a:endParaRPr lang="en-US" sz="2400" cap="none" dirty="0"/>
          </a:p>
          <a:p>
            <a:endParaRPr lang="en-US" sz="2400" cap="none" dirty="0"/>
          </a:p>
          <a:p>
            <a:pPr marL="0" indent="0">
              <a:buNone/>
            </a:pPr>
            <a:endParaRPr lang="en-IN" sz="2400" cap="none" dirty="0">
              <a:latin typeface="Arial" panose="020B0604020202020204" pitchFamily="34" charset="0"/>
              <a:cs typeface="Arial" panose="020B0604020202020204" pitchFamily="34" charset="0"/>
            </a:endParaRPr>
          </a:p>
        </p:txBody>
      </p:sp>
      <p:pic>
        <p:nvPicPr>
          <p:cNvPr id="2097172" name="Picture 4"/>
          <p:cNvPicPr>
            <a:picLocks noChangeAspect="1"/>
          </p:cNvPicPr>
          <p:nvPr/>
        </p:nvPicPr>
        <p:blipFill rotWithShape="1">
          <a:blip r:embed="rId2" cstate="print"/>
          <a:srcRect t="29439"/>
          <a:stretch>
            <a:fillRect/>
          </a:stretch>
        </p:blipFill>
        <p:spPr>
          <a:xfrm>
            <a:off x="1004842" y="2924174"/>
            <a:ext cx="10455519" cy="24479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913773" y="418492"/>
            <a:ext cx="10364451" cy="1596177"/>
          </a:xfrm>
        </p:spPr>
        <p:txBody>
          <a:bodyPr>
            <a:normAutofit/>
          </a:bodyPr>
          <a:lstStyle/>
          <a:p>
            <a:r>
              <a:rPr lang="en-IN" dirty="0"/>
              <a:t>Accuracy Analysis of Algorithms</a:t>
            </a:r>
            <a:br>
              <a:rPr lang="en-IN" dirty="0"/>
            </a:br>
            <a:br>
              <a:rPr lang="en-IN" dirty="0"/>
            </a:br>
            <a:r>
              <a:rPr lang="en-IN" dirty="0"/>
              <a:t>1. </a:t>
            </a:r>
            <a:r>
              <a:rPr lang="en-IN" sz="3100" dirty="0"/>
              <a:t>confusion matrix: DT Algorithm</a:t>
            </a:r>
          </a:p>
        </p:txBody>
      </p:sp>
      <p:pic>
        <p:nvPicPr>
          <p:cNvPr id="2097173" name="Content Placeholder 8"/>
          <p:cNvPicPr>
            <a:picLocks noGrp="1" noChangeAspect="1"/>
          </p:cNvPicPr>
          <p:nvPr>
            <p:ph idx="1"/>
          </p:nvPr>
        </p:nvPicPr>
        <p:blipFill>
          <a:blip r:embed="rId2" cstate="print"/>
          <a:stretch>
            <a:fillRect/>
          </a:stretch>
        </p:blipFill>
        <p:spPr>
          <a:xfrm>
            <a:off x="2053159" y="2153734"/>
            <a:ext cx="8085677" cy="436136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913775" y="618518"/>
            <a:ext cx="10364451" cy="743558"/>
          </a:xfrm>
        </p:spPr>
        <p:txBody>
          <a:bodyPr>
            <a:normAutofit/>
          </a:bodyPr>
          <a:lstStyle/>
          <a:p>
            <a:r>
              <a:rPr lang="en-IN" sz="3200" dirty="0"/>
              <a:t>2. confusion matrix: NB Algorithm</a:t>
            </a:r>
          </a:p>
        </p:txBody>
      </p:sp>
      <p:pic>
        <p:nvPicPr>
          <p:cNvPr id="2097174" name="Picture 5"/>
          <p:cNvPicPr>
            <a:picLocks noChangeAspect="1"/>
          </p:cNvPicPr>
          <p:nvPr/>
        </p:nvPicPr>
        <p:blipFill>
          <a:blip r:embed="rId2" cstate="print"/>
          <a:stretch>
            <a:fillRect/>
          </a:stretch>
        </p:blipFill>
        <p:spPr>
          <a:xfrm>
            <a:off x="1752380" y="1660898"/>
            <a:ext cx="8553890" cy="4578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865488" y="771525"/>
            <a:ext cx="9982183" cy="2838450"/>
          </a:xfrm>
        </p:spPr>
        <p:txBody>
          <a:bodyPr>
            <a:noAutofit/>
          </a:bodyPr>
          <a:lstStyle/>
          <a:p>
            <a:pPr algn="l"/>
            <a:r>
              <a:rPr lang="en-IN" sz="4000" dirty="0"/>
              <a:t>Introduction:</a:t>
            </a:r>
            <a:br>
              <a:rPr lang="en-IN" sz="4000" dirty="0"/>
            </a:br>
            <a:br>
              <a:rPr lang="en-IN" sz="4000" dirty="0"/>
            </a:br>
            <a:r>
              <a:rPr lang="en-IN" sz="4000" dirty="0"/>
              <a:t>what is machine learning AND WHY WE ARE </a:t>
            </a:r>
            <a:r>
              <a:rPr lang="en-IN" sz="4400" dirty="0"/>
              <a:t>USING</a:t>
            </a:r>
            <a:r>
              <a:rPr lang="en-IN" sz="4000" dirty="0"/>
              <a:t> IT ?</a:t>
            </a:r>
          </a:p>
        </p:txBody>
      </p:sp>
      <p:sp>
        <p:nvSpPr>
          <p:cNvPr id="1048589" name="Subtitle 2"/>
          <p:cNvSpPr>
            <a:spLocks noGrp="1"/>
          </p:cNvSpPr>
          <p:nvPr>
            <p:ph type="subTitle" idx="1"/>
          </p:nvPr>
        </p:nvSpPr>
        <p:spPr>
          <a:xfrm>
            <a:off x="865488" y="3957013"/>
            <a:ext cx="9816132" cy="2005637"/>
          </a:xfrm>
        </p:spPr>
        <p:txBody>
          <a:bodyPr>
            <a:normAutofit/>
          </a:bodyPr>
          <a:lstStyle/>
          <a:p>
            <a:pPr algn="just"/>
            <a:r>
              <a:rPr lang="en-US" sz="2000" b="1" cap="none" dirty="0">
                <a:solidFill>
                  <a:schemeClr val="tx1"/>
                </a:solidFill>
                <a:latin typeface="Arial" panose="020B0604020202020204" pitchFamily="34" charset="0"/>
                <a:cs typeface="Arial" panose="020B0604020202020204" pitchFamily="34" charset="0"/>
              </a:rPr>
              <a:t>Machine learning (ML) is the subfield of Computer Science that gives the computer “ability to learn without being explicitly programmed.” Machine learning allows developers to build algorithms that automatically improve themselves by finding patterns in the existing data without explicit instructions from a human or developer. </a:t>
            </a:r>
          </a:p>
        </p:txBody>
      </p:sp>
      <p:pic>
        <p:nvPicPr>
          <p:cNvPr id="2097155" name="Picture 4"/>
          <p:cNvPicPr>
            <a:picLocks noChangeAspect="1"/>
          </p:cNvPicPr>
          <p:nvPr/>
        </p:nvPicPr>
        <p:blipFill>
          <a:blip r:embed="rId2" cstate="print"/>
          <a:stretch>
            <a:fillRect/>
          </a:stretch>
        </p:blipFill>
        <p:spPr>
          <a:xfrm>
            <a:off x="5970870" y="528711"/>
            <a:ext cx="4876801" cy="17355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913774" y="475034"/>
            <a:ext cx="10364451" cy="962633"/>
          </a:xfrm>
        </p:spPr>
        <p:txBody>
          <a:bodyPr>
            <a:normAutofit/>
          </a:bodyPr>
          <a:lstStyle/>
          <a:p>
            <a:r>
              <a:rPr lang="en-IN" sz="3200" dirty="0"/>
              <a:t>3.</a:t>
            </a:r>
            <a:r>
              <a:rPr lang="en-IN" dirty="0"/>
              <a:t> </a:t>
            </a:r>
            <a:r>
              <a:rPr lang="en-IN" sz="3200" dirty="0"/>
              <a:t>confusion matrix: KNN Algorithm</a:t>
            </a:r>
          </a:p>
        </p:txBody>
      </p:sp>
      <p:pic>
        <p:nvPicPr>
          <p:cNvPr id="2097175" name="Content Placeholder 4"/>
          <p:cNvPicPr>
            <a:picLocks noGrp="1" noChangeAspect="1"/>
          </p:cNvPicPr>
          <p:nvPr>
            <p:ph idx="1"/>
          </p:nvPr>
        </p:nvPicPr>
        <p:blipFill>
          <a:blip r:embed="rId2" cstate="print"/>
          <a:stretch>
            <a:fillRect/>
          </a:stretch>
        </p:blipFill>
        <p:spPr>
          <a:xfrm>
            <a:off x="1857375" y="1400175"/>
            <a:ext cx="8874317" cy="483930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913774" y="518258"/>
            <a:ext cx="10364451" cy="1019783"/>
          </a:xfrm>
        </p:spPr>
        <p:txBody>
          <a:bodyPr>
            <a:normAutofit/>
          </a:bodyPr>
          <a:lstStyle/>
          <a:p>
            <a:r>
              <a:rPr lang="en-IN" sz="3200" dirty="0"/>
              <a:t>4. confusion matrix: SVM Algorithm</a:t>
            </a:r>
          </a:p>
        </p:txBody>
      </p:sp>
      <p:pic>
        <p:nvPicPr>
          <p:cNvPr id="2097176" name="Content Placeholder 4"/>
          <p:cNvPicPr>
            <a:picLocks noGrp="1" noChangeAspect="1"/>
          </p:cNvPicPr>
          <p:nvPr>
            <p:ph idx="1"/>
          </p:nvPr>
        </p:nvPicPr>
        <p:blipFill>
          <a:blip r:embed="rId2" cstate="print"/>
          <a:stretch>
            <a:fillRect/>
          </a:stretch>
        </p:blipFill>
        <p:spPr>
          <a:xfrm>
            <a:off x="1757105" y="1538041"/>
            <a:ext cx="8358445" cy="478716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ctrTitle"/>
          </p:nvPr>
        </p:nvSpPr>
        <p:spPr>
          <a:xfrm>
            <a:off x="285750" y="442297"/>
            <a:ext cx="11906250" cy="1104898"/>
          </a:xfrm>
        </p:spPr>
        <p:txBody>
          <a:bodyPr>
            <a:normAutofit/>
          </a:bodyPr>
          <a:lstStyle/>
          <a:p>
            <a:pPr algn="l"/>
            <a:r>
              <a:rPr lang="en-IN" sz="3600" b="1" dirty="0"/>
              <a:t>The performance comparison of the all four machine learning algorithms on </a:t>
            </a:r>
            <a:r>
              <a:rPr lang="en-IN" sz="3600" b="1" u="sng" dirty="0"/>
              <a:t>non-scaled data</a:t>
            </a:r>
            <a:r>
              <a:rPr lang="en-IN" sz="3600" b="1" dirty="0"/>
              <a:t>:</a:t>
            </a:r>
            <a:endParaRPr lang="en-IN" sz="3600" dirty="0"/>
          </a:p>
        </p:txBody>
      </p:sp>
      <p:sp>
        <p:nvSpPr>
          <p:cNvPr id="1048628" name="Subtitle 2"/>
          <p:cNvSpPr>
            <a:spLocks noGrp="1"/>
          </p:cNvSpPr>
          <p:nvPr>
            <p:ph type="subTitle" idx="1"/>
          </p:nvPr>
        </p:nvSpPr>
        <p:spPr>
          <a:xfrm>
            <a:off x="7456485" y="2257425"/>
            <a:ext cx="4611689" cy="3038476"/>
          </a:xfrm>
        </p:spPr>
        <p:txBody>
          <a:bodyPr>
            <a:normAutofit fontScale="74318" lnSpcReduction="20000"/>
          </a:bodyPr>
          <a:lstStyle/>
          <a:p>
            <a:pPr algn="just"/>
            <a:r>
              <a:rPr lang="en-US" dirty="0">
                <a:latin typeface="Arial Black" panose="020B0A04020102020204" pitchFamily="34" charset="0"/>
              </a:rPr>
              <a:t>FOLLOWING GRAPH Shows THAT :</a:t>
            </a:r>
          </a:p>
          <a:p>
            <a:pPr marL="342900" indent="-342900" algn="just">
              <a:buFont typeface="Arial" panose="020B0604020202020204" pitchFamily="34" charset="0"/>
              <a:buChar char="•"/>
            </a:pPr>
            <a:r>
              <a:rPr lang="en-US" dirty="0">
                <a:latin typeface="Arial Black" panose="020B0A04020102020204" pitchFamily="34" charset="0"/>
              </a:rPr>
              <a:t>the performance accuracy of CART IS 92% </a:t>
            </a:r>
          </a:p>
          <a:p>
            <a:pPr marL="342900" indent="-342900" algn="just">
              <a:buFont typeface="Arial" panose="020B0604020202020204" pitchFamily="34" charset="0"/>
              <a:buChar char="•"/>
            </a:pPr>
            <a:r>
              <a:rPr lang="en-US" dirty="0">
                <a:latin typeface="Arial Black" panose="020B0A04020102020204" pitchFamily="34" charset="0"/>
              </a:rPr>
              <a:t>the performance accuracy of SVM IS 62.9%. </a:t>
            </a:r>
          </a:p>
          <a:p>
            <a:pPr marL="342900" indent="-342900" algn="just">
              <a:buFont typeface="Arial" panose="020B0604020202020204" pitchFamily="34" charset="0"/>
              <a:buChar char="•"/>
            </a:pPr>
            <a:r>
              <a:rPr lang="en-US" dirty="0">
                <a:latin typeface="Arial Black" panose="020B0A04020102020204" pitchFamily="34" charset="0"/>
              </a:rPr>
              <a:t>performance accuracy of NB IS 93.6%.</a:t>
            </a:r>
          </a:p>
          <a:p>
            <a:pPr marL="342900" indent="-342900" algn="just">
              <a:buFont typeface="Arial" panose="020B0604020202020204" pitchFamily="34" charset="0"/>
              <a:buChar char="•"/>
            </a:pPr>
            <a:r>
              <a:rPr lang="en-US" dirty="0">
                <a:latin typeface="Arial Black" panose="020B0A04020102020204" pitchFamily="34" charset="0"/>
              </a:rPr>
              <a:t>the performance accuracy of KNN IS 91.8%.</a:t>
            </a:r>
            <a:endParaRPr lang="en-IN" dirty="0">
              <a:latin typeface="Arial Black" panose="020B0A04020102020204" pitchFamily="34" charset="0"/>
            </a:endParaRPr>
          </a:p>
        </p:txBody>
      </p:sp>
      <p:pic>
        <p:nvPicPr>
          <p:cNvPr id="2097177" name="Picture 3"/>
          <p:cNvPicPr>
            <a:picLocks/>
          </p:cNvPicPr>
          <p:nvPr/>
        </p:nvPicPr>
        <p:blipFill>
          <a:blip r:embed="rId2" cstate="print"/>
          <a:srcRect/>
          <a:stretch>
            <a:fillRect/>
          </a:stretch>
        </p:blipFill>
        <p:spPr bwMode="auto">
          <a:xfrm>
            <a:off x="500062" y="2009467"/>
            <a:ext cx="6956424" cy="368948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ctrTitle"/>
          </p:nvPr>
        </p:nvSpPr>
        <p:spPr>
          <a:xfrm>
            <a:off x="219075" y="181156"/>
            <a:ext cx="11972925" cy="1889184"/>
          </a:xfrm>
        </p:spPr>
        <p:txBody>
          <a:bodyPr>
            <a:noAutofit/>
          </a:bodyPr>
          <a:lstStyle/>
          <a:p>
            <a:pPr algn="l"/>
            <a:r>
              <a:rPr lang="en-IN" sz="3600" b="1" dirty="0"/>
              <a:t>The performance comparison of the all four machine learning algorithms on </a:t>
            </a:r>
            <a:r>
              <a:rPr lang="en-IN" sz="3600" b="1" u="sng" dirty="0"/>
              <a:t>standardised data</a:t>
            </a:r>
            <a:r>
              <a:rPr lang="en-IN" sz="3600" b="1" dirty="0"/>
              <a:t>:</a:t>
            </a:r>
            <a:br>
              <a:rPr lang="en-IN" sz="3600" dirty="0"/>
            </a:br>
            <a:endParaRPr lang="en-IN" sz="3600" dirty="0"/>
          </a:p>
        </p:txBody>
      </p:sp>
      <p:sp>
        <p:nvSpPr>
          <p:cNvPr id="1048630" name="Subtitle 2"/>
          <p:cNvSpPr>
            <a:spLocks noGrp="1"/>
          </p:cNvSpPr>
          <p:nvPr>
            <p:ph type="subTitle" idx="1"/>
          </p:nvPr>
        </p:nvSpPr>
        <p:spPr>
          <a:xfrm>
            <a:off x="7358063" y="2330933"/>
            <a:ext cx="4295775" cy="3295650"/>
          </a:xfrm>
        </p:spPr>
        <p:txBody>
          <a:bodyPr>
            <a:normAutofit/>
          </a:bodyPr>
          <a:lstStyle/>
          <a:p>
            <a:pPr algn="just"/>
            <a:r>
              <a:rPr lang="en-US" sz="2800" dirty="0">
                <a:solidFill>
                  <a:schemeClr val="tx1">
                    <a:lumMod val="85000"/>
                    <a:lumOff val="15000"/>
                  </a:schemeClr>
                </a:solidFill>
              </a:rPr>
              <a:t>The FOLLOWING analysis shows that accuracy of CART, NB, KNN and SVM are 0.95, 0.931, 0.964 and 0.971 respectively.</a:t>
            </a:r>
            <a:endParaRPr lang="en-IN" sz="2800" dirty="0">
              <a:solidFill>
                <a:schemeClr val="tx1">
                  <a:lumMod val="85000"/>
                  <a:lumOff val="15000"/>
                </a:schemeClr>
              </a:solidFill>
            </a:endParaRPr>
          </a:p>
        </p:txBody>
      </p:sp>
      <p:pic>
        <p:nvPicPr>
          <p:cNvPr id="2097178" name="Picture 3"/>
          <p:cNvPicPr>
            <a:picLocks/>
          </p:cNvPicPr>
          <p:nvPr/>
        </p:nvPicPr>
        <p:blipFill>
          <a:blip r:embed="rId2"/>
          <a:srcRect/>
          <a:stretch>
            <a:fillRect/>
          </a:stretch>
        </p:blipFill>
        <p:spPr>
          <a:xfrm>
            <a:off x="674129" y="2205516"/>
            <a:ext cx="6047905" cy="396668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ctrTitle"/>
          </p:nvPr>
        </p:nvSpPr>
        <p:spPr>
          <a:xfrm>
            <a:off x="769936" y="757178"/>
            <a:ext cx="10831513" cy="1038226"/>
          </a:xfrm>
        </p:spPr>
        <p:txBody>
          <a:bodyPr>
            <a:noAutofit/>
          </a:bodyPr>
          <a:lstStyle/>
          <a:p>
            <a:r>
              <a:rPr lang="en-IN" sz="4000" dirty="0"/>
              <a:t>Survey for Development for Recurrence Prediction Model</a:t>
            </a:r>
          </a:p>
        </p:txBody>
      </p:sp>
      <p:sp>
        <p:nvSpPr>
          <p:cNvPr id="1048632" name="Subtitle 2"/>
          <p:cNvSpPr>
            <a:spLocks noGrp="1"/>
          </p:cNvSpPr>
          <p:nvPr>
            <p:ph type="subTitle" idx="1"/>
          </p:nvPr>
        </p:nvSpPr>
        <p:spPr>
          <a:xfrm>
            <a:off x="1133475" y="1867049"/>
            <a:ext cx="9278938" cy="931961"/>
          </a:xfrm>
        </p:spPr>
        <p:txBody>
          <a:bodyPr>
            <a:noAutofit/>
          </a:bodyPr>
          <a:lstStyle/>
          <a:p>
            <a:pPr algn="just"/>
            <a:r>
              <a:rPr lang="en-US" sz="2400" cap="none" dirty="0">
                <a:solidFill>
                  <a:schemeClr val="tx1">
                    <a:lumMod val="85000"/>
                    <a:lumOff val="15000"/>
                  </a:schemeClr>
                </a:solidFill>
              </a:rPr>
              <a:t>Since we have no verified data for breast cancer recurrence prediction (based on the patient's medical inventory), we have conducted a survey.</a:t>
            </a:r>
            <a:endParaRPr lang="en-IN" sz="2400" cap="none" dirty="0">
              <a:solidFill>
                <a:schemeClr val="tx1">
                  <a:lumMod val="85000"/>
                  <a:lumOff val="15000"/>
                </a:schemeClr>
              </a:solidFill>
            </a:endParaRPr>
          </a:p>
        </p:txBody>
      </p:sp>
      <p:sp>
        <p:nvSpPr>
          <p:cNvPr id="1048633" name="Rectangle 3"/>
          <p:cNvSpPr/>
          <p:nvPr/>
        </p:nvSpPr>
        <p:spPr>
          <a:xfrm>
            <a:off x="3468022" y="2847115"/>
            <a:ext cx="7413523" cy="929640"/>
          </a:xfrm>
          <a:prstGeom prst="rect">
            <a:avLst/>
          </a:prstGeom>
          <a:noFill/>
        </p:spPr>
        <p:txBody>
          <a:bodyPr wrap="square" lIns="91440" tIns="45720" rIns="91440" bIns="45720">
            <a:spAutoFit/>
          </a:bodyPr>
          <a:lstStyle/>
          <a:p>
            <a:r>
              <a:rPr lang="en-IN" dirty="0">
                <a:ln w="0"/>
                <a:solidFill>
                  <a:schemeClr val="accent1"/>
                </a:solidFill>
                <a:effectLst>
                  <a:outerShdw blurRad="38100" dist="25400" dir="5400000" algn="ctr" rotWithShape="0">
                    <a:srgbClr val="6E747A">
                      <a:alpha val="43000"/>
                    </a:srgbClr>
                  </a:outerShdw>
                </a:effectLst>
              </a:rPr>
              <a:t>https://docs.</a:t>
            </a:r>
            <a:r>
              <a:rPr lang="en-IN" sz="2000" dirty="0">
                <a:ln w="0"/>
                <a:solidFill>
                  <a:schemeClr val="accent1"/>
                </a:solidFill>
                <a:effectLst>
                  <a:outerShdw blurRad="38100" dist="25400" dir="5400000" algn="ctr" rotWithShape="0">
                    <a:srgbClr val="6E747A">
                      <a:alpha val="43000"/>
                    </a:srgbClr>
                  </a:outerShdw>
                </a:effectLst>
              </a:rPr>
              <a:t>google</a:t>
            </a:r>
            <a:r>
              <a:rPr lang="en-IN" dirty="0">
                <a:ln w="0"/>
                <a:solidFill>
                  <a:schemeClr val="accent1"/>
                </a:solidFill>
                <a:effectLst>
                  <a:outerShdw blurRad="38100" dist="25400" dir="5400000" algn="ctr" rotWithShape="0">
                    <a:srgbClr val="6E747A">
                      <a:alpha val="43000"/>
                    </a:srgbClr>
                  </a:outerShdw>
                </a:effectLst>
              </a:rPr>
              <a:t>.com/forms/d/e/1FAIpQLSdYjKn1bgDAaZGUnWiD02a9cpR_d_meJS4MUKN9B0emu26vog/viewform?usp=sf_link</a:t>
            </a:r>
          </a:p>
        </p:txBody>
      </p:sp>
      <p:sp>
        <p:nvSpPr>
          <p:cNvPr id="1048634" name="Rectangle 4"/>
          <p:cNvSpPr/>
          <p:nvPr/>
        </p:nvSpPr>
        <p:spPr>
          <a:xfrm>
            <a:off x="596621" y="3007279"/>
            <a:ext cx="3070811"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LINK FOR THE SURVEY</a:t>
            </a:r>
          </a:p>
        </p:txBody>
      </p:sp>
      <p:pic>
        <p:nvPicPr>
          <p:cNvPr id="2097179" name="Picture 6"/>
          <p:cNvPicPr>
            <a:picLocks noChangeAspect="1"/>
          </p:cNvPicPr>
          <p:nvPr/>
        </p:nvPicPr>
        <p:blipFill>
          <a:blip r:embed="rId2" cstate="print"/>
          <a:stretch>
            <a:fillRect/>
          </a:stretch>
        </p:blipFill>
        <p:spPr>
          <a:xfrm>
            <a:off x="1555950" y="4010885"/>
            <a:ext cx="8252647" cy="23620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473508" y="700000"/>
            <a:ext cx="10364451" cy="1215627"/>
          </a:xfrm>
        </p:spPr>
        <p:txBody>
          <a:bodyPr/>
          <a:lstStyle/>
          <a:p>
            <a:r>
              <a:rPr lang="en-IN" dirty="0"/>
              <a:t>Data Retrieved FROM SURVEY -</a:t>
            </a:r>
          </a:p>
        </p:txBody>
      </p:sp>
      <p:pic>
        <p:nvPicPr>
          <p:cNvPr id="2097181" name="Picture 2"/>
          <p:cNvPicPr>
            <a:picLocks noChangeAspect="1"/>
          </p:cNvPicPr>
          <p:nvPr/>
        </p:nvPicPr>
        <p:blipFill>
          <a:blip r:embed="rId2" cstate="print"/>
          <a:stretch>
            <a:fillRect/>
          </a:stretch>
        </p:blipFill>
        <p:spPr>
          <a:xfrm>
            <a:off x="913774" y="1915627"/>
            <a:ext cx="9790981" cy="41104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913775" y="618517"/>
            <a:ext cx="10364451" cy="1444380"/>
          </a:xfrm>
        </p:spPr>
        <p:txBody>
          <a:bodyPr>
            <a:normAutofit fontScale="90000"/>
          </a:bodyPr>
          <a:lstStyle/>
          <a:p>
            <a:pPr algn="l"/>
            <a:r>
              <a:rPr lang="en-US" dirty="0"/>
              <a:t>correlation matrix heatmap for the data set</a:t>
            </a:r>
            <a:br>
              <a:rPr lang="en-US" sz="1600" dirty="0"/>
            </a:br>
            <a:br>
              <a:rPr lang="en-US" sz="1600" dirty="0"/>
            </a:br>
            <a:r>
              <a:rPr lang="en-US" sz="2200" cap="none" dirty="0"/>
              <a:t>Correlation measures the strength of the linear relationship between two variables. The closer</a:t>
            </a:r>
            <a:r>
              <a:rPr lang="en-US" sz="2200" i="1" cap="none" dirty="0"/>
              <a:t> the value</a:t>
            </a:r>
            <a:r>
              <a:rPr lang="en-US" sz="2200" cap="none" dirty="0"/>
              <a:t> is to </a:t>
            </a:r>
            <a:r>
              <a:rPr lang="en-US" sz="2200" i="1" cap="none" dirty="0"/>
              <a:t>1 </a:t>
            </a:r>
            <a:r>
              <a:rPr lang="en-US" sz="2200" cap="none" dirty="0"/>
              <a:t>the closer the data points fall to a straight line. Thus, the linear association is stronger. The closer </a:t>
            </a:r>
            <a:r>
              <a:rPr lang="en-US" sz="2200" i="1" cap="none" dirty="0"/>
              <a:t>the value</a:t>
            </a:r>
            <a:r>
              <a:rPr lang="en-US" sz="2200" cap="none" dirty="0"/>
              <a:t> is to 0, making the linear association weaker.</a:t>
            </a:r>
            <a:endParaRPr lang="en-IN" sz="2200" cap="none" dirty="0"/>
          </a:p>
        </p:txBody>
      </p:sp>
      <p:pic>
        <p:nvPicPr>
          <p:cNvPr id="2097182" name="Content Placeholder 4"/>
          <p:cNvPicPr>
            <a:picLocks noGrp="1" noChangeAspect="1"/>
          </p:cNvPicPr>
          <p:nvPr>
            <p:ph sz="quarter" idx="13"/>
          </p:nvPr>
        </p:nvPicPr>
        <p:blipFill>
          <a:blip r:embed="rId2" cstate="print"/>
          <a:stretch>
            <a:fillRect/>
          </a:stretch>
        </p:blipFill>
        <p:spPr>
          <a:xfrm>
            <a:off x="2754546" y="2381858"/>
            <a:ext cx="5616108" cy="38576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533400" y="511599"/>
            <a:ext cx="9611351" cy="1000733"/>
          </a:xfrm>
        </p:spPr>
        <p:txBody>
          <a:bodyPr>
            <a:normAutofit/>
          </a:bodyPr>
          <a:lstStyle/>
          <a:p>
            <a:r>
              <a:rPr lang="en-IN" b="1" dirty="0"/>
              <a:t>confusion matrix OF ALL ALGORITHMS</a:t>
            </a:r>
            <a:endParaRPr lang="en-IN" dirty="0"/>
          </a:p>
        </p:txBody>
      </p:sp>
      <p:sp>
        <p:nvSpPr>
          <p:cNvPr id="1048643" name="Content Placeholder 2"/>
          <p:cNvSpPr>
            <a:spLocks noGrp="1"/>
          </p:cNvSpPr>
          <p:nvPr>
            <p:ph sz="quarter" idx="4294967295"/>
          </p:nvPr>
        </p:nvSpPr>
        <p:spPr>
          <a:xfrm flipV="1">
            <a:off x="0" y="292100"/>
            <a:ext cx="10363200" cy="66675"/>
          </a:xfrm>
        </p:spPr>
        <p:txBody>
          <a:bodyPr>
            <a:normAutofit fontScale="25000" lnSpcReduction="20000"/>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pic>
        <p:nvPicPr>
          <p:cNvPr id="2097183" name="Picture 12"/>
          <p:cNvPicPr>
            <a:picLocks noChangeAspect="1"/>
          </p:cNvPicPr>
          <p:nvPr/>
        </p:nvPicPr>
        <p:blipFill>
          <a:blip r:embed="rId2" cstate="print"/>
          <a:stretch>
            <a:fillRect/>
          </a:stretch>
        </p:blipFill>
        <p:spPr>
          <a:xfrm>
            <a:off x="6106573" y="3912392"/>
            <a:ext cx="3732883" cy="1921209"/>
          </a:xfrm>
          <a:prstGeom prst="rect">
            <a:avLst/>
          </a:prstGeom>
        </p:spPr>
      </p:pic>
      <p:pic>
        <p:nvPicPr>
          <p:cNvPr id="2097184" name="Picture 31"/>
          <p:cNvPicPr>
            <a:picLocks noChangeAspect="1"/>
          </p:cNvPicPr>
          <p:nvPr/>
        </p:nvPicPr>
        <p:blipFill>
          <a:blip r:embed="rId3" cstate="print"/>
          <a:stretch>
            <a:fillRect/>
          </a:stretch>
        </p:blipFill>
        <p:spPr>
          <a:xfrm>
            <a:off x="1058559" y="1496418"/>
            <a:ext cx="3743455" cy="1828301"/>
          </a:xfrm>
          <a:prstGeom prst="rect">
            <a:avLst/>
          </a:prstGeom>
        </p:spPr>
      </p:pic>
      <p:pic>
        <p:nvPicPr>
          <p:cNvPr id="2097185" name="Picture 33"/>
          <p:cNvPicPr>
            <a:picLocks noChangeAspect="1"/>
          </p:cNvPicPr>
          <p:nvPr/>
        </p:nvPicPr>
        <p:blipFill>
          <a:blip r:embed="rId4" cstate="print"/>
          <a:stretch>
            <a:fillRect/>
          </a:stretch>
        </p:blipFill>
        <p:spPr>
          <a:xfrm>
            <a:off x="6096000" y="1486276"/>
            <a:ext cx="3743456" cy="1921208"/>
          </a:xfrm>
          <a:prstGeom prst="rect">
            <a:avLst/>
          </a:prstGeom>
        </p:spPr>
      </p:pic>
      <p:pic>
        <p:nvPicPr>
          <p:cNvPr id="2097186" name="Picture 35"/>
          <p:cNvPicPr>
            <a:picLocks noChangeAspect="1"/>
          </p:cNvPicPr>
          <p:nvPr/>
        </p:nvPicPr>
        <p:blipFill>
          <a:blip r:embed="rId5" cstate="print"/>
          <a:stretch>
            <a:fillRect/>
          </a:stretch>
        </p:blipFill>
        <p:spPr>
          <a:xfrm>
            <a:off x="979152" y="3866029"/>
            <a:ext cx="3743455" cy="1926650"/>
          </a:xfrm>
          <a:prstGeom prst="rect">
            <a:avLst/>
          </a:prstGeom>
        </p:spPr>
      </p:pic>
      <p:sp>
        <p:nvSpPr>
          <p:cNvPr id="1048644" name="Rectangle 36"/>
          <p:cNvSpPr/>
          <p:nvPr/>
        </p:nvSpPr>
        <p:spPr>
          <a:xfrm>
            <a:off x="1604088" y="3278402"/>
            <a:ext cx="2063922"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CART</a:t>
            </a:r>
          </a:p>
        </p:txBody>
      </p:sp>
      <p:sp>
        <p:nvSpPr>
          <p:cNvPr id="1048645" name="Rectangle 37"/>
          <p:cNvSpPr/>
          <p:nvPr/>
        </p:nvSpPr>
        <p:spPr>
          <a:xfrm>
            <a:off x="7566309" y="3342809"/>
            <a:ext cx="652780" cy="51054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NB</a:t>
            </a:r>
          </a:p>
        </p:txBody>
      </p:sp>
      <p:sp>
        <p:nvSpPr>
          <p:cNvPr id="1048646" name="Rectangle 38"/>
          <p:cNvSpPr/>
          <p:nvPr/>
        </p:nvSpPr>
        <p:spPr>
          <a:xfrm>
            <a:off x="2292969" y="5833601"/>
            <a:ext cx="919479" cy="51054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KNN</a:t>
            </a:r>
          </a:p>
        </p:txBody>
      </p:sp>
      <p:sp>
        <p:nvSpPr>
          <p:cNvPr id="1048647" name="Rectangle 39"/>
          <p:cNvSpPr/>
          <p:nvPr/>
        </p:nvSpPr>
        <p:spPr>
          <a:xfrm>
            <a:off x="7566309" y="5833601"/>
            <a:ext cx="932179" cy="51054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SVM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IN" b="1" dirty="0"/>
              <a:t>The performance comparison of the all four machine learning algorithms on </a:t>
            </a:r>
            <a:r>
              <a:rPr lang="en-IN" b="1" u="sng" dirty="0"/>
              <a:t>Survey data</a:t>
            </a:r>
            <a:r>
              <a:rPr lang="en-IN" b="1" dirty="0"/>
              <a:t>:</a:t>
            </a:r>
            <a:endParaRPr lang="en-IN" dirty="0"/>
          </a:p>
        </p:txBody>
      </p:sp>
      <p:pic>
        <p:nvPicPr>
          <p:cNvPr id="2097187" name="Content Placeholder 4"/>
          <p:cNvPicPr>
            <a:picLocks noGrp="1" noChangeAspect="1"/>
          </p:cNvPicPr>
          <p:nvPr>
            <p:ph sz="quarter" idx="13"/>
          </p:nvPr>
        </p:nvPicPr>
        <p:blipFill>
          <a:blip r:embed="rId2" cstate="print"/>
          <a:stretch>
            <a:fillRect/>
          </a:stretch>
        </p:blipFill>
        <p:spPr>
          <a:xfrm>
            <a:off x="1110831" y="2389199"/>
            <a:ext cx="5705566" cy="3967312"/>
          </a:xfrm>
        </p:spPr>
      </p:pic>
      <p:sp>
        <p:nvSpPr>
          <p:cNvPr id="1048649" name="Rectangle 5"/>
          <p:cNvSpPr/>
          <p:nvPr/>
        </p:nvSpPr>
        <p:spPr>
          <a:xfrm>
            <a:off x="6896100" y="2483149"/>
            <a:ext cx="4993078" cy="222504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FOLLOWING GRAPH SHOWS THAT :</a:t>
            </a:r>
          </a:p>
          <a:p>
            <a:pPr marL="342900" indent="-342900" algn="just">
              <a:buFont typeface="Arial" panose="020B0604020202020204" pitchFamily="34" charset="0"/>
              <a:buChar char="•"/>
            </a:pPr>
            <a:r>
              <a:rPr lang="en-US" b="1" dirty="0">
                <a:latin typeface="Arial" panose="020B0604020202020204" pitchFamily="34" charset="0"/>
                <a:cs typeface="Arial" panose="020B0604020202020204" pitchFamily="34" charset="0"/>
              </a:rPr>
              <a:t>The performance accuracy of CART IS 91% </a:t>
            </a:r>
          </a:p>
          <a:p>
            <a:pPr marL="342900" indent="-34290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b="1" dirty="0">
                <a:latin typeface="Arial" panose="020B0604020202020204" pitchFamily="34" charset="0"/>
                <a:cs typeface="Arial" panose="020B0604020202020204" pitchFamily="34" charset="0"/>
              </a:rPr>
              <a:t>The performance accuracy of SVM IS 88.9%. </a:t>
            </a:r>
          </a:p>
          <a:p>
            <a:pPr marL="342900" indent="-34290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b="1" dirty="0">
                <a:latin typeface="Arial" panose="020B0604020202020204" pitchFamily="34" charset="0"/>
                <a:cs typeface="Arial" panose="020B0604020202020204" pitchFamily="34" charset="0"/>
              </a:rPr>
              <a:t>The performance accuracy of NB IS 90%.</a:t>
            </a:r>
          </a:p>
          <a:p>
            <a:pPr marL="342900" indent="-34290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b="1" dirty="0">
                <a:latin typeface="Arial" panose="020B0604020202020204" pitchFamily="34" charset="0"/>
                <a:cs typeface="Arial" panose="020B0604020202020204" pitchFamily="34" charset="0"/>
              </a:rPr>
              <a:t>The performance accuracy of KNN IS 90.8%.</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913775" y="618517"/>
            <a:ext cx="10364451" cy="1041995"/>
          </a:xfrm>
        </p:spPr>
        <p:txBody>
          <a:bodyPr/>
          <a:lstStyle/>
          <a:p>
            <a:r>
              <a:rPr lang="en-US" altLang="zh-CN" sz="3700" b="1" i="0" u="none" dirty="0">
                <a:solidFill>
                  <a:srgbClr val="36363D"/>
                </a:solidFill>
              </a:rPr>
              <a:t>Conclusion </a:t>
            </a:r>
            <a:endParaRPr lang="en-IN" sz="3700" b="1" i="0" u="none" dirty="0">
              <a:solidFill>
                <a:srgbClr val="36363D"/>
              </a:solidFill>
            </a:endParaRPr>
          </a:p>
        </p:txBody>
      </p:sp>
      <p:sp>
        <p:nvSpPr>
          <p:cNvPr id="1048651" name="Content Placeholder 2"/>
          <p:cNvSpPr>
            <a:spLocks noGrp="1"/>
          </p:cNvSpPr>
          <p:nvPr>
            <p:ph sz="quarter" idx="13"/>
          </p:nvPr>
        </p:nvSpPr>
        <p:spPr>
          <a:xfrm>
            <a:off x="1289150" y="1808010"/>
            <a:ext cx="9988450" cy="3490488"/>
          </a:xfrm>
        </p:spPr>
        <p:txBody>
          <a:bodyPr>
            <a:normAutofit/>
          </a:bodyPr>
          <a:lstStyle/>
          <a:p>
            <a:pPr marL="0" indent="0">
              <a:buNone/>
            </a:pPr>
            <a:r>
              <a:rPr lang="en-US" altLang="zh-CN" sz="2090" cap="none" dirty="0">
                <a:latin typeface="Tw Cen MT"/>
                <a:ea typeface="Tw Cen MT"/>
                <a:cs typeface="Tw Cen MT"/>
              </a:rPr>
              <a:t>As an overall conclusion based on the results obtained, we would say:</a:t>
            </a:r>
            <a:endParaRPr lang="en-IN" sz="2090" dirty="0">
              <a:latin typeface="Tw Cen MT"/>
              <a:ea typeface="Tw Cen MT"/>
              <a:cs typeface="Tw Cen MT"/>
            </a:endParaRPr>
          </a:p>
          <a:p>
            <a:r>
              <a:rPr lang="en-US" altLang="zh-CN" sz="2090" cap="none" dirty="0">
                <a:latin typeface="Tw Cen MT"/>
                <a:ea typeface="Tw Cen MT"/>
                <a:cs typeface="Tw Cen MT"/>
              </a:rPr>
              <a:t>Using the </a:t>
            </a:r>
            <a:r>
              <a:rPr lang="en-US" sz="2090" cap="none" dirty="0">
                <a:latin typeface="Tw Cen MT"/>
                <a:ea typeface="Tw Cen MT"/>
                <a:cs typeface="Tw Cen MT"/>
              </a:rPr>
              <a:t>Wisconsin Breast Cancer Diagnostic Dataset from the UCI machine learning repository</a:t>
            </a:r>
            <a:r>
              <a:rPr lang="en-US" altLang="zh-CN" sz="2090" cap="none" dirty="0">
                <a:latin typeface="Tw Cen MT"/>
                <a:ea typeface="Tw Cen MT"/>
                <a:cs typeface="Tw Cen MT"/>
              </a:rPr>
              <a:t> for the prediction of breast cancer prediction and diagnosis, we found that SVM is the best among all other algorithms with 97.1% accuracy.</a:t>
            </a:r>
            <a:endParaRPr lang="en-IN" sz="2090" dirty="0">
              <a:latin typeface="Tw Cen MT"/>
              <a:ea typeface="Tw Cen MT"/>
              <a:cs typeface="Tw Cen MT"/>
            </a:endParaRPr>
          </a:p>
          <a:p>
            <a:r>
              <a:rPr lang="en-US" altLang="zh-CN" sz="2090" cap="none" dirty="0">
                <a:latin typeface="Tw Cen MT"/>
                <a:ea typeface="Tw Cen MT"/>
                <a:cs typeface="Tw Cen MT"/>
              </a:rPr>
              <a:t>Using the survey dataset for the breast cancer recurrence prediction,  the CART  algorithm predicts breast cancer recurrence with least error rate and highest accuracy about 91%.Hence CART algorithm is best for recurrence model.    </a:t>
            </a:r>
            <a:endParaRPr lang="en-IN" sz="2090" dirty="0">
              <a:latin typeface="Tw Cen MT"/>
              <a:ea typeface="Tw Cen MT"/>
              <a:cs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913775" y="618517"/>
            <a:ext cx="10364451" cy="857857"/>
          </a:xfrm>
        </p:spPr>
        <p:txBody>
          <a:bodyPr/>
          <a:lstStyle/>
          <a:p>
            <a:pPr algn="l"/>
            <a:r>
              <a:rPr lang="en-IN" b="1" dirty="0"/>
              <a:t>Breast cancer: an overview</a:t>
            </a:r>
          </a:p>
        </p:txBody>
      </p:sp>
      <p:sp>
        <p:nvSpPr>
          <p:cNvPr id="1048596" name="Content Placeholder 2"/>
          <p:cNvSpPr>
            <a:spLocks noGrp="1"/>
          </p:cNvSpPr>
          <p:nvPr>
            <p:ph idx="1"/>
          </p:nvPr>
        </p:nvSpPr>
        <p:spPr>
          <a:xfrm>
            <a:off x="913775" y="1619251"/>
            <a:ext cx="10364452" cy="4171950"/>
          </a:xfrm>
        </p:spPr>
        <p:txBody>
          <a:bodyPr>
            <a:normAutofit fontScale="70000" lnSpcReduction="20000"/>
          </a:bodyPr>
          <a:lstStyle/>
          <a:p>
            <a:pPr marL="0" indent="0">
              <a:buNone/>
            </a:pPr>
            <a:r>
              <a:rPr lang="en-US" dirty="0"/>
              <a:t> • </a:t>
            </a:r>
            <a:r>
              <a:rPr lang="en-US" sz="2700" cap="none" dirty="0"/>
              <a:t>Breast cancer is the second leading cause of cancer death in women, second only to lung cancer. </a:t>
            </a:r>
          </a:p>
          <a:p>
            <a:pPr marL="0" indent="0">
              <a:buNone/>
            </a:pPr>
            <a:r>
              <a:rPr lang="en-US" sz="2700" cap="none" dirty="0"/>
              <a:t>• The leading risk factor for breast cancer is simply being a woman. Though breast cancer does occur in men, the disease is 100 times more common in women. </a:t>
            </a:r>
          </a:p>
          <a:p>
            <a:pPr marL="0" indent="0">
              <a:buNone/>
            </a:pPr>
            <a:r>
              <a:rPr lang="en-US" sz="2700" cap="none" dirty="0"/>
              <a:t>• In 2017, the American Cancer Society estimates 2,470 new cases of breast cancer which was diagnosed in men in the U.S. </a:t>
            </a:r>
          </a:p>
          <a:p>
            <a:pPr marL="0" indent="0">
              <a:buNone/>
            </a:pPr>
            <a:r>
              <a:rPr lang="en-US" sz="2700" cap="none" dirty="0"/>
              <a:t>• A woman has about a one in eight chance of being diagnosed with breast cancer in her lifetime, according to the national cancer institute. </a:t>
            </a:r>
          </a:p>
          <a:p>
            <a:pPr marL="0" indent="0">
              <a:buNone/>
            </a:pPr>
            <a:r>
              <a:rPr lang="en-US" sz="2700" cap="none" dirty="0"/>
              <a:t>• Most women (about eight out of 10) who get breast cancer do not have a family history of the disease. </a:t>
            </a:r>
          </a:p>
          <a:p>
            <a:pPr marL="0" indent="0">
              <a:buNone/>
            </a:pPr>
            <a:r>
              <a:rPr lang="en-US" sz="2700" cap="none" dirty="0"/>
              <a:t>• But women who have close blood relatives with breast cancer have a higher risk. Having a first-degree relative (mother, sister or daughter) with breast cancer almost doubles a woman’s risk.</a:t>
            </a:r>
            <a:endParaRPr lang="en-IN" sz="2700" cap="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8" name="Picture 3"/>
          <p:cNvPicPr>
            <a:picLocks noChangeAspect="1"/>
          </p:cNvPicPr>
          <p:nvPr/>
        </p:nvPicPr>
        <p:blipFill rotWithShape="1">
          <a:blip r:embed="rId2" cstate="print"/>
          <a:srcRect l="7344" t="22917" r="6640" b="24444"/>
          <a:stretch>
            <a:fillRect/>
          </a:stretch>
        </p:blipFill>
        <p:spPr>
          <a:xfrm>
            <a:off x="1754748" y="2052637"/>
            <a:ext cx="7996703" cy="27527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dirty="0"/>
              <a:t>Why are we using machine learning?</a:t>
            </a:r>
          </a:p>
        </p:txBody>
      </p:sp>
      <p:pic>
        <p:nvPicPr>
          <p:cNvPr id="2097157" name="Picture 3"/>
          <p:cNvPicPr>
            <a:picLocks noChangeAspect="1"/>
          </p:cNvPicPr>
          <p:nvPr/>
        </p:nvPicPr>
        <p:blipFill rotWithShape="1">
          <a:blip r:embed="rId2" cstate="print"/>
          <a:srcRect l="11599" t="32451" r="10815" b="25488"/>
          <a:stretch>
            <a:fillRect/>
          </a:stretch>
        </p:blipFill>
        <p:spPr>
          <a:xfrm>
            <a:off x="1186593" y="2109657"/>
            <a:ext cx="9539457" cy="2910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rmAutofit/>
          </a:bodyPr>
          <a:lstStyle/>
          <a:p>
            <a:r>
              <a:rPr lang="en-IN" sz="4400" dirty="0">
                <a:solidFill>
                  <a:schemeClr val="tx2">
                    <a:lumMod val="50000"/>
                  </a:schemeClr>
                </a:solidFill>
              </a:rPr>
              <a:t>Machine learning algorithms</a:t>
            </a:r>
          </a:p>
        </p:txBody>
      </p:sp>
      <p:sp>
        <p:nvSpPr>
          <p:cNvPr id="1048603" name="Content Placeholder 2"/>
          <p:cNvSpPr>
            <a:spLocks noGrp="1"/>
          </p:cNvSpPr>
          <p:nvPr>
            <p:ph idx="1"/>
          </p:nvPr>
        </p:nvSpPr>
        <p:spPr>
          <a:xfrm>
            <a:off x="913775" y="2367093"/>
            <a:ext cx="10364452" cy="3359939"/>
          </a:xfrm>
        </p:spPr>
        <p:txBody>
          <a:bodyPr>
            <a:normAutofit/>
          </a:bodyPr>
          <a:lstStyle/>
          <a:p>
            <a:r>
              <a:rPr lang="en-US" sz="2800" b="1" dirty="0"/>
              <a:t>Classification and Regression Trees (CART)</a:t>
            </a:r>
            <a:endParaRPr lang="en-US" sz="2800" dirty="0"/>
          </a:p>
          <a:p>
            <a:r>
              <a:rPr lang="en-US" sz="2800" b="1" dirty="0"/>
              <a:t>Linear Support Vector Machines (SVM)</a:t>
            </a:r>
            <a:endParaRPr lang="en-US" sz="2800" dirty="0"/>
          </a:p>
          <a:p>
            <a:r>
              <a:rPr lang="en-US" sz="2800" b="1" dirty="0"/>
              <a:t>Gaussian Naive Bayes (NB)</a:t>
            </a:r>
            <a:endParaRPr lang="en-US" sz="2800" dirty="0"/>
          </a:p>
          <a:p>
            <a:r>
              <a:rPr lang="en-US" sz="2800" dirty="0"/>
              <a:t> </a:t>
            </a:r>
            <a:r>
              <a:rPr lang="en-US" sz="2800" b="1" dirty="0"/>
              <a:t>k-Nearest Neighbors (KNN)</a:t>
            </a:r>
            <a:endParaRPr lang="en-IN"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b="1" dirty="0"/>
              <a:t>Classification and Regression Trees (CART)</a:t>
            </a:r>
            <a:endParaRPr lang="en-US" dirty="0"/>
          </a:p>
        </p:txBody>
      </p:sp>
      <p:pic>
        <p:nvPicPr>
          <p:cNvPr id="2097158" name="Picture 7" descr="C:\Users\user\Desktop\a.png"/>
          <p:cNvPicPr>
            <a:picLocks noGrp="1" noChangeAspect="1" noChangeArrowheads="1"/>
          </p:cNvPicPr>
          <p:nvPr>
            <p:ph idx="1"/>
          </p:nvPr>
        </p:nvPicPr>
        <p:blipFill>
          <a:blip r:embed="rId2"/>
          <a:srcRect/>
          <a:stretch>
            <a:fillRect/>
          </a:stretch>
        </p:blipFill>
        <p:spPr bwMode="auto">
          <a:xfrm>
            <a:off x="2216989" y="2096219"/>
            <a:ext cx="6788987" cy="417518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789950" y="434164"/>
            <a:ext cx="10364451" cy="848333"/>
          </a:xfrm>
        </p:spPr>
        <p:txBody>
          <a:bodyPr/>
          <a:lstStyle/>
          <a:p>
            <a:r>
              <a:rPr lang="en-US" b="1" dirty="0"/>
              <a:t>Linear Support Vector Machines (SVM)</a:t>
            </a:r>
            <a:endParaRPr lang="en-US" dirty="0"/>
          </a:p>
        </p:txBody>
      </p:sp>
      <p:pic>
        <p:nvPicPr>
          <p:cNvPr id="2097159" name="Picture 1" descr="C:\Users\user\Desktop\b.png"/>
          <p:cNvPicPr>
            <a:picLocks noGrp="1" noChangeAspect="1" noChangeArrowheads="1"/>
          </p:cNvPicPr>
          <p:nvPr>
            <p:ph idx="1"/>
          </p:nvPr>
        </p:nvPicPr>
        <p:blipFill>
          <a:blip r:embed="rId2"/>
          <a:srcRect/>
          <a:stretch>
            <a:fillRect/>
          </a:stretch>
        </p:blipFill>
        <p:spPr bwMode="auto">
          <a:xfrm>
            <a:off x="2527000" y="1597429"/>
            <a:ext cx="7137999" cy="463590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695865" y="438150"/>
            <a:ext cx="10364451" cy="652594"/>
          </a:xfrm>
        </p:spPr>
        <p:txBody>
          <a:bodyPr/>
          <a:lstStyle/>
          <a:p>
            <a:r>
              <a:rPr lang="en-US" b="1" dirty="0"/>
              <a:t>Gaussian Naive Bayes (NB)</a:t>
            </a:r>
            <a:endParaRPr lang="en-US" dirty="0"/>
          </a:p>
        </p:txBody>
      </p:sp>
      <p:pic>
        <p:nvPicPr>
          <p:cNvPr id="2097160" name="Content Placeholder 3" descr="C:\Users\user\Desktop\c.jpg"/>
          <p:cNvPicPr>
            <a:picLocks noGrp="1" noChangeAspect="1" noChangeArrowheads="1"/>
          </p:cNvPicPr>
          <p:nvPr>
            <p:ph idx="1"/>
          </p:nvPr>
        </p:nvPicPr>
        <p:blipFill>
          <a:blip r:embed="rId2"/>
          <a:srcRect/>
          <a:stretch>
            <a:fillRect/>
          </a:stretch>
        </p:blipFill>
        <p:spPr bwMode="auto">
          <a:xfrm>
            <a:off x="2329219" y="1367646"/>
            <a:ext cx="7231092" cy="489980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751850" y="561975"/>
            <a:ext cx="10364451" cy="1166944"/>
          </a:xfrm>
        </p:spPr>
        <p:txBody>
          <a:bodyPr/>
          <a:lstStyle/>
          <a:p>
            <a:r>
              <a:rPr lang="en-US" b="1" dirty="0"/>
              <a:t>k-Nearest Neighbors (KNN)</a:t>
            </a:r>
            <a:br>
              <a:rPr lang="en-IN" dirty="0"/>
            </a:br>
            <a:endParaRPr lang="en-US" dirty="0"/>
          </a:p>
        </p:txBody>
      </p:sp>
      <p:pic>
        <p:nvPicPr>
          <p:cNvPr id="2097161" name="Picture 1" descr="C:\Users\user\Desktop\d.png"/>
          <p:cNvPicPr>
            <a:picLocks noGrp="1" noChangeAspect="1" noChangeArrowheads="1"/>
          </p:cNvPicPr>
          <p:nvPr>
            <p:ph idx="1"/>
          </p:nvPr>
        </p:nvPicPr>
        <p:blipFill>
          <a:blip r:embed="rId2"/>
          <a:srcRect/>
          <a:stretch>
            <a:fillRect/>
          </a:stretch>
        </p:blipFill>
        <p:spPr bwMode="auto">
          <a:xfrm>
            <a:off x="2403714" y="1528313"/>
            <a:ext cx="7060721" cy="4898300"/>
          </a:xfrm>
          <a:prstGeom prst="rect">
            <a:avLst/>
          </a:prstGeom>
          <a:noFill/>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55</TotalTime>
  <Words>1006</Words>
  <Application>Microsoft Office PowerPoint</Application>
  <PresentationFormat>Widescreen</PresentationFormat>
  <Paragraphs>86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Tw Cen MT</vt:lpstr>
      <vt:lpstr>Droplet</vt:lpstr>
      <vt:lpstr>Breast Cancer Detection and Development of its Recurrence Prediction Model Using Machine Learning Techniques</vt:lpstr>
      <vt:lpstr>Introduction:  what is machine learning AND WHY WE ARE USING IT ?</vt:lpstr>
      <vt:lpstr>Breast cancer: an overview</vt:lpstr>
      <vt:lpstr>Why are we using machine learning?</vt:lpstr>
      <vt:lpstr>Machine learning algorithms</vt:lpstr>
      <vt:lpstr>Classification and Regression Trees (CART)</vt:lpstr>
      <vt:lpstr>Linear Support Vector Machines (SVM)</vt:lpstr>
      <vt:lpstr>Gaussian Naive Bayes (NB)</vt:lpstr>
      <vt:lpstr>k-Nearest Neighbors (KNN) </vt:lpstr>
      <vt:lpstr>Flow chart</vt:lpstr>
      <vt:lpstr>Snapshot of Data used in analysis</vt:lpstr>
      <vt:lpstr> 1. Collecting of dataset  </vt:lpstr>
      <vt:lpstr>2. Exploring and preparing data </vt:lpstr>
      <vt:lpstr>Visualization 1  We can visualize the data using density plots to get a sense of the data distribution. From the outputs below, you can see the data shows a general Gaussian Distribution.               </vt:lpstr>
      <vt:lpstr>Visualization 2</vt:lpstr>
      <vt:lpstr>PowerPoint Presentation</vt:lpstr>
      <vt:lpstr>3. creating training and test datasets </vt:lpstr>
      <vt:lpstr>Accuracy Analysis of Algorithms  1. confusion matrix: DT Algorithm</vt:lpstr>
      <vt:lpstr>2. confusion matrix: NB Algorithm</vt:lpstr>
      <vt:lpstr>3. confusion matrix: KNN Algorithm</vt:lpstr>
      <vt:lpstr>4. confusion matrix: SVM Algorithm</vt:lpstr>
      <vt:lpstr>The performance comparison of the all four machine learning algorithms on non-scaled data:</vt:lpstr>
      <vt:lpstr>The performance comparison of the all four machine learning algorithms on standardised data: </vt:lpstr>
      <vt:lpstr>Survey for Development for Recurrence Prediction Model</vt:lpstr>
      <vt:lpstr>Data Retrieved FROM SURVEY -</vt:lpstr>
      <vt:lpstr>correlation matrix heatmap for the data set  Correlation measures the strength of the linear relationship between two variables. The closer the value is to 1 the closer the data points fall to a straight line. Thus, the linear association is stronger. The closer the value is to 0, making the linear association weaker.</vt:lpstr>
      <vt:lpstr>confusion matrix OF ALL ALGORITHMS</vt:lpstr>
      <vt:lpstr>The performance comparison of the all four machine learning algorithms on Survey data:</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and Development of its Recurrence Prediction Model Using Machine Learning Techniques</dc:title>
  <dc:creator>Anjali Kishen</dc:creator>
  <cp:lastModifiedBy>Anjali Kishen</cp:lastModifiedBy>
  <cp:revision>6</cp:revision>
  <dcterms:created xsi:type="dcterms:W3CDTF">2020-06-04T00:34:36Z</dcterms:created>
  <dcterms:modified xsi:type="dcterms:W3CDTF">2020-06-16T07:14:53Z</dcterms:modified>
</cp:coreProperties>
</file>