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Lst>
  <p:notesMasterIdLst>
    <p:notesMasterId r:id="rId1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embeddedFontLst>
    <p:embeddedFont>
      <p:font typeface="Old Standard TT" panose="020B0604020202020204" charset="0"/>
      <p:regular r:id="rId17"/>
      <p:bold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PQtPMND+QGeTxNE5/DrViHtFv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5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f0aaf4266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f0aaf4266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0aaf42665_3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0aaf42665_3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1"/>
        <p:cNvGrpSpPr/>
        <p:nvPr/>
      </p:nvGrpSpPr>
      <p:grpSpPr>
        <a:xfrm>
          <a:off x="0" y="0"/>
          <a:ext cx="0" cy="0"/>
          <a:chOff x="0" y="0"/>
          <a:chExt cx="0" cy="0"/>
        </a:xfrm>
      </p:grpSpPr>
      <p:sp>
        <p:nvSpPr>
          <p:cNvPr id="12" name="Google Shape;12;p13"/>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1"/>
        <p:cNvGrpSpPr/>
        <p:nvPr/>
      </p:nvGrpSpPr>
      <p:grpSpPr>
        <a:xfrm>
          <a:off x="0" y="0"/>
          <a:ext cx="0" cy="0"/>
          <a:chOff x="0" y="0"/>
          <a:chExt cx="0" cy="0"/>
        </a:xfrm>
      </p:grpSpPr>
      <p:sp>
        <p:nvSpPr>
          <p:cNvPr id="42" name="Google Shape;42;p24"/>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4"/>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5"/>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5"/>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5"/>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5"/>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1"/>
        <p:cNvGrpSpPr/>
        <p:nvPr/>
      </p:nvGrpSpPr>
      <p:grpSpPr>
        <a:xfrm>
          <a:off x="0" y="0"/>
          <a:ext cx="0" cy="0"/>
          <a:chOff x="0" y="0"/>
          <a:chExt cx="0" cy="0"/>
        </a:xfrm>
      </p:grpSpPr>
      <p:sp>
        <p:nvSpPr>
          <p:cNvPr id="52" name="Google Shape;52;p26"/>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26"/>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26"/>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26"/>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26"/>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26"/>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26"/>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5"/>
          <p:cNvSpPr txBox="1">
            <a:spLocks noGrp="1"/>
          </p:cNvSpPr>
          <p:nvPr>
            <p:ph type="body" idx="1"/>
          </p:nvPr>
        </p:nvSpPr>
        <p:spPr>
          <a:xfrm>
            <a:off x="457200" y="1203480"/>
            <a:ext cx="8229300" cy="29829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subTitle" idx="1"/>
          </p:nvPr>
        </p:nvSpPr>
        <p:spPr>
          <a:xfrm>
            <a:off x="457200" y="1203480"/>
            <a:ext cx="8229240" cy="298296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1"/>
        <p:cNvGrpSpPr/>
        <p:nvPr/>
      </p:nvGrpSpPr>
      <p:grpSpPr>
        <a:xfrm>
          <a:off x="0" y="0"/>
          <a:ext cx="0" cy="0"/>
          <a:chOff x="0" y="0"/>
          <a:chExt cx="0" cy="0"/>
        </a:xfrm>
      </p:grpSpPr>
      <p:sp>
        <p:nvSpPr>
          <p:cNvPr id="72" name="Google Shape;72;p29"/>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9"/>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9"/>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30"/>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7"/>
        <p:cNvGrpSpPr/>
        <p:nvPr/>
      </p:nvGrpSpPr>
      <p:grpSpPr>
        <a:xfrm>
          <a:off x="0" y="0"/>
          <a:ext cx="0" cy="0"/>
          <a:chOff x="0" y="0"/>
          <a:chExt cx="0" cy="0"/>
        </a:xfrm>
      </p:grpSpPr>
      <p:sp>
        <p:nvSpPr>
          <p:cNvPr id="78" name="Google Shape;78;p31"/>
          <p:cNvSpPr txBox="1">
            <a:spLocks noGrp="1"/>
          </p:cNvSpPr>
          <p:nvPr>
            <p:ph type="subTitle" idx="1"/>
          </p:nvPr>
        </p:nvSpPr>
        <p:spPr>
          <a:xfrm>
            <a:off x="512640" y="1893240"/>
            <a:ext cx="8118360" cy="70585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79"/>
        <p:cNvGrpSpPr/>
        <p:nvPr/>
      </p:nvGrpSpPr>
      <p:grpSpPr>
        <a:xfrm>
          <a:off x="0" y="0"/>
          <a:ext cx="0" cy="0"/>
          <a:chOff x="0" y="0"/>
          <a:chExt cx="0" cy="0"/>
        </a:xfrm>
      </p:grpSpPr>
      <p:sp>
        <p:nvSpPr>
          <p:cNvPr id="80" name="Google Shape;80;p32"/>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2"/>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2"/>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32"/>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4"/>
        <p:cNvGrpSpPr/>
        <p:nvPr/>
      </p:nvGrpSpPr>
      <p:grpSpPr>
        <a:xfrm>
          <a:off x="0" y="0"/>
          <a:ext cx="0" cy="0"/>
          <a:chOff x="0" y="0"/>
          <a:chExt cx="0" cy="0"/>
        </a:xfrm>
      </p:grpSpPr>
      <p:sp>
        <p:nvSpPr>
          <p:cNvPr id="85" name="Google Shape;85;p33"/>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33"/>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3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33"/>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89"/>
        <p:cNvGrpSpPr/>
        <p:nvPr/>
      </p:nvGrpSpPr>
      <p:grpSpPr>
        <a:xfrm>
          <a:off x="0" y="0"/>
          <a:ext cx="0" cy="0"/>
          <a:chOff x="0" y="0"/>
          <a:chExt cx="0" cy="0"/>
        </a:xfrm>
      </p:grpSpPr>
      <p:sp>
        <p:nvSpPr>
          <p:cNvPr id="90" name="Google Shape;90;p34"/>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4"/>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4"/>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4"/>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4"/>
        <p:cNvGrpSpPr/>
        <p:nvPr/>
      </p:nvGrpSpPr>
      <p:grpSpPr>
        <a:xfrm>
          <a:off x="0" y="0"/>
          <a:ext cx="0" cy="0"/>
          <a:chOff x="0" y="0"/>
          <a:chExt cx="0" cy="0"/>
        </a:xfrm>
      </p:grpSpPr>
      <p:sp>
        <p:nvSpPr>
          <p:cNvPr id="95" name="Google Shape;95;p35"/>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35"/>
          <p:cNvSpPr txBox="1">
            <a:spLocks noGrp="1"/>
          </p:cNvSpPr>
          <p:nvPr>
            <p:ph type="body" idx="1"/>
          </p:nvPr>
        </p:nvSpPr>
        <p:spPr>
          <a:xfrm>
            <a:off x="457200" y="120348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5"/>
          <p:cNvSpPr txBox="1">
            <a:spLocks noGrp="1"/>
          </p:cNvSpPr>
          <p:nvPr>
            <p:ph type="body" idx="2"/>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98"/>
        <p:cNvGrpSpPr/>
        <p:nvPr/>
      </p:nvGrpSpPr>
      <p:grpSpPr>
        <a:xfrm>
          <a:off x="0" y="0"/>
          <a:ext cx="0" cy="0"/>
          <a:chOff x="0" y="0"/>
          <a:chExt cx="0" cy="0"/>
        </a:xfrm>
      </p:grpSpPr>
      <p:sp>
        <p:nvSpPr>
          <p:cNvPr id="99" name="Google Shape;99;p36"/>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6"/>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6"/>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36"/>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36"/>
          <p:cNvSpPr txBox="1">
            <a:spLocks noGrp="1"/>
          </p:cNvSpPr>
          <p:nvPr>
            <p:ph type="body" idx="4"/>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4"/>
        <p:cNvGrpSpPr/>
        <p:nvPr/>
      </p:nvGrpSpPr>
      <p:grpSpPr>
        <a:xfrm>
          <a:off x="0" y="0"/>
          <a:ext cx="0" cy="0"/>
          <a:chOff x="0" y="0"/>
          <a:chExt cx="0" cy="0"/>
        </a:xfrm>
      </p:grpSpPr>
      <p:sp>
        <p:nvSpPr>
          <p:cNvPr id="105" name="Google Shape;105;p37"/>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7"/>
          <p:cNvSpPr txBox="1">
            <a:spLocks noGrp="1"/>
          </p:cNvSpPr>
          <p:nvPr>
            <p:ph type="body" idx="1"/>
          </p:nvPr>
        </p:nvSpPr>
        <p:spPr>
          <a:xfrm>
            <a:off x="45720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7" name="Google Shape;107;p37"/>
          <p:cNvSpPr txBox="1">
            <a:spLocks noGrp="1"/>
          </p:cNvSpPr>
          <p:nvPr>
            <p:ph type="body" idx="2"/>
          </p:nvPr>
        </p:nvSpPr>
        <p:spPr>
          <a:xfrm>
            <a:off x="323964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37"/>
          <p:cNvSpPr txBox="1">
            <a:spLocks noGrp="1"/>
          </p:cNvSpPr>
          <p:nvPr>
            <p:ph type="body" idx="3"/>
          </p:nvPr>
        </p:nvSpPr>
        <p:spPr>
          <a:xfrm>
            <a:off x="6022080" y="120348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37"/>
          <p:cNvSpPr txBox="1">
            <a:spLocks noGrp="1"/>
          </p:cNvSpPr>
          <p:nvPr>
            <p:ph type="body" idx="4"/>
          </p:nvPr>
        </p:nvSpPr>
        <p:spPr>
          <a:xfrm>
            <a:off x="45720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7"/>
          <p:cNvSpPr txBox="1">
            <a:spLocks noGrp="1"/>
          </p:cNvSpPr>
          <p:nvPr>
            <p:ph type="body" idx="5"/>
          </p:nvPr>
        </p:nvSpPr>
        <p:spPr>
          <a:xfrm>
            <a:off x="323964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7"/>
          <p:cNvSpPr txBox="1">
            <a:spLocks noGrp="1"/>
          </p:cNvSpPr>
          <p:nvPr>
            <p:ph type="body" idx="6"/>
          </p:nvPr>
        </p:nvSpPr>
        <p:spPr>
          <a:xfrm>
            <a:off x="6022080" y="2761920"/>
            <a:ext cx="26496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5"/>
        <p:cNvGrpSpPr/>
        <p:nvPr/>
      </p:nvGrpSpPr>
      <p:grpSpPr>
        <a:xfrm>
          <a:off x="0" y="0"/>
          <a:ext cx="0" cy="0"/>
          <a:chOff x="0" y="0"/>
          <a:chExt cx="0" cy="0"/>
        </a:xfrm>
      </p:grpSpPr>
      <p:sp>
        <p:nvSpPr>
          <p:cNvPr id="16" name="Google Shape;16;p17"/>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7"/>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
        <p:cNvGrpSpPr/>
        <p:nvPr/>
      </p:nvGrpSpPr>
      <p:grpSpPr>
        <a:xfrm>
          <a:off x="0" y="0"/>
          <a:ext cx="0" cy="0"/>
          <a:chOff x="0" y="0"/>
          <a:chExt cx="0" cy="0"/>
        </a:xfrm>
      </p:grpSpPr>
      <p:sp>
        <p:nvSpPr>
          <p:cNvPr id="19" name="Google Shape;19;p18"/>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8"/>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18"/>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19"/>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
        <p:cNvGrpSpPr/>
        <p:nvPr/>
      </p:nvGrpSpPr>
      <p:grpSpPr>
        <a:xfrm>
          <a:off x="0" y="0"/>
          <a:ext cx="0" cy="0"/>
          <a:chOff x="0" y="0"/>
          <a:chExt cx="0" cy="0"/>
        </a:xfrm>
      </p:grpSpPr>
      <p:sp>
        <p:nvSpPr>
          <p:cNvPr id="25" name="Google Shape;25;p20"/>
          <p:cNvSpPr txBox="1">
            <a:spLocks noGrp="1"/>
          </p:cNvSpPr>
          <p:nvPr>
            <p:ph type="subTitle" idx="1"/>
          </p:nvPr>
        </p:nvSpPr>
        <p:spPr>
          <a:xfrm>
            <a:off x="512640" y="1893240"/>
            <a:ext cx="8118360" cy="705852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21"/>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21"/>
          <p:cNvSpPr txBox="1">
            <a:spLocks noGrp="1"/>
          </p:cNvSpPr>
          <p:nvPr>
            <p:ph type="body" idx="2"/>
          </p:nvPr>
        </p:nvSpPr>
        <p:spPr>
          <a:xfrm>
            <a:off x="467424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1"/>
          <p:cNvSpPr txBox="1">
            <a:spLocks noGrp="1"/>
          </p:cNvSpPr>
          <p:nvPr>
            <p:ph type="body" idx="3"/>
          </p:nvPr>
        </p:nvSpPr>
        <p:spPr>
          <a:xfrm>
            <a:off x="45720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1"/>
        <p:cNvGrpSpPr/>
        <p:nvPr/>
      </p:nvGrpSpPr>
      <p:grpSpPr>
        <a:xfrm>
          <a:off x="0" y="0"/>
          <a:ext cx="0" cy="0"/>
          <a:chOff x="0" y="0"/>
          <a:chExt cx="0" cy="0"/>
        </a:xfrm>
      </p:grpSpPr>
      <p:sp>
        <p:nvSpPr>
          <p:cNvPr id="32" name="Google Shape;32;p22"/>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2"/>
          <p:cNvSpPr txBox="1">
            <a:spLocks noGrp="1"/>
          </p:cNvSpPr>
          <p:nvPr>
            <p:ph type="body" idx="1"/>
          </p:nvPr>
        </p:nvSpPr>
        <p:spPr>
          <a:xfrm>
            <a:off x="457200" y="1203480"/>
            <a:ext cx="4015800" cy="298296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22"/>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2"/>
          <p:cNvSpPr txBox="1">
            <a:spLocks noGrp="1"/>
          </p:cNvSpPr>
          <p:nvPr>
            <p:ph type="body" idx="3"/>
          </p:nvPr>
        </p:nvSpPr>
        <p:spPr>
          <a:xfrm>
            <a:off x="4674240" y="276192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512640" y="1893240"/>
            <a:ext cx="8118360" cy="15224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45720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3"/>
          <p:cNvSpPr txBox="1">
            <a:spLocks noGrp="1"/>
          </p:cNvSpPr>
          <p:nvPr>
            <p:ph type="body" idx="2"/>
          </p:nvPr>
        </p:nvSpPr>
        <p:spPr>
          <a:xfrm>
            <a:off x="4674240" y="1203480"/>
            <a:ext cx="401580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457200" y="2761920"/>
            <a:ext cx="8229240" cy="142272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5"/>
        <p:cNvGrpSpPr/>
        <p:nvPr/>
      </p:nvGrpSpPr>
      <p:grpSpPr>
        <a:xfrm>
          <a:off x="0" y="0"/>
          <a:ext cx="0" cy="0"/>
          <a:chOff x="0" y="0"/>
          <a:chExt cx="0" cy="0"/>
        </a:xfrm>
      </p:grpSpPr>
      <p:sp>
        <p:nvSpPr>
          <p:cNvPr id="6" name="Google Shape;6;p12"/>
          <p:cNvSpPr/>
          <p:nvPr/>
        </p:nvSpPr>
        <p:spPr>
          <a:xfrm>
            <a:off x="0" y="0"/>
            <a:ext cx="9143640" cy="171144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2"/>
          <p:cNvSpPr/>
          <p:nvPr/>
        </p:nvSpPr>
        <p:spPr>
          <a:xfrm>
            <a:off x="641880" y="3597480"/>
            <a:ext cx="389880" cy="360"/>
          </a:xfrm>
          <a:custGeom>
            <a:avLst/>
            <a:gdLst/>
            <a:ahLst/>
            <a:cxnLst/>
            <a:rect l="l" t="t" r="r" b="b"/>
            <a:pathLst>
              <a:path w="21600" h="21600" extrusionOk="0">
                <a:moveTo>
                  <a:pt x="0" y="0"/>
                </a:moveTo>
                <a:lnTo>
                  <a:pt x="21600" y="21600"/>
                </a:lnTo>
              </a:path>
            </a:pathLst>
          </a:custGeom>
          <a:noFill/>
          <a:ln w="28425" cap="flat" cmpd="sng">
            <a:solidFill>
              <a:schemeClr val="accent1"/>
            </a:solidFill>
            <a:prstDash val="solid"/>
            <a:round/>
            <a:headEnd type="none" w="sm" len="sm"/>
            <a:tailEnd type="none" w="sm" len="sm"/>
          </a:ln>
        </p:spPr>
      </p:sp>
      <p:sp>
        <p:nvSpPr>
          <p:cNvPr id="8" name="Google Shape;8;p12"/>
          <p:cNvSpPr txBox="1">
            <a:spLocks noGrp="1"/>
          </p:cNvSpPr>
          <p:nvPr>
            <p:ph type="title"/>
          </p:nvPr>
        </p:nvSpPr>
        <p:spPr>
          <a:xfrm>
            <a:off x="512640" y="1893240"/>
            <a:ext cx="8118360" cy="1522440"/>
          </a:xfrm>
          <a:prstGeom prst="rect">
            <a:avLst/>
          </a:prstGeom>
          <a:noFill/>
          <a:ln>
            <a:noFill/>
          </a:ln>
        </p:spPr>
        <p:txBody>
          <a:bodyPr spcFirstLastPara="1" wrap="square" lIns="91425" tIns="91425" rIns="91425" bIns="91425" anchor="b"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2"/>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1pPr>
            <a:lvl2pPr marL="0" marR="0" lvl="1"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2pPr>
            <a:lvl3pPr marL="0" marR="0" lvl="2"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3pPr>
            <a:lvl4pPr marL="0" marR="0" lvl="3"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4pPr>
            <a:lvl5pPr marL="0" marR="0" lvl="4"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5pPr>
            <a:lvl6pPr marL="0" marR="0" lvl="5"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6pPr>
            <a:lvl7pPr marL="0" marR="0" lvl="6"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7pPr>
            <a:lvl8pPr marL="0" marR="0" lvl="7"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8pPr>
            <a:lvl9pPr marL="0" marR="0" lvl="8" indent="0" algn="r" rtl="0">
              <a:lnSpc>
                <a:spcPct val="100000"/>
              </a:lnSpc>
              <a:spcBef>
                <a:spcPts val="0"/>
              </a:spcBef>
              <a:buNone/>
              <a:defRPr sz="1000" b="0" i="0" u="none" strike="noStrike" cap="none">
                <a:solidFill>
                  <a:srgbClr val="FFFBF0"/>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
        <p:nvSpPr>
          <p:cNvPr id="10" name="Google Shape;10;p12"/>
          <p:cNvSpPr txBox="1">
            <a:spLocks noGrp="1"/>
          </p:cNvSpPr>
          <p:nvPr>
            <p:ph type="body" idx="1"/>
          </p:nvPr>
        </p:nvSpPr>
        <p:spPr>
          <a:xfrm>
            <a:off x="457200" y="1203480"/>
            <a:ext cx="8229240" cy="298296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BF0"/>
        </a:solidFill>
        <a:effectLst/>
      </p:bgPr>
    </p:bg>
    <p:spTree>
      <p:nvGrpSpPr>
        <p:cNvPr id="1" name="Shape 59"/>
        <p:cNvGrpSpPr/>
        <p:nvPr/>
      </p:nvGrpSpPr>
      <p:grpSpPr>
        <a:xfrm>
          <a:off x="0" y="0"/>
          <a:ext cx="0" cy="0"/>
          <a:chOff x="0" y="0"/>
          <a:chExt cx="0" cy="0"/>
        </a:xfrm>
      </p:grpSpPr>
      <p:sp>
        <p:nvSpPr>
          <p:cNvPr id="60" name="Google Shape;60;p14"/>
          <p:cNvSpPr/>
          <p:nvPr/>
        </p:nvSpPr>
        <p:spPr>
          <a:xfrm>
            <a:off x="0" y="5045760"/>
            <a:ext cx="9143640" cy="9756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title"/>
          </p:nvPr>
        </p:nvSpPr>
        <p:spPr>
          <a:xfrm>
            <a:off x="311760" y="444960"/>
            <a:ext cx="8520120" cy="612720"/>
          </a:xfrm>
          <a:prstGeom prst="rect">
            <a:avLst/>
          </a:prstGeom>
          <a:noFill/>
          <a:ln>
            <a:noFill/>
          </a:ln>
        </p:spPr>
        <p:txBody>
          <a:bodyPr spcFirstLastPara="1" wrap="square" lIns="91425" tIns="91425" rIns="91425" bIns="91425"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2" name="Google Shape;62;p14"/>
          <p:cNvSpPr txBox="1">
            <a:spLocks noGrp="1"/>
          </p:cNvSpPr>
          <p:nvPr>
            <p:ph type="body" idx="1"/>
          </p:nvPr>
        </p:nvSpPr>
        <p:spPr>
          <a:xfrm>
            <a:off x="311760" y="1171440"/>
            <a:ext cx="8520120" cy="3396960"/>
          </a:xfrm>
          <a:prstGeom prst="rect">
            <a:avLst/>
          </a:prstGeom>
          <a:noFill/>
          <a:ln>
            <a:noFill/>
          </a:ln>
        </p:spPr>
        <p:txBody>
          <a:bodyPr spcFirstLastPara="1" wrap="square" lIns="91425" tIns="91425" rIns="91425" bIns="91425"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3" name="Google Shape;63;p14"/>
          <p:cNvSpPr txBox="1">
            <a:spLocks noGrp="1"/>
          </p:cNvSpPr>
          <p:nvPr>
            <p:ph type="sldNum" idx="12"/>
          </p:nvPr>
        </p:nvSpPr>
        <p:spPr>
          <a:xfrm>
            <a:off x="8472600" y="4663080"/>
            <a:ext cx="548280" cy="39312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1pPr>
            <a:lvl2pPr marL="0" marR="0" lvl="1"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2pPr>
            <a:lvl3pPr marL="0" marR="0" lvl="2"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3pPr>
            <a:lvl4pPr marL="0" marR="0" lvl="3"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4pPr>
            <a:lvl5pPr marL="0" marR="0" lvl="4"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5pPr>
            <a:lvl6pPr marL="0" marR="0" lvl="5"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6pPr>
            <a:lvl7pPr marL="0" marR="0" lvl="6"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7pPr>
            <a:lvl8pPr marL="0" marR="0" lvl="7"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8pPr>
            <a:lvl9pPr marL="0" marR="0" lvl="8" indent="0" algn="r" rtl="0">
              <a:lnSpc>
                <a:spcPct val="100000"/>
              </a:lnSpc>
              <a:spcBef>
                <a:spcPts val="0"/>
              </a:spcBef>
              <a:buNone/>
              <a:defRPr sz="1000" b="0" i="0" u="none" strike="noStrike" cap="none">
                <a:solidFill>
                  <a:srgbClr val="000000"/>
                </a:solidFill>
                <a:latin typeface="Old Standard TT"/>
                <a:ea typeface="Old Standard TT"/>
                <a:cs typeface="Old Standard TT"/>
                <a:sym typeface="Old Standard TT"/>
              </a:defRPr>
            </a:lvl9pPr>
          </a:lstStyle>
          <a:p>
            <a:pPr marL="0" lvl="0" indent="0" algn="r" rtl="0">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
          <p:cNvPicPr preferRelativeResize="0"/>
          <p:nvPr/>
        </p:nvPicPr>
        <p:blipFill rotWithShape="1">
          <a:blip r:embed="rId3">
            <a:alphaModFix/>
          </a:blip>
          <a:srcRect/>
          <a:stretch/>
        </p:blipFill>
        <p:spPr>
          <a:xfrm>
            <a:off x="3071880" y="170640"/>
            <a:ext cx="2999520" cy="1993680"/>
          </a:xfrm>
          <a:prstGeom prst="rect">
            <a:avLst/>
          </a:prstGeom>
          <a:noFill/>
          <a:ln>
            <a:noFill/>
          </a:ln>
        </p:spPr>
      </p:pic>
      <p:sp>
        <p:nvSpPr>
          <p:cNvPr id="117" name="Google Shape;117;p1"/>
          <p:cNvSpPr txBox="1"/>
          <p:nvPr/>
        </p:nvSpPr>
        <p:spPr>
          <a:xfrm>
            <a:off x="512640" y="2230200"/>
            <a:ext cx="8118360" cy="234792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3000" b="1" i="0" u="none" strike="noStrike" cap="none">
                <a:solidFill>
                  <a:srgbClr val="FFFBF0"/>
                </a:solidFill>
                <a:latin typeface="Times New Roman"/>
                <a:ea typeface="Times New Roman"/>
                <a:cs typeface="Times New Roman"/>
                <a:sym typeface="Times New Roman"/>
              </a:rPr>
              <a:t>Computer Engineering Department</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A.P. Shah Institute of Technology</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G.B.Road,Kasarvadavli, Thane(W), Mumbai-400615</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UNIVERSITY OF MUMBAI</a:t>
            </a:r>
            <a:br>
              <a:rPr lang="en-US" sz="1800" b="0" i="0" u="none" strike="noStrike" cap="none">
                <a:solidFill>
                  <a:schemeClr val="dk1"/>
                </a:solidFill>
                <a:latin typeface="Arial"/>
                <a:ea typeface="Arial"/>
                <a:cs typeface="Arial"/>
                <a:sym typeface="Arial"/>
              </a:rPr>
            </a:br>
            <a:r>
              <a:rPr lang="en-US" sz="2400" b="0" i="0" u="none" strike="noStrike" cap="none">
                <a:solidFill>
                  <a:srgbClr val="FFFBF0"/>
                </a:solidFill>
                <a:latin typeface="Times New Roman"/>
                <a:ea typeface="Times New Roman"/>
                <a:cs typeface="Times New Roman"/>
                <a:sym typeface="Times New Roman"/>
              </a:rPr>
              <a:t>Academic Year 2020-2021</a:t>
            </a:r>
            <a:endParaRPr sz="2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8"/>
          <p:cNvSpPr txBox="1"/>
          <p:nvPr/>
        </p:nvSpPr>
        <p:spPr>
          <a:xfrm>
            <a:off x="311760" y="444960"/>
            <a:ext cx="8520120" cy="61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1.5 Scope</a:t>
            </a:r>
            <a:endParaRPr sz="3000" b="0" i="0" u="none" strike="noStrike" cap="none">
              <a:solidFill>
                <a:srgbClr val="000000"/>
              </a:solidFill>
              <a:latin typeface="Arial"/>
              <a:ea typeface="Arial"/>
              <a:cs typeface="Arial"/>
              <a:sym typeface="Arial"/>
            </a:endParaRPr>
          </a:p>
        </p:txBody>
      </p:sp>
      <p:sp>
        <p:nvSpPr>
          <p:cNvPr id="168" name="Google Shape;168;p8"/>
          <p:cNvSpPr txBox="1"/>
          <p:nvPr/>
        </p:nvSpPr>
        <p:spPr>
          <a:xfrm>
            <a:off x="311760" y="1171440"/>
            <a:ext cx="8520120" cy="339696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The aim of this project is to achieve automation of generating a summary for the given set of data by generating a summarized text of fixed word length by extractive summarization techniques. </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The model designed in the project will be trained such that it will choose important words and sentences from the input text and arrange them to formulate meaningful sentences. </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To broaden the scope, we will be implementing abstractive summarization as well where the ambiguity of sentences in the summary will be reduced as this approach generates a summary by framing new sentences that serve the purpose.  </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The existing summarization tools have a restriction on the word length for input text so we will be working on this aspect, and try to remove such barriers.</a:t>
            </a:r>
            <a:r>
              <a:rPr lang="en-US"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p:nvPr/>
        </p:nvSpPr>
        <p:spPr>
          <a:xfrm>
            <a:off x="311760" y="444960"/>
            <a:ext cx="8520120" cy="61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1.6 Technology stack</a:t>
            </a:r>
            <a:endParaRPr sz="3000" b="0" i="0" u="none" strike="noStrike" cap="none">
              <a:solidFill>
                <a:srgbClr val="000000"/>
              </a:solidFill>
              <a:latin typeface="Arial"/>
              <a:ea typeface="Arial"/>
              <a:cs typeface="Arial"/>
              <a:sym typeface="Arial"/>
            </a:endParaRPr>
          </a:p>
        </p:txBody>
      </p:sp>
      <p:sp>
        <p:nvSpPr>
          <p:cNvPr id="174" name="Google Shape;174;p9"/>
          <p:cNvSpPr txBox="1"/>
          <p:nvPr/>
        </p:nvSpPr>
        <p:spPr>
          <a:xfrm>
            <a:off x="517168" y="992536"/>
            <a:ext cx="8520120" cy="339696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Python 3.8</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Pandas</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Numpy</a:t>
            </a: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Gensim</a:t>
            </a:r>
            <a:endParaRPr sz="1600" b="0" i="0" u="none" strike="noStrike" cap="none">
              <a:solidFill>
                <a:srgbClr val="000000"/>
              </a:solidFill>
              <a:latin typeface="Times New Roman"/>
              <a:ea typeface="Times New Roman"/>
              <a:cs typeface="Times New Roman"/>
              <a:sym typeface="Times New Roman"/>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Natural Language Processing (NLP)</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Natural Language Toolkit(NLTK)</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Recurrent Neural Networks</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LSTM (Long Short Term Memory) Networks</a:t>
            </a:r>
            <a:endParaRPr/>
          </a:p>
          <a:p>
            <a:pPr marL="285750" marR="0" lvl="0" indent="-285750" algn="l" rtl="0">
              <a:lnSpc>
                <a:spcPct val="150000"/>
              </a:lnSpc>
              <a:spcBef>
                <a:spcPts val="0"/>
              </a:spcBef>
              <a:spcAft>
                <a:spcPts val="0"/>
              </a:spcAft>
              <a:buClr>
                <a:srgbClr val="000000"/>
              </a:buClr>
              <a:buSzPts val="1600"/>
              <a:buFont typeface="Arial"/>
              <a:buChar char="•"/>
            </a:pPr>
            <a:r>
              <a:rPr lang="en-US" sz="1600" b="0" i="0" u="none" strike="noStrike" cap="none">
                <a:solidFill>
                  <a:srgbClr val="000000"/>
                </a:solidFill>
                <a:latin typeface="Times New Roman"/>
                <a:ea typeface="Times New Roman"/>
                <a:cs typeface="Times New Roman"/>
                <a:sym typeface="Times New Roman"/>
              </a:rPr>
              <a:t>Cosine similarity</a:t>
            </a:r>
            <a:r>
              <a:rPr lang="en-US" sz="1600" b="0" i="0" u="none" strike="noStrike" cap="none">
                <a:solidFill>
                  <a:srgbClr val="000000"/>
                </a:solidFill>
                <a:latin typeface="Old Standard TT"/>
                <a:ea typeface="Old Standard TT"/>
                <a:cs typeface="Old Standard TT"/>
                <a:sym typeface="Old Standard TT"/>
              </a:rPr>
              <a:t>    </a:t>
            </a:r>
            <a:endParaRPr sz="1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8"/>
        <p:cNvGrpSpPr/>
        <p:nvPr/>
      </p:nvGrpSpPr>
      <p:grpSpPr>
        <a:xfrm>
          <a:off x="0" y="0"/>
          <a:ext cx="0" cy="0"/>
          <a:chOff x="0" y="0"/>
          <a:chExt cx="0" cy="0"/>
        </a:xfrm>
      </p:grpSpPr>
      <p:sp>
        <p:nvSpPr>
          <p:cNvPr id="179" name="Google Shape;179;p10"/>
          <p:cNvSpPr txBox="1"/>
          <p:nvPr/>
        </p:nvSpPr>
        <p:spPr>
          <a:xfrm>
            <a:off x="311760" y="444960"/>
            <a:ext cx="8520120" cy="61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1.7 Benefits for Society</a:t>
            </a:r>
            <a:endParaRPr sz="3000" b="0" i="0" u="none" strike="noStrike" cap="none">
              <a:solidFill>
                <a:srgbClr val="000000"/>
              </a:solidFill>
              <a:latin typeface="Arial"/>
              <a:ea typeface="Arial"/>
              <a:cs typeface="Arial"/>
              <a:sym typeface="Arial"/>
            </a:endParaRPr>
          </a:p>
        </p:txBody>
      </p:sp>
      <p:sp>
        <p:nvSpPr>
          <p:cNvPr id="180" name="Google Shape;180;p10"/>
          <p:cNvSpPr txBox="1"/>
          <p:nvPr/>
        </p:nvSpPr>
        <p:spPr>
          <a:xfrm>
            <a:off x="311760" y="1171440"/>
            <a:ext cx="8520120" cy="339696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5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Summaries reduce reading time.</a:t>
            </a:r>
            <a:endParaRPr/>
          </a:p>
          <a:p>
            <a:pPr marL="285750" marR="0" lvl="0" indent="-285750" algn="l" rtl="0">
              <a:lnSpc>
                <a:spcPct val="15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When researching documents, summaries make the selection process easier.</a:t>
            </a:r>
            <a:endParaRPr/>
          </a:p>
          <a:p>
            <a:pPr marL="285750" marR="0" lvl="0" indent="-285750" algn="l" rtl="0">
              <a:lnSpc>
                <a:spcPct val="15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Automatic summarization improves the effectiveness of indexing.</a:t>
            </a:r>
            <a:endParaRPr/>
          </a:p>
          <a:p>
            <a:pPr marL="285750" marR="0" lvl="0" indent="-285750" algn="l" rtl="0">
              <a:lnSpc>
                <a:spcPct val="15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Personalized summaries are useful in question-answering systems as they provide personalized information.</a:t>
            </a:r>
            <a:endParaRPr/>
          </a:p>
          <a:p>
            <a:pPr marL="285750" marR="0" lvl="0" indent="-285750" algn="l" rtl="0">
              <a:lnSpc>
                <a:spcPct val="15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Using automatic or semi-automatic summarization systems enables commercial abstract services to increase the number of texts they are able to process.</a:t>
            </a:r>
            <a:endParaRPr/>
          </a:p>
          <a:p>
            <a:pPr marL="285750" marR="0" lvl="0" indent="-171450" algn="l" rtl="0">
              <a:lnSpc>
                <a:spcPct val="150000"/>
              </a:lnSpc>
              <a:spcBef>
                <a:spcPts val="0"/>
              </a:spcBef>
              <a:spcAft>
                <a:spcPts val="0"/>
              </a:spcAft>
              <a:buClr>
                <a:schemeClr val="dk1"/>
              </a:buClr>
              <a:buSzPts val="1800"/>
              <a:buFont typeface="Noto Sans Symbols"/>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p:nvPr/>
        </p:nvSpPr>
        <p:spPr>
          <a:xfrm>
            <a:off x="512640" y="1893240"/>
            <a:ext cx="8118360" cy="152244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4200" b="1" i="0" u="none" strike="noStrike" cap="none">
                <a:solidFill>
                  <a:srgbClr val="FFFBF0"/>
                </a:solidFill>
                <a:latin typeface="Times New Roman"/>
                <a:ea typeface="Times New Roman"/>
                <a:cs typeface="Times New Roman"/>
                <a:sym typeface="Times New Roman"/>
              </a:rPr>
              <a:t>Thank You</a:t>
            </a:r>
            <a:endParaRPr sz="4200" b="0" i="0" u="none" strike="noStrike" cap="none">
              <a:solidFill>
                <a:srgbClr val="000000"/>
              </a:solidFill>
              <a:latin typeface="Arial"/>
              <a:ea typeface="Arial"/>
              <a:cs typeface="Arial"/>
              <a:sym typeface="Arial"/>
            </a:endParaRPr>
          </a:p>
        </p:txBody>
      </p:sp>
      <p:sp>
        <p:nvSpPr>
          <p:cNvPr id="186" name="Google Shape;186;p11"/>
          <p:cNvSpPr txBox="1"/>
          <p:nvPr/>
        </p:nvSpPr>
        <p:spPr>
          <a:xfrm>
            <a:off x="512640" y="3840480"/>
            <a:ext cx="8118360" cy="78732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
          <p:cNvSpPr txBox="1"/>
          <p:nvPr/>
        </p:nvSpPr>
        <p:spPr>
          <a:xfrm>
            <a:off x="512820" y="275400"/>
            <a:ext cx="8118360" cy="476172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None/>
            </a:pPr>
            <a:r>
              <a:rPr lang="en-US" sz="1800" b="0" i="0" u="none" strike="noStrike" cap="none">
                <a:solidFill>
                  <a:srgbClr val="FFFBF0"/>
                </a:solidFill>
                <a:latin typeface="Times New Roman"/>
                <a:ea typeface="Times New Roman"/>
                <a:cs typeface="Times New Roman"/>
                <a:sym typeface="Times New Roman"/>
              </a:rPr>
              <a:t> Synopsis on</a:t>
            </a:r>
            <a:br>
              <a:rPr lang="en-US" sz="1800" b="0" i="0" u="none" strike="noStrike" cap="none">
                <a:solidFill>
                  <a:schemeClr val="dk1"/>
                </a:solidFill>
                <a:latin typeface="Arial"/>
                <a:ea typeface="Arial"/>
                <a:cs typeface="Arial"/>
                <a:sym typeface="Arial"/>
              </a:rPr>
            </a:br>
            <a:r>
              <a:rPr lang="en-US" sz="1800" b="1" i="0" u="none" strike="noStrike" cap="none">
                <a:solidFill>
                  <a:schemeClr val="lt1"/>
                </a:solidFill>
                <a:latin typeface="Times New Roman"/>
                <a:ea typeface="Times New Roman"/>
                <a:cs typeface="Times New Roman"/>
                <a:sym typeface="Times New Roman"/>
              </a:rPr>
              <a:t>Automated Text Summarization using NLP</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Submitted in partial fulfillment of the degree of</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Bachelor of Engineering(Sem-7)</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in</a:t>
            </a:r>
            <a:br>
              <a:rPr lang="en-US" sz="1800" b="0" i="0" u="none" strike="noStrike" cap="none">
                <a:solidFill>
                  <a:schemeClr val="dk1"/>
                </a:solidFill>
                <a:latin typeface="Arial"/>
                <a:ea typeface="Arial"/>
                <a:cs typeface="Arial"/>
                <a:sym typeface="Arial"/>
              </a:rPr>
            </a:br>
            <a:r>
              <a:rPr lang="en-US" sz="1800" b="1" i="0" u="none" strike="noStrike" cap="none">
                <a:solidFill>
                  <a:srgbClr val="FFFBF0"/>
                </a:solidFill>
                <a:latin typeface="Times New Roman"/>
                <a:ea typeface="Times New Roman"/>
                <a:cs typeface="Times New Roman"/>
                <a:sym typeface="Times New Roman"/>
              </a:rPr>
              <a:t>Computer Engineering</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By</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Anjali Masur (18102007)</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Harshita Jain (18102049)</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Kevin Khimasia (18102029)</a:t>
            </a:r>
            <a:endParaRPr/>
          </a:p>
          <a:p>
            <a:pPr marL="0" marR="0" lvl="0" indent="0" algn="ctr" rtl="0">
              <a:lnSpc>
                <a:spcPct val="100000"/>
              </a:lnSpc>
              <a:spcBef>
                <a:spcPts val="0"/>
              </a:spcBef>
              <a:spcAft>
                <a:spcPts val="0"/>
              </a:spcAft>
              <a:buNone/>
            </a:pPr>
            <a:r>
              <a:rPr lang="en-US" sz="1800" b="0" i="0" u="none" strike="noStrike" cap="none">
                <a:solidFill>
                  <a:srgbClr val="FFFBF0"/>
                </a:solidFill>
                <a:latin typeface="Times New Roman"/>
                <a:ea typeface="Times New Roman"/>
                <a:cs typeface="Times New Roman"/>
                <a:sym typeface="Times New Roman"/>
              </a:rPr>
              <a:t>Sejal Khedekar (18102010)</a:t>
            </a:r>
            <a:br>
              <a:rPr lang="en-US" sz="1800" b="0" i="0" u="none" strike="noStrike" cap="none">
                <a:solidFill>
                  <a:schemeClr val="dk1"/>
                </a:solidFill>
                <a:latin typeface="Arial"/>
                <a:ea typeface="Arial"/>
                <a:cs typeface="Arial"/>
                <a:sym typeface="Arial"/>
              </a:rPr>
            </a:b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Under the Guidance of</a:t>
            </a:r>
            <a:br>
              <a:rPr lang="en-US" sz="1800" b="0" i="0" u="none" strike="noStrike" cap="none">
                <a:solidFill>
                  <a:schemeClr val="dk1"/>
                </a:solidFill>
                <a:latin typeface="Arial"/>
                <a:ea typeface="Arial"/>
                <a:cs typeface="Arial"/>
                <a:sym typeface="Arial"/>
              </a:rPr>
            </a:br>
            <a:r>
              <a:rPr lang="en-US" sz="1800" b="0" i="0" u="none" strike="noStrike" cap="none">
                <a:solidFill>
                  <a:srgbClr val="FFFBF0"/>
                </a:solidFill>
                <a:latin typeface="Times New Roman"/>
                <a:ea typeface="Times New Roman"/>
                <a:cs typeface="Times New Roman"/>
                <a:sym typeface="Times New Roman"/>
              </a:rPr>
              <a:t>Dr. Pravin Adivarekar</a:t>
            </a:r>
            <a:br>
              <a:rPr lang="en-US" sz="1800" b="0" i="0" u="none" strike="noStrike" cap="none">
                <a:solidFill>
                  <a:schemeClr val="dk1"/>
                </a:solidFill>
                <a:latin typeface="Arial"/>
                <a:ea typeface="Arial"/>
                <a:cs typeface="Arial"/>
                <a:sym typeface="Arial"/>
              </a:rPr>
            </a:br>
            <a:br>
              <a:rPr lang="en-US" sz="1800" b="0" i="0" u="none" strike="noStrike" cap="none">
                <a:solidFill>
                  <a:schemeClr val="dk1"/>
                </a:solidFill>
                <a:latin typeface="Arial"/>
                <a:ea typeface="Arial"/>
                <a:cs typeface="Arial"/>
                <a:sym typeface="Arial"/>
              </a:rPr>
            </a:br>
            <a:br>
              <a:rPr lang="en-US" sz="1800" b="0" i="0" u="none" strike="noStrike" cap="none">
                <a:solidFill>
                  <a:schemeClr val="dk1"/>
                </a:solidFill>
                <a:latin typeface="Arial"/>
                <a:ea typeface="Arial"/>
                <a:cs typeface="Arial"/>
                <a:sym typeface="Arial"/>
              </a:rPr>
            </a:br>
            <a:br>
              <a:rPr lang="en-US" sz="1800" b="0" i="0" u="none" strike="noStrike" cap="none">
                <a:solidFill>
                  <a:schemeClr val="dk1"/>
                </a:solidFill>
                <a:latin typeface="Arial"/>
                <a:ea typeface="Arial"/>
                <a:cs typeface="Arial"/>
                <a:sym typeface="Arial"/>
              </a:rPr>
            </a:br>
            <a:br>
              <a:rPr lang="en-US" sz="1800" b="0" i="0" u="none" strike="noStrike" cap="none">
                <a:solidFill>
                  <a:schemeClr val="dk1"/>
                </a:solidFill>
                <a:latin typeface="Arial"/>
                <a:ea typeface="Arial"/>
                <a:cs typeface="Arial"/>
                <a:sym typeface="Arial"/>
              </a:rPr>
            </a:b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3"/>
          <p:cNvSpPr txBox="1"/>
          <p:nvPr/>
        </p:nvSpPr>
        <p:spPr>
          <a:xfrm>
            <a:off x="512640" y="1893240"/>
            <a:ext cx="8118360" cy="1522440"/>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None/>
            </a:pPr>
            <a:r>
              <a:rPr lang="en-US" sz="4000" b="1" i="0" u="none" strike="noStrike" cap="none">
                <a:solidFill>
                  <a:srgbClr val="FFFBF0"/>
                </a:solidFill>
                <a:latin typeface="Times New Roman"/>
                <a:ea typeface="Times New Roman"/>
                <a:cs typeface="Times New Roman"/>
                <a:sym typeface="Times New Roman"/>
              </a:rPr>
              <a:t>1.Project Conception and Initiation</a:t>
            </a:r>
            <a:endParaRPr sz="4000" b="0" i="0" u="none" strike="noStrike" cap="none">
              <a:solidFill>
                <a:srgbClr val="000000"/>
              </a:solidFill>
              <a:latin typeface="Arial"/>
              <a:ea typeface="Arial"/>
              <a:cs typeface="Arial"/>
              <a:sym typeface="Arial"/>
            </a:endParaRPr>
          </a:p>
        </p:txBody>
      </p:sp>
      <p:sp>
        <p:nvSpPr>
          <p:cNvPr id="128" name="Google Shape;128;p3"/>
          <p:cNvSpPr txBox="1"/>
          <p:nvPr/>
        </p:nvSpPr>
        <p:spPr>
          <a:xfrm>
            <a:off x="512640" y="3840480"/>
            <a:ext cx="8118360" cy="78732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endParaRPr sz="32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2"/>
        <p:cNvGrpSpPr/>
        <p:nvPr/>
      </p:nvGrpSpPr>
      <p:grpSpPr>
        <a:xfrm>
          <a:off x="0" y="0"/>
          <a:ext cx="0" cy="0"/>
          <a:chOff x="0" y="0"/>
          <a:chExt cx="0" cy="0"/>
        </a:xfrm>
      </p:grpSpPr>
      <p:sp>
        <p:nvSpPr>
          <p:cNvPr id="133" name="Google Shape;133;p4"/>
          <p:cNvSpPr txBox="1"/>
          <p:nvPr/>
        </p:nvSpPr>
        <p:spPr>
          <a:xfrm>
            <a:off x="311760" y="126908"/>
            <a:ext cx="8520120" cy="61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1.1 Abstract</a:t>
            </a:r>
            <a:endParaRPr sz="3000" b="0" i="0" u="none" strike="noStrike" cap="none">
              <a:solidFill>
                <a:srgbClr val="000000"/>
              </a:solidFill>
              <a:latin typeface="Arial"/>
              <a:ea typeface="Arial"/>
              <a:cs typeface="Arial"/>
              <a:sym typeface="Arial"/>
            </a:endParaRPr>
          </a:p>
        </p:txBody>
      </p:sp>
      <p:sp>
        <p:nvSpPr>
          <p:cNvPr id="134" name="Google Shape;134;p4"/>
          <p:cNvSpPr txBox="1"/>
          <p:nvPr/>
        </p:nvSpPr>
        <p:spPr>
          <a:xfrm>
            <a:off x="311760" y="522084"/>
            <a:ext cx="8520120" cy="339696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None/>
            </a:pPr>
            <a:endParaRPr sz="1600" b="0" i="0" u="none" strike="noStrike" cap="none">
              <a:solidFill>
                <a:srgbClr val="000000"/>
              </a:solidFill>
              <a:latin typeface="Arial"/>
              <a:ea typeface="Arial"/>
              <a:cs typeface="Arial"/>
              <a:sym typeface="Arial"/>
            </a:endParaRPr>
          </a:p>
          <a:p>
            <a:pPr marL="457200" marR="0" lvl="0" indent="-342720" algn="l" rtl="0">
              <a:lnSpc>
                <a:spcPct val="115000"/>
              </a:lnSpc>
              <a:spcBef>
                <a:spcPts val="0"/>
              </a:spcBef>
              <a:spcAft>
                <a:spcPts val="0"/>
              </a:spcAft>
              <a:buClr>
                <a:srgbClr val="000000"/>
              </a:buClr>
              <a:buSzPts val="1600"/>
              <a:buFont typeface="Old Standard TT"/>
              <a:buChar char="●"/>
            </a:pPr>
            <a:r>
              <a:rPr lang="en-US" sz="1600" b="0" i="0" u="none" strike="noStrike" cap="none">
                <a:solidFill>
                  <a:srgbClr val="000000"/>
                </a:solidFill>
                <a:latin typeface="Times New Roman"/>
                <a:ea typeface="Times New Roman"/>
                <a:cs typeface="Times New Roman"/>
                <a:sym typeface="Times New Roman"/>
              </a:rPr>
              <a:t>As of late, there has been a blast in the measure of text data from an assortment of sources. This volume of text is a priceless source of information and knowledge, which should be effectively summarized to be useful. </a:t>
            </a:r>
            <a:endParaRPr/>
          </a:p>
          <a:p>
            <a:pPr marL="457200" marR="0" lvl="0" indent="-342720" algn="l" rtl="0">
              <a:lnSpc>
                <a:spcPct val="115000"/>
              </a:lnSpc>
              <a:spcBef>
                <a:spcPts val="0"/>
              </a:spcBef>
              <a:spcAft>
                <a:spcPts val="0"/>
              </a:spcAft>
              <a:buClr>
                <a:srgbClr val="000000"/>
              </a:buClr>
              <a:buSzPts val="1600"/>
              <a:buFont typeface="Old Standard TT"/>
              <a:buChar char="●"/>
            </a:pPr>
            <a:r>
              <a:rPr lang="en-US" sz="1600" b="0" i="0" u="none" strike="noStrike" cap="none">
                <a:solidFill>
                  <a:srgbClr val="000000"/>
                </a:solidFill>
                <a:latin typeface="Times New Roman"/>
                <a:ea typeface="Times New Roman"/>
                <a:cs typeface="Times New Roman"/>
                <a:sym typeface="Times New Roman"/>
              </a:rPr>
              <a:t>In this problem, the main objective is to automate text summarization. This expanding availability of documents has demanded exhaustive research in automatic text summarization. Because of increasing information on the internet, these kinds of research are gaining more and more attention among the researchers. </a:t>
            </a:r>
            <a:endParaRPr/>
          </a:p>
          <a:p>
            <a:pPr marL="457200" marR="0" lvl="0" indent="-342720" algn="l" rtl="0">
              <a:lnSpc>
                <a:spcPct val="115000"/>
              </a:lnSpc>
              <a:spcBef>
                <a:spcPts val="0"/>
              </a:spcBef>
              <a:spcAft>
                <a:spcPts val="0"/>
              </a:spcAft>
              <a:buClr>
                <a:srgbClr val="000000"/>
              </a:buClr>
              <a:buSzPts val="1600"/>
              <a:buFont typeface="Old Standard TT"/>
              <a:buChar char="●"/>
            </a:pPr>
            <a:r>
              <a:rPr lang="en-US" sz="1600" b="0" i="0" u="none" strike="noStrike" cap="none">
                <a:solidFill>
                  <a:srgbClr val="000000"/>
                </a:solidFill>
                <a:latin typeface="Times New Roman"/>
                <a:ea typeface="Times New Roman"/>
                <a:cs typeface="Times New Roman"/>
                <a:sym typeface="Times New Roman"/>
              </a:rPr>
              <a:t>The whole concept is to reduce or minimize the valuable information present in the documents. This is commonly used by several websites and applications to create news feed and article summaries. It has become very essential for us due to our busy schedules. </a:t>
            </a:r>
            <a:endParaRPr/>
          </a:p>
          <a:p>
            <a:pPr marL="457200" marR="0" lvl="0" indent="-342720" algn="l" rtl="0">
              <a:lnSpc>
                <a:spcPct val="115000"/>
              </a:lnSpc>
              <a:spcBef>
                <a:spcPts val="0"/>
              </a:spcBef>
              <a:spcAft>
                <a:spcPts val="0"/>
              </a:spcAft>
              <a:buClr>
                <a:srgbClr val="000000"/>
              </a:buClr>
              <a:buSzPts val="1600"/>
              <a:buFont typeface="Old Standard TT"/>
              <a:buChar char="●"/>
            </a:pPr>
            <a:r>
              <a:rPr lang="en-US" sz="1600" b="0" i="0" u="none" strike="noStrike" cap="none">
                <a:solidFill>
                  <a:srgbClr val="000000"/>
                </a:solidFill>
                <a:latin typeface="Times New Roman"/>
                <a:ea typeface="Times New Roman"/>
                <a:cs typeface="Times New Roman"/>
                <a:sym typeface="Times New Roman"/>
              </a:rPr>
              <a:t>We prefer short summaries with all the important points over reading a whole report and summarizing it ourselves. So, several attempts had been made to automate the summarizing process.</a:t>
            </a:r>
            <a:r>
              <a:rPr lang="en-US" sz="1600" b="0" i="0" u="none" strike="noStrike" cap="none">
                <a:solidFill>
                  <a:srgbClr val="000000"/>
                </a:solidFill>
                <a:latin typeface="Old Standard TT"/>
                <a:ea typeface="Old Standard TT"/>
                <a:cs typeface="Old Standard TT"/>
                <a:sym typeface="Old Standard TT"/>
              </a:rPr>
              <a:t>                                    </a:t>
            </a:r>
            <a:endParaRPr sz="16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600" b="0" i="0" u="none" strike="noStrike" cap="none">
              <a:solidFill>
                <a:srgbClr val="000000"/>
              </a:solidFill>
              <a:latin typeface="Arial"/>
              <a:ea typeface="Arial"/>
              <a:cs typeface="Arial"/>
              <a:sym typeface="Arial"/>
            </a:endParaRPr>
          </a:p>
        </p:txBody>
      </p:sp>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5"/>
          <p:cNvSpPr txBox="1"/>
          <p:nvPr/>
        </p:nvSpPr>
        <p:spPr>
          <a:xfrm>
            <a:off x="311760" y="444960"/>
            <a:ext cx="8520120" cy="61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1.2 Objectives</a:t>
            </a:r>
            <a:endParaRPr sz="3000" b="0" i="0" u="none" strike="noStrike" cap="none">
              <a:solidFill>
                <a:srgbClr val="000000"/>
              </a:solidFill>
              <a:latin typeface="Arial"/>
              <a:ea typeface="Arial"/>
              <a:cs typeface="Arial"/>
              <a:sym typeface="Arial"/>
            </a:endParaRPr>
          </a:p>
        </p:txBody>
      </p:sp>
      <p:sp>
        <p:nvSpPr>
          <p:cNvPr id="140" name="Google Shape;140;p5"/>
          <p:cNvSpPr txBox="1"/>
          <p:nvPr/>
        </p:nvSpPr>
        <p:spPr>
          <a:xfrm>
            <a:off x="311760" y="1171440"/>
            <a:ext cx="8520120" cy="339696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To generate a summary of a text/paragraph by providing the input in the form of a paragraph or an image.</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To generate bullet/key points of a paragraph that would cover only the important points and won’t be as long as a summary.</a:t>
            </a:r>
            <a:r>
              <a:rPr lang="en-US" sz="1800" b="0" i="0" u="none" strike="noStrike" cap="none">
                <a:solidFill>
                  <a:srgbClr val="000000"/>
                </a:solidFill>
                <a:latin typeface="Old Standard TT"/>
                <a:ea typeface="Old Standard TT"/>
                <a:cs typeface="Old Standard TT"/>
                <a:sym typeface="Old Standard TT"/>
              </a:rPr>
              <a:t>  </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Summarization of a text/paragraph would be achieved by extractive and abstractive approaches.</a:t>
            </a:r>
            <a:endParaRPr sz="18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4"/>
        <p:cNvGrpSpPr/>
        <p:nvPr/>
      </p:nvGrpSpPr>
      <p:grpSpPr>
        <a:xfrm>
          <a:off x="0" y="0"/>
          <a:ext cx="0" cy="0"/>
          <a:chOff x="0" y="0"/>
          <a:chExt cx="0" cy="0"/>
        </a:xfrm>
      </p:grpSpPr>
      <p:sp>
        <p:nvSpPr>
          <p:cNvPr id="145" name="Google Shape;145;p6"/>
          <p:cNvSpPr txBox="1"/>
          <p:nvPr/>
        </p:nvSpPr>
        <p:spPr>
          <a:xfrm>
            <a:off x="250273" y="101460"/>
            <a:ext cx="8520000" cy="6126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434343"/>
                </a:solidFill>
                <a:latin typeface="Times New Roman"/>
                <a:ea typeface="Times New Roman"/>
                <a:cs typeface="Times New Roman"/>
                <a:sym typeface="Times New Roman"/>
              </a:rPr>
              <a:t>1.3 Literature Review</a:t>
            </a:r>
            <a:endParaRPr sz="3000" b="0" i="0" u="none" strike="noStrike" cap="none">
              <a:solidFill>
                <a:srgbClr val="000000"/>
              </a:solidFill>
              <a:latin typeface="Arial"/>
              <a:ea typeface="Arial"/>
              <a:cs typeface="Arial"/>
              <a:sym typeface="Arial"/>
            </a:endParaRPr>
          </a:p>
        </p:txBody>
      </p:sp>
      <p:sp>
        <p:nvSpPr>
          <p:cNvPr id="146" name="Google Shape;146;p6"/>
          <p:cNvSpPr txBox="1"/>
          <p:nvPr/>
        </p:nvSpPr>
        <p:spPr>
          <a:xfrm>
            <a:off x="311900" y="792675"/>
            <a:ext cx="8520000" cy="421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Title of the paper : Text summarization using neural networks</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SzPts val="1100"/>
              <a:buNone/>
            </a:pPr>
            <a:r>
              <a:rPr lang="en-US" sz="1600" dirty="0">
                <a:solidFill>
                  <a:schemeClr val="dk1"/>
                </a:solidFill>
                <a:latin typeface="Times New Roman"/>
                <a:ea typeface="Times New Roman"/>
                <a:cs typeface="Times New Roman"/>
                <a:sym typeface="Times New Roman"/>
              </a:rPr>
              <a:t>Authors : </a:t>
            </a:r>
            <a:r>
              <a:rPr lang="en-US" sz="1600" dirty="0" err="1">
                <a:solidFill>
                  <a:schemeClr val="dk1"/>
                </a:solidFill>
                <a:latin typeface="Times New Roman"/>
                <a:ea typeface="Times New Roman"/>
                <a:cs typeface="Times New Roman"/>
                <a:sym typeface="Times New Roman"/>
              </a:rPr>
              <a:t>Mr</a:t>
            </a:r>
            <a:r>
              <a:rPr lang="en-US" sz="1600" dirty="0">
                <a:solidFill>
                  <a:schemeClr val="dk1"/>
                </a:solidFill>
                <a:latin typeface="Times New Roman"/>
                <a:ea typeface="Times New Roman"/>
                <a:cs typeface="Times New Roman"/>
                <a:sym typeface="Times New Roman"/>
              </a:rPr>
              <a:t> Anish Jadhav, </a:t>
            </a:r>
            <a:r>
              <a:rPr lang="en-US" sz="1600" dirty="0" err="1">
                <a:solidFill>
                  <a:schemeClr val="dk1"/>
                </a:solidFill>
                <a:latin typeface="Times New Roman"/>
                <a:ea typeface="Times New Roman"/>
                <a:cs typeface="Times New Roman"/>
                <a:sym typeface="Times New Roman"/>
              </a:rPr>
              <a:t>Mr</a:t>
            </a:r>
            <a:r>
              <a:rPr lang="en-US" sz="1600" dirty="0">
                <a:solidFill>
                  <a:schemeClr val="dk1"/>
                </a:solidFill>
                <a:latin typeface="Times New Roman"/>
                <a:ea typeface="Times New Roman"/>
                <a:cs typeface="Times New Roman"/>
                <a:sym typeface="Times New Roman"/>
              </a:rPr>
              <a:t> Rajat Jain, </a:t>
            </a:r>
            <a:r>
              <a:rPr lang="en-US" sz="1600" dirty="0" err="1">
                <a:solidFill>
                  <a:schemeClr val="dk1"/>
                </a:solidFill>
                <a:latin typeface="Times New Roman"/>
                <a:ea typeface="Times New Roman"/>
                <a:cs typeface="Times New Roman"/>
                <a:sym typeface="Times New Roman"/>
              </a:rPr>
              <a:t>Mr</a:t>
            </a:r>
            <a:r>
              <a:rPr lang="en-US" sz="1600" dirty="0">
                <a:solidFill>
                  <a:schemeClr val="dk1"/>
                </a:solidFill>
                <a:latin typeface="Times New Roman"/>
                <a:ea typeface="Times New Roman"/>
                <a:cs typeface="Times New Roman"/>
                <a:sym typeface="Times New Roman"/>
              </a:rPr>
              <a:t> Steve Fernandes, </a:t>
            </a:r>
            <a:r>
              <a:rPr lang="en-US" sz="1600" dirty="0" err="1">
                <a:solidFill>
                  <a:schemeClr val="dk1"/>
                </a:solidFill>
                <a:latin typeface="Times New Roman"/>
                <a:ea typeface="Times New Roman"/>
                <a:cs typeface="Times New Roman"/>
                <a:sym typeface="Times New Roman"/>
              </a:rPr>
              <a:t>Mrs</a:t>
            </a:r>
            <a:r>
              <a:rPr lang="en-US" sz="1600" dirty="0">
                <a:solidFill>
                  <a:schemeClr val="dk1"/>
                </a:solidFill>
                <a:latin typeface="Times New Roman"/>
                <a:ea typeface="Times New Roman"/>
                <a:cs typeface="Times New Roman"/>
                <a:sym typeface="Times New Roman"/>
              </a:rPr>
              <a:t> Sana Shaikh </a:t>
            </a:r>
            <a:endParaRPr sz="16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600" dirty="0">
                <a:solidFill>
                  <a:schemeClr val="dk1"/>
                </a:solidFill>
                <a:latin typeface="Times New Roman"/>
                <a:ea typeface="Times New Roman"/>
                <a:cs typeface="Times New Roman"/>
                <a:sym typeface="Times New Roman"/>
              </a:rPr>
              <a:t>Year of publication : 2018</a:t>
            </a:r>
            <a:endParaRPr sz="16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dirty="0">
              <a:latin typeface="Times New Roman"/>
              <a:ea typeface="Times New Roman"/>
              <a:cs typeface="Times New Roman"/>
              <a:sym typeface="Times New Roman"/>
            </a:endParaRPr>
          </a:p>
          <a:p>
            <a:pPr marL="0" marR="0" lvl="0" indent="0" algn="l" rtl="0">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Extractive Text Summarization is the method of extracting content from the document and combining it to form a text smaller in size. This ensures that only the words having relevance in the document are selected for the summarization. </a:t>
            </a:r>
            <a:br>
              <a:rPr lang="en-US" sz="1600" b="0" i="0" u="none" strike="noStrike" cap="none" dirty="0">
                <a:solidFill>
                  <a:schemeClr val="dk1"/>
                </a:solidFill>
                <a:latin typeface="Arial"/>
                <a:ea typeface="Arial"/>
                <a:cs typeface="Arial"/>
                <a:sym typeface="Arial"/>
              </a:rPr>
            </a:br>
            <a:r>
              <a:rPr lang="en-US" sz="1600" b="0" i="0" u="none" strike="noStrike" cap="none" dirty="0">
                <a:solidFill>
                  <a:srgbClr val="000000"/>
                </a:solidFill>
                <a:latin typeface="Times New Roman"/>
                <a:ea typeface="Times New Roman"/>
                <a:cs typeface="Times New Roman"/>
                <a:sym typeface="Times New Roman"/>
              </a:rPr>
              <a:t>Whereas, Abstractive Text Summarization is capable of depicting information by creating new sentences. It can be divided into Structured and Semantic approaches, each of which  can be subdivided into subcategories based on various methods.</a:t>
            </a:r>
            <a:endParaRPr dirty="0"/>
          </a:p>
          <a:p>
            <a:pPr marL="0" marR="0" lvl="0" indent="0" algn="l" rtl="0">
              <a:spcBef>
                <a:spcPts val="0"/>
              </a:spcBef>
              <a:spcAft>
                <a:spcPts val="0"/>
              </a:spcAft>
              <a:buNone/>
            </a:pPr>
            <a:endParaRPr sz="1600" b="0" i="0" u="none" strike="noStrike" cap="none" dirty="0">
              <a:solidFill>
                <a:schemeClr val="dk1"/>
              </a:solidFill>
              <a:latin typeface="Arial"/>
              <a:ea typeface="Arial"/>
              <a:cs typeface="Arial"/>
              <a:sym typeface="Arial"/>
            </a:endParaRPr>
          </a:p>
          <a:p>
            <a:pPr marL="0" marR="0" lvl="0" indent="0" algn="l" rtl="0">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The methods are:</a:t>
            </a:r>
            <a:endParaRPr sz="1600" b="0" i="0" u="none" strike="noStrike" cap="none" dirty="0">
              <a:solidFill>
                <a:schemeClr val="dk1"/>
              </a:solidFill>
              <a:latin typeface="Arial"/>
              <a:ea typeface="Arial"/>
              <a:cs typeface="Arial"/>
              <a:sym typeface="Arial"/>
            </a:endParaRPr>
          </a:p>
          <a:p>
            <a:pPr marL="285750" marR="0" lvl="0" indent="-285750" algn="l" rtl="0">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Tree-based approach</a:t>
            </a:r>
            <a:endParaRPr dirty="0"/>
          </a:p>
          <a:p>
            <a:pPr marL="285750" marR="0" lvl="0" indent="-285750" algn="l" rtl="0">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Ontology-based approach</a:t>
            </a:r>
            <a:endParaRPr dirty="0"/>
          </a:p>
          <a:p>
            <a:pPr marL="285750" marR="0" lvl="0" indent="-285750" algn="l" rtl="0">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Rule-based approach</a:t>
            </a:r>
            <a:endParaRPr dirty="0"/>
          </a:p>
          <a:p>
            <a:pPr marL="285750" marR="0" lvl="0" indent="-285750" algn="l" rtl="0">
              <a:spcBef>
                <a:spcPts val="0"/>
              </a:spcBef>
              <a:spcAft>
                <a:spcPts val="0"/>
              </a:spcAft>
              <a:buClr>
                <a:srgbClr val="000000"/>
              </a:buClr>
              <a:buSzPts val="1600"/>
              <a:buFont typeface="Arial"/>
              <a:buChar char="•"/>
            </a:pPr>
            <a:r>
              <a:rPr lang="en-US" sz="1600" b="0" i="0" u="none" strike="noStrike" cap="none" dirty="0">
                <a:solidFill>
                  <a:srgbClr val="000000"/>
                </a:solidFill>
                <a:latin typeface="Times New Roman"/>
                <a:ea typeface="Times New Roman"/>
                <a:cs typeface="Times New Roman"/>
                <a:sym typeface="Times New Roman"/>
              </a:rPr>
              <a:t>Graph-based approach        </a:t>
            </a:r>
            <a:endParaRPr sz="1600" b="0" i="0" u="none" strike="noStrike" cap="none" dirty="0">
              <a:solidFill>
                <a:srgbClr val="000000"/>
              </a:solidFill>
              <a:latin typeface="Times New Roman"/>
              <a:ea typeface="Times New Roman"/>
              <a:cs typeface="Times New Roman"/>
              <a:sym typeface="Times New Roman"/>
            </a:endParaRPr>
          </a:p>
          <a:p>
            <a:pPr marL="457200" marR="0" lvl="0" indent="0" algn="l" rtl="0">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marR="0" lvl="0" indent="0" algn="l" rtl="0">
              <a:spcBef>
                <a:spcPts val="0"/>
              </a:spcBef>
              <a:spcAft>
                <a:spcPts val="0"/>
              </a:spcAft>
              <a:buNone/>
            </a:pPr>
            <a:endParaRPr sz="1600" dirty="0">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endParaRPr sz="1600" b="0" i="0" u="none" strike="noStrike" cap="none" dirty="0">
              <a:solidFill>
                <a:srgbClr val="000000"/>
              </a:solidFill>
              <a:latin typeface="Arial"/>
              <a:ea typeface="Arial"/>
              <a:cs typeface="Arial"/>
              <a:sym typeface="Arial"/>
            </a:endParaRP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f0aaf42665_0_5"/>
          <p:cNvSpPr txBox="1">
            <a:spLocks noGrp="1"/>
          </p:cNvSpPr>
          <p:nvPr>
            <p:ph type="body" idx="1"/>
          </p:nvPr>
        </p:nvSpPr>
        <p:spPr>
          <a:xfrm>
            <a:off x="130750" y="141700"/>
            <a:ext cx="8418000" cy="4744500"/>
          </a:xfrm>
          <a:prstGeom prst="rect">
            <a:avLst/>
          </a:prstGeom>
        </p:spPr>
        <p:txBody>
          <a:bodyPr spcFirstLastPara="1" wrap="square" lIns="0" tIns="0" rIns="0" bIns="0" anchor="t" anchorCtr="0">
            <a:normAutofit fontScale="47500" lnSpcReduction="20000"/>
          </a:bodyPr>
          <a:lstStyle/>
          <a:p>
            <a:pPr marL="0" lvl="0" indent="0" algn="l" rtl="0">
              <a:spcBef>
                <a:spcPts val="1000"/>
              </a:spcBef>
              <a:spcAft>
                <a:spcPts val="0"/>
              </a:spcAft>
              <a:buNone/>
            </a:pPr>
            <a:r>
              <a:rPr lang="en-US" sz="3760" dirty="0">
                <a:latin typeface="Times New Roman"/>
                <a:ea typeface="Times New Roman"/>
                <a:cs typeface="Times New Roman"/>
                <a:sym typeface="Times New Roman"/>
              </a:rPr>
              <a:t>Title : Extractive text summarization using sentence ranking</a:t>
            </a:r>
            <a:endParaRPr sz="3760" dirty="0">
              <a:latin typeface="Times New Roman"/>
              <a:ea typeface="Times New Roman"/>
              <a:cs typeface="Times New Roman"/>
              <a:sym typeface="Times New Roman"/>
            </a:endParaRPr>
          </a:p>
          <a:p>
            <a:pPr marL="0" lvl="0" indent="0" algn="l" rtl="0">
              <a:spcBef>
                <a:spcPts val="1000"/>
              </a:spcBef>
              <a:spcAft>
                <a:spcPts val="0"/>
              </a:spcAft>
              <a:buNone/>
            </a:pPr>
            <a:r>
              <a:rPr lang="en-US" sz="3760" dirty="0">
                <a:latin typeface="Times New Roman"/>
                <a:ea typeface="Times New Roman"/>
                <a:cs typeface="Times New Roman"/>
                <a:sym typeface="Times New Roman"/>
              </a:rPr>
              <a:t>Authors : </a:t>
            </a:r>
            <a:r>
              <a:rPr lang="en-US" sz="3760" dirty="0" err="1">
                <a:latin typeface="Times New Roman"/>
                <a:ea typeface="Times New Roman"/>
                <a:cs typeface="Times New Roman"/>
                <a:sym typeface="Times New Roman"/>
              </a:rPr>
              <a:t>Mrs</a:t>
            </a:r>
            <a:r>
              <a:rPr lang="en-US" sz="3760" dirty="0">
                <a:latin typeface="Times New Roman"/>
                <a:ea typeface="Times New Roman"/>
                <a:cs typeface="Times New Roman"/>
                <a:sym typeface="Times New Roman"/>
              </a:rPr>
              <a:t> </a:t>
            </a:r>
            <a:r>
              <a:rPr lang="en-US" sz="3760" dirty="0" err="1">
                <a:latin typeface="Times New Roman"/>
                <a:ea typeface="Times New Roman"/>
                <a:cs typeface="Times New Roman"/>
                <a:sym typeface="Times New Roman"/>
              </a:rPr>
              <a:t>J.N.Madhuri</a:t>
            </a:r>
            <a:r>
              <a:rPr lang="en-US" sz="3760" dirty="0">
                <a:latin typeface="Times New Roman"/>
                <a:ea typeface="Times New Roman"/>
                <a:cs typeface="Times New Roman"/>
                <a:sym typeface="Times New Roman"/>
              </a:rPr>
              <a:t>, </a:t>
            </a:r>
            <a:r>
              <a:rPr lang="en-US" sz="3760" dirty="0" err="1">
                <a:latin typeface="Times New Roman"/>
                <a:ea typeface="Times New Roman"/>
                <a:cs typeface="Times New Roman"/>
                <a:sym typeface="Times New Roman"/>
              </a:rPr>
              <a:t>Mr</a:t>
            </a:r>
            <a:r>
              <a:rPr lang="en-US" sz="3760" dirty="0">
                <a:latin typeface="Times New Roman"/>
                <a:ea typeface="Times New Roman"/>
                <a:cs typeface="Times New Roman"/>
                <a:sym typeface="Times New Roman"/>
              </a:rPr>
              <a:t> Ganesh Kumar</a:t>
            </a:r>
            <a:endParaRPr sz="3760" dirty="0">
              <a:latin typeface="Times New Roman"/>
              <a:ea typeface="Times New Roman"/>
              <a:cs typeface="Times New Roman"/>
              <a:sym typeface="Times New Roman"/>
            </a:endParaRPr>
          </a:p>
          <a:p>
            <a:pPr marL="0" lvl="0" indent="0" algn="l" rtl="0">
              <a:spcBef>
                <a:spcPts val="1000"/>
              </a:spcBef>
              <a:spcAft>
                <a:spcPts val="0"/>
              </a:spcAft>
              <a:buNone/>
            </a:pPr>
            <a:r>
              <a:rPr lang="en-US" sz="3760" dirty="0">
                <a:latin typeface="Times New Roman"/>
                <a:ea typeface="Times New Roman"/>
                <a:cs typeface="Times New Roman"/>
                <a:sym typeface="Times New Roman"/>
              </a:rPr>
              <a:t>Year of publication : 2019</a:t>
            </a:r>
            <a:endParaRPr sz="3760" dirty="0">
              <a:latin typeface="Times New Roman"/>
              <a:ea typeface="Times New Roman"/>
              <a:cs typeface="Times New Roman"/>
              <a:sym typeface="Times New Roman"/>
            </a:endParaRPr>
          </a:p>
          <a:p>
            <a:pPr marL="0" lvl="0" indent="0" algn="l" rtl="0">
              <a:spcBef>
                <a:spcPts val="1000"/>
              </a:spcBef>
              <a:spcAft>
                <a:spcPts val="0"/>
              </a:spcAft>
              <a:buNone/>
            </a:pPr>
            <a:r>
              <a:rPr lang="en-US" sz="3760" dirty="0">
                <a:latin typeface="Times New Roman"/>
                <a:ea typeface="Times New Roman"/>
                <a:cs typeface="Times New Roman"/>
                <a:sym typeface="Times New Roman"/>
              </a:rPr>
              <a:t>Abstract:</a:t>
            </a:r>
            <a:endParaRPr sz="3760" dirty="0">
              <a:latin typeface="Times New Roman"/>
              <a:ea typeface="Times New Roman"/>
              <a:cs typeface="Times New Roman"/>
              <a:sym typeface="Times New Roman"/>
            </a:endParaRPr>
          </a:p>
          <a:p>
            <a:pPr marL="457200" lvl="0" indent="-321900" algn="l" rtl="0">
              <a:spcBef>
                <a:spcPts val="1000"/>
              </a:spcBef>
              <a:spcAft>
                <a:spcPts val="0"/>
              </a:spcAft>
              <a:buSzPct val="100000"/>
              <a:buFont typeface="Times New Roman"/>
              <a:buChar char="•"/>
            </a:pPr>
            <a:r>
              <a:rPr lang="en-US" sz="3673" dirty="0">
                <a:latin typeface="Times New Roman"/>
                <a:ea typeface="Times New Roman"/>
                <a:cs typeface="Times New Roman"/>
                <a:sym typeface="Times New Roman"/>
              </a:rPr>
              <a:t>Automatic Text summarization is the technique to identify the most useful and necessary information in a text.</a:t>
            </a:r>
            <a:endParaRPr sz="3673" dirty="0">
              <a:latin typeface="Times New Roman"/>
              <a:ea typeface="Times New Roman"/>
              <a:cs typeface="Times New Roman"/>
              <a:sym typeface="Times New Roman"/>
            </a:endParaRPr>
          </a:p>
          <a:p>
            <a:pPr marL="457200" lvl="0" indent="-321900" algn="l" rtl="0">
              <a:spcBef>
                <a:spcPts val="1000"/>
              </a:spcBef>
              <a:spcAft>
                <a:spcPts val="0"/>
              </a:spcAft>
              <a:buSzPct val="100000"/>
              <a:buFont typeface="Times New Roman"/>
              <a:buChar char="•"/>
            </a:pPr>
            <a:r>
              <a:rPr lang="en-US" sz="3673" dirty="0">
                <a:latin typeface="Times New Roman"/>
                <a:ea typeface="Times New Roman"/>
                <a:cs typeface="Times New Roman"/>
                <a:sym typeface="Times New Roman"/>
              </a:rPr>
              <a:t> It has two approaches 1) Abstractive text summarization and 2) Extractive text summarization. An extractive text summarization means an important information or sentence are extracted from the given text file or original document. </a:t>
            </a:r>
            <a:endParaRPr sz="3673" dirty="0">
              <a:latin typeface="Times New Roman"/>
              <a:ea typeface="Times New Roman"/>
              <a:cs typeface="Times New Roman"/>
              <a:sym typeface="Times New Roman"/>
            </a:endParaRPr>
          </a:p>
          <a:p>
            <a:pPr marL="457200" lvl="0" indent="-321900" algn="l" rtl="0">
              <a:spcBef>
                <a:spcPts val="1000"/>
              </a:spcBef>
              <a:spcAft>
                <a:spcPts val="0"/>
              </a:spcAft>
              <a:buSzPct val="100000"/>
              <a:buFont typeface="Times New Roman"/>
              <a:buChar char="•"/>
            </a:pPr>
            <a:r>
              <a:rPr lang="en-US" sz="3673" dirty="0">
                <a:latin typeface="Times New Roman"/>
                <a:ea typeface="Times New Roman"/>
                <a:cs typeface="Times New Roman"/>
                <a:sym typeface="Times New Roman"/>
              </a:rPr>
              <a:t>In this paper, a novel statistical method to perform an extractive text summarization on single document is demonstrated.</a:t>
            </a:r>
            <a:endParaRPr sz="3673" dirty="0">
              <a:latin typeface="Times New Roman"/>
              <a:ea typeface="Times New Roman"/>
              <a:cs typeface="Times New Roman"/>
              <a:sym typeface="Times New Roman"/>
            </a:endParaRPr>
          </a:p>
          <a:p>
            <a:pPr marL="457200" lvl="0" indent="-321900" algn="l" rtl="0">
              <a:spcBef>
                <a:spcPts val="1000"/>
              </a:spcBef>
              <a:spcAft>
                <a:spcPts val="0"/>
              </a:spcAft>
              <a:buSzPct val="100000"/>
              <a:buFont typeface="Times New Roman"/>
              <a:buChar char="•"/>
            </a:pPr>
            <a:r>
              <a:rPr lang="en-US" sz="3673" dirty="0">
                <a:latin typeface="Times New Roman"/>
                <a:ea typeface="Times New Roman"/>
                <a:cs typeface="Times New Roman"/>
                <a:sym typeface="Times New Roman"/>
              </a:rPr>
              <a:t>The method extraction of sentences, which gives the idea of the input text in a short form, is presented. </a:t>
            </a:r>
            <a:endParaRPr sz="3673" dirty="0">
              <a:latin typeface="Times New Roman"/>
              <a:ea typeface="Times New Roman"/>
              <a:cs typeface="Times New Roman"/>
              <a:sym typeface="Times New Roman"/>
            </a:endParaRPr>
          </a:p>
          <a:p>
            <a:pPr marL="457200" lvl="0" indent="-321900" algn="l" rtl="0">
              <a:spcBef>
                <a:spcPts val="1000"/>
              </a:spcBef>
              <a:spcAft>
                <a:spcPts val="0"/>
              </a:spcAft>
              <a:buSzPct val="100000"/>
              <a:buFont typeface="Times New Roman"/>
              <a:buChar char="•"/>
            </a:pPr>
            <a:r>
              <a:rPr lang="en-US" sz="3673" dirty="0">
                <a:latin typeface="Times New Roman"/>
                <a:ea typeface="Times New Roman"/>
                <a:cs typeface="Times New Roman"/>
                <a:sym typeface="Times New Roman"/>
              </a:rPr>
              <a:t>Sentences are ranked by assigning weights and they are ranked based on their weights. </a:t>
            </a:r>
            <a:endParaRPr sz="3673" dirty="0">
              <a:latin typeface="Times New Roman"/>
              <a:ea typeface="Times New Roman"/>
              <a:cs typeface="Times New Roman"/>
              <a:sym typeface="Times New Roman"/>
            </a:endParaRPr>
          </a:p>
          <a:p>
            <a:pPr marL="457200" lvl="0" indent="-321900" algn="l" rtl="0">
              <a:spcBef>
                <a:spcPts val="1000"/>
              </a:spcBef>
              <a:spcAft>
                <a:spcPts val="0"/>
              </a:spcAft>
              <a:buSzPct val="100000"/>
              <a:buFont typeface="Times New Roman"/>
              <a:buChar char="•"/>
            </a:pPr>
            <a:r>
              <a:rPr lang="en-US" sz="3673" dirty="0">
                <a:latin typeface="Times New Roman"/>
                <a:ea typeface="Times New Roman"/>
                <a:cs typeface="Times New Roman"/>
                <a:sym typeface="Times New Roman"/>
              </a:rPr>
              <a:t>Highly ranked sentences are extracted from the input document so it extracts important sentences which directs to a high-quality summary of the input document and store summary as audio.</a:t>
            </a:r>
            <a:endParaRPr sz="3673" dirty="0">
              <a:latin typeface="Times New Roman"/>
              <a:ea typeface="Times New Roman"/>
              <a:cs typeface="Times New Roman"/>
              <a:sym typeface="Times New Roman"/>
            </a:endParaRPr>
          </a:p>
          <a:p>
            <a:pPr marL="0" lvl="0" indent="0" algn="l" rtl="0">
              <a:spcBef>
                <a:spcPts val="1000"/>
              </a:spcBef>
              <a:spcAft>
                <a:spcPts val="0"/>
              </a:spcAft>
              <a:buNone/>
            </a:pPr>
            <a:endParaRPr sz="2200" dirty="0">
              <a:latin typeface="Times New Roman"/>
              <a:ea typeface="Times New Roman"/>
              <a:cs typeface="Times New Roman"/>
              <a:sym typeface="Times New Roman"/>
            </a:endParaRPr>
          </a:p>
          <a:p>
            <a:pPr marL="457200" lvl="0" indent="0" algn="l" rtl="0">
              <a:spcBef>
                <a:spcPts val="1000"/>
              </a:spcBef>
              <a:spcAft>
                <a:spcPts val="0"/>
              </a:spcAft>
              <a:buNone/>
            </a:pPr>
            <a:endParaRPr sz="2200" dirty="0">
              <a:latin typeface="Times New Roman"/>
              <a:ea typeface="Times New Roman"/>
              <a:cs typeface="Times New Roman"/>
              <a:sym typeface="Times New Roman"/>
            </a:endParaRPr>
          </a:p>
          <a:p>
            <a:pPr marL="0" lvl="0" indent="0" algn="l" rtl="0">
              <a:spcBef>
                <a:spcPts val="1000"/>
              </a:spcBef>
              <a:spcAft>
                <a:spcPts val="0"/>
              </a:spcAft>
              <a:buNone/>
            </a:pPr>
            <a:r>
              <a:rPr lang="en-US" sz="2200" dirty="0">
                <a:latin typeface="Times New Roman"/>
                <a:ea typeface="Times New Roman"/>
                <a:cs typeface="Times New Roman"/>
                <a:sym typeface="Times New Roman"/>
              </a:rPr>
              <a:t> </a:t>
            </a:r>
            <a:endParaRPr sz="2200" dirty="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5"/>
        <p:cNvGrpSpPr/>
        <p:nvPr/>
      </p:nvGrpSpPr>
      <p:grpSpPr>
        <a:xfrm>
          <a:off x="0" y="0"/>
          <a:ext cx="0" cy="0"/>
          <a:chOff x="0" y="0"/>
          <a:chExt cx="0" cy="0"/>
        </a:xfrm>
      </p:grpSpPr>
      <p:sp>
        <p:nvSpPr>
          <p:cNvPr id="156" name="Google Shape;156;gf0aaf42665_3_1"/>
          <p:cNvSpPr txBox="1">
            <a:spLocks noGrp="1"/>
          </p:cNvSpPr>
          <p:nvPr>
            <p:ph type="body" idx="1"/>
          </p:nvPr>
        </p:nvSpPr>
        <p:spPr>
          <a:xfrm>
            <a:off x="275025" y="206922"/>
            <a:ext cx="8229300" cy="4486500"/>
          </a:xfrm>
          <a:prstGeom prst="rect">
            <a:avLst/>
          </a:prstGeom>
        </p:spPr>
        <p:txBody>
          <a:bodyPr spcFirstLastPara="1" wrap="square" lIns="0" tIns="0" rIns="0" bIns="0" anchor="t" anchorCtr="0">
            <a:normAutofit/>
          </a:bodyPr>
          <a:lstStyle/>
          <a:p>
            <a:pPr marL="0" lvl="0" indent="0" algn="l" rtl="0">
              <a:spcBef>
                <a:spcPts val="1000"/>
              </a:spcBef>
              <a:spcAft>
                <a:spcPts val="0"/>
              </a:spcAft>
              <a:buNone/>
            </a:pPr>
            <a:r>
              <a:rPr lang="en-US" sz="1600" dirty="0">
                <a:latin typeface="Times New Roman"/>
                <a:ea typeface="Times New Roman"/>
                <a:cs typeface="Times New Roman"/>
                <a:sym typeface="Times New Roman"/>
              </a:rPr>
              <a:t>Title : An overview on extractive text summarization</a:t>
            </a:r>
            <a:endParaRPr sz="16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Authors : </a:t>
            </a:r>
            <a:r>
              <a:rPr lang="en-US" sz="1600" dirty="0" err="1">
                <a:latin typeface="Times New Roman"/>
                <a:ea typeface="Times New Roman"/>
                <a:cs typeface="Times New Roman"/>
                <a:sym typeface="Times New Roman"/>
              </a:rPr>
              <a:t>Mr</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Shohreh</a:t>
            </a:r>
            <a:r>
              <a:rPr lang="en-US" sz="1600" dirty="0">
                <a:latin typeface="Times New Roman"/>
                <a:ea typeface="Times New Roman"/>
                <a:cs typeface="Times New Roman"/>
                <a:sym typeface="Times New Roman"/>
              </a:rPr>
              <a:t> Rad </a:t>
            </a:r>
            <a:r>
              <a:rPr lang="en-US" sz="1600" dirty="0" err="1">
                <a:latin typeface="Times New Roman"/>
                <a:ea typeface="Times New Roman"/>
                <a:cs typeface="Times New Roman"/>
                <a:sym typeface="Times New Roman"/>
              </a:rPr>
              <a:t>Ramini</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Mr</a:t>
            </a:r>
            <a:r>
              <a:rPr lang="en-US" sz="1600" dirty="0">
                <a:latin typeface="Times New Roman"/>
                <a:ea typeface="Times New Roman"/>
                <a:cs typeface="Times New Roman"/>
                <a:sym typeface="Times New Roman"/>
              </a:rPr>
              <a:t> Ali </a:t>
            </a:r>
            <a:r>
              <a:rPr lang="en-US" sz="1600" dirty="0" err="1">
                <a:latin typeface="Times New Roman"/>
                <a:ea typeface="Times New Roman"/>
                <a:cs typeface="Times New Roman"/>
                <a:sym typeface="Times New Roman"/>
              </a:rPr>
              <a:t>Toofanzahdeh</a:t>
            </a:r>
            <a:r>
              <a:rPr lang="en-US" sz="1600" dirty="0">
                <a:latin typeface="Times New Roman"/>
                <a:ea typeface="Times New Roman"/>
                <a:cs typeface="Times New Roman"/>
                <a:sym typeface="Times New Roman"/>
              </a:rPr>
              <a:t> </a:t>
            </a:r>
            <a:r>
              <a:rPr lang="en-US" sz="1600" dirty="0" err="1">
                <a:latin typeface="Times New Roman"/>
                <a:ea typeface="Times New Roman"/>
                <a:cs typeface="Times New Roman"/>
                <a:sym typeface="Times New Roman"/>
              </a:rPr>
              <a:t>Mozhdehi</a:t>
            </a:r>
            <a:endParaRPr sz="16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Year of publications : 2017</a:t>
            </a:r>
            <a:endParaRPr sz="1600" dirty="0">
              <a:latin typeface="Times New Roman"/>
              <a:ea typeface="Times New Roman"/>
              <a:cs typeface="Times New Roman"/>
              <a:sym typeface="Times New Roman"/>
            </a:endParaRPr>
          </a:p>
          <a:p>
            <a:pPr marL="0" lvl="0" indent="0" algn="l" rtl="0">
              <a:spcBef>
                <a:spcPts val="1000"/>
              </a:spcBef>
              <a:spcAft>
                <a:spcPts val="0"/>
              </a:spcAft>
              <a:buNone/>
            </a:pPr>
            <a:r>
              <a:rPr lang="en-US" sz="1600" dirty="0">
                <a:latin typeface="Times New Roman"/>
                <a:ea typeface="Times New Roman"/>
                <a:cs typeface="Times New Roman"/>
                <a:sym typeface="Times New Roman"/>
              </a:rPr>
              <a:t>Abstract : </a:t>
            </a:r>
            <a:endParaRPr sz="1600" dirty="0">
              <a:latin typeface="Times New Roman"/>
              <a:ea typeface="Times New Roman"/>
              <a:cs typeface="Times New Roman"/>
              <a:sym typeface="Times New Roman"/>
            </a:endParaRPr>
          </a:p>
          <a:p>
            <a:pPr marL="457200" lvl="0" indent="-330200" algn="l" rtl="0">
              <a:spcBef>
                <a:spcPts val="1000"/>
              </a:spcBef>
              <a:spcAft>
                <a:spcPts val="0"/>
              </a:spcAft>
              <a:buSzPts val="1600"/>
              <a:buFont typeface="Times New Roman"/>
              <a:buChar char="•"/>
            </a:pPr>
            <a:r>
              <a:rPr lang="en-US" sz="1600" dirty="0">
                <a:latin typeface="Times New Roman"/>
                <a:ea typeface="Times New Roman"/>
                <a:cs typeface="Times New Roman"/>
                <a:sym typeface="Times New Roman"/>
              </a:rPr>
              <a:t>Text summarization is the process of automatically creating and condensing form of a given document and preserving its information content source into a shorter version with overall meaning.</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According to difference requirements summary with respect to input text, established summarization systems should be created and classified based on the type of input text. </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In this study, at first, the topic of text mining and its relationship with text summarization are considered.</a:t>
            </a:r>
            <a:endParaRPr sz="1600" dirty="0">
              <a:latin typeface="Times New Roman"/>
              <a:ea typeface="Times New Roman"/>
              <a:cs typeface="Times New Roman"/>
              <a:sym typeface="Times New Roman"/>
            </a:endParaRPr>
          </a:p>
          <a:p>
            <a:pPr marL="457200" lvl="0" indent="-330200" algn="l" rtl="0">
              <a:spcBef>
                <a:spcPts val="0"/>
              </a:spcBef>
              <a:spcAft>
                <a:spcPts val="0"/>
              </a:spcAft>
              <a:buSzPts val="1600"/>
              <a:buFont typeface="Times New Roman"/>
              <a:buChar char="•"/>
            </a:pPr>
            <a:r>
              <a:rPr lang="en-US" sz="1600" dirty="0">
                <a:latin typeface="Times New Roman"/>
                <a:ea typeface="Times New Roman"/>
                <a:cs typeface="Times New Roman"/>
                <a:sym typeface="Times New Roman"/>
              </a:rPr>
              <a:t>Then a review has been done on some of the summarization approaches and their important parameters for extracting predominant sentences, identified the main stages of the summarizing process, and the most significant extraction criteria are presented.</a:t>
            </a:r>
            <a:endParaRPr sz="16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p:nvPr/>
        </p:nvSpPr>
        <p:spPr>
          <a:xfrm>
            <a:off x="311760" y="444960"/>
            <a:ext cx="8520120" cy="6127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US" sz="3000" b="1" i="0" u="none" strike="noStrike" cap="none">
                <a:solidFill>
                  <a:srgbClr val="000000"/>
                </a:solidFill>
                <a:latin typeface="Times New Roman"/>
                <a:ea typeface="Times New Roman"/>
                <a:cs typeface="Times New Roman"/>
                <a:sym typeface="Times New Roman"/>
              </a:rPr>
              <a:t>1.4 Problem Definition</a:t>
            </a:r>
            <a:endParaRPr sz="3000" b="0" i="0" u="none" strike="noStrike" cap="none">
              <a:solidFill>
                <a:srgbClr val="000000"/>
              </a:solidFill>
              <a:latin typeface="Arial"/>
              <a:ea typeface="Arial"/>
              <a:cs typeface="Arial"/>
              <a:sym typeface="Arial"/>
            </a:endParaRPr>
          </a:p>
        </p:txBody>
      </p:sp>
      <p:sp>
        <p:nvSpPr>
          <p:cNvPr id="162" name="Google Shape;162;p7"/>
          <p:cNvSpPr txBox="1"/>
          <p:nvPr/>
        </p:nvSpPr>
        <p:spPr>
          <a:xfrm>
            <a:off x="311760" y="1171440"/>
            <a:ext cx="8520120" cy="3396960"/>
          </a:xfrm>
          <a:prstGeom prst="rect">
            <a:avLst/>
          </a:prstGeom>
          <a:noFill/>
          <a:ln>
            <a:noFill/>
          </a:ln>
        </p:spPr>
        <p:txBody>
          <a:bodyPr spcFirstLastPara="1" wrap="square" lIns="91425" tIns="91425" rIns="91425" bIns="91425" anchor="t" anchorCtr="0">
            <a:noAutofit/>
          </a:bodyPr>
          <a:lstStyle/>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The need for text summarization is continuously increasing as today's world is getting flooded with a growing number of articles and links to choose from with the expansion of the internet. </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Human beings tend to read the whole document to develop an understanding of it and generate a summary by keeping the main points in mind. It is getting extremely difficult to obtain the required information from this pool of words and sentences in a short period. </a:t>
            </a:r>
            <a:endParaRPr/>
          </a:p>
          <a:p>
            <a:pPr marL="457200" marR="0" lvl="0" indent="-342720" algn="l" rtl="0">
              <a:lnSpc>
                <a:spcPct val="115000"/>
              </a:lnSpc>
              <a:spcBef>
                <a:spcPts val="0"/>
              </a:spcBef>
              <a:spcAft>
                <a:spcPts val="0"/>
              </a:spcAft>
              <a:buClr>
                <a:srgbClr val="000000"/>
              </a:buClr>
              <a:buSzPts val="1800"/>
              <a:buFont typeface="Old Standard TT"/>
              <a:buChar char="●"/>
            </a:pPr>
            <a:r>
              <a:rPr lang="en-US" sz="1800" b="0" i="0" u="none" strike="noStrike" cap="none">
                <a:solidFill>
                  <a:srgbClr val="000000"/>
                </a:solidFill>
                <a:latin typeface="Times New Roman"/>
                <a:ea typeface="Times New Roman"/>
                <a:cs typeface="Times New Roman"/>
                <a:sym typeface="Times New Roman"/>
              </a:rPr>
              <a:t>Going through all the documents, articles, and different forms of information to manually summarize is extremely time-consuming and exhausting for humans. Summarization helps in saving valuable time and conveys the main essence from which the reader can decide if they want to dig deeper.</a:t>
            </a:r>
            <a:r>
              <a:rPr lang="en-US" sz="1800" b="0" i="0" u="none" strike="noStrike" cap="none">
                <a:solidFill>
                  <a:srgbClr val="000000"/>
                </a:solidFill>
                <a:latin typeface="Old Standard TT"/>
                <a:ea typeface="Old Standard TT"/>
                <a:cs typeface="Old Standard TT"/>
                <a:sym typeface="Old Standard TT"/>
              </a:rPr>
              <a:t>            </a:t>
            </a:r>
            <a:endParaRPr sz="1800" b="0" i="0" u="none" strike="noStrike" cap="none">
              <a:solidFill>
                <a:srgbClr val="000000"/>
              </a:solidFill>
              <a:latin typeface="Arial"/>
              <a:ea typeface="Arial"/>
              <a:cs typeface="Arial"/>
              <a:sym typeface="Arial"/>
            </a:endParaRPr>
          </a:p>
          <a:p>
            <a:pPr marL="0" marR="0" lvl="0" indent="0" algn="l" rtl="0">
              <a:lnSpc>
                <a:spcPct val="115000"/>
              </a:lnSpc>
              <a:spcBef>
                <a:spcPts val="0"/>
              </a:spcBef>
              <a:spcAft>
                <a:spcPts val="0"/>
              </a:spcAft>
              <a:buNone/>
            </a:pPr>
            <a:endParaRPr sz="18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1151</Words>
  <Application>Microsoft Office PowerPoint</Application>
  <PresentationFormat>On-screen Show (16:9)</PresentationFormat>
  <Paragraphs>74</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Noto Sans Symbols</vt:lpstr>
      <vt:lpstr>Old Standard TT</vt:lpstr>
      <vt:lpstr>Arial</vt:lpstr>
      <vt:lpstr>Times New Roman</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Anjali Masur</cp:lastModifiedBy>
  <cp:revision>1</cp:revision>
  <dcterms:modified xsi:type="dcterms:W3CDTF">2021-09-21T10:41:00Z</dcterms:modified>
</cp:coreProperties>
</file>