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63" d="100"/>
          <a:sy n="63" d="100"/>
        </p:scale>
        <p:origin x="63" y="59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1072CED-19EB-406A-BB62-88A1A7144ECC}"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5F275-657E-4BBB-A25E-C2587705091B}" type="slidenum">
              <a:rPr lang="en-US" smtClean="0"/>
              <a:t>‹#›</a:t>
            </a:fld>
            <a:endParaRPr lang="en-US"/>
          </a:p>
        </p:txBody>
      </p:sp>
    </p:spTree>
    <p:extLst>
      <p:ext uri="{BB962C8B-B14F-4D97-AF65-F5344CB8AC3E}">
        <p14:creationId xmlns:p14="http://schemas.microsoft.com/office/powerpoint/2010/main" val="171320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1072CED-19EB-406A-BB62-88A1A7144ECC}"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5F275-657E-4BBB-A25E-C2587705091B}" type="slidenum">
              <a:rPr lang="en-US" smtClean="0"/>
              <a:t>‹#›</a:t>
            </a:fld>
            <a:endParaRPr lang="en-US"/>
          </a:p>
        </p:txBody>
      </p:sp>
    </p:spTree>
    <p:extLst>
      <p:ext uri="{BB962C8B-B14F-4D97-AF65-F5344CB8AC3E}">
        <p14:creationId xmlns:p14="http://schemas.microsoft.com/office/powerpoint/2010/main" val="375669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1072CED-19EB-406A-BB62-88A1A7144ECC}"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5F275-657E-4BBB-A25E-C2587705091B}" type="slidenum">
              <a:rPr lang="en-US" smtClean="0"/>
              <a:t>‹#›</a:t>
            </a:fld>
            <a:endParaRPr lang="en-US"/>
          </a:p>
        </p:txBody>
      </p:sp>
    </p:spTree>
    <p:extLst>
      <p:ext uri="{BB962C8B-B14F-4D97-AF65-F5344CB8AC3E}">
        <p14:creationId xmlns:p14="http://schemas.microsoft.com/office/powerpoint/2010/main" val="342758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1072CED-19EB-406A-BB62-88A1A7144ECC}"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5F275-657E-4BBB-A25E-C2587705091B}" type="slidenum">
              <a:rPr lang="en-US" smtClean="0"/>
              <a:t>‹#›</a:t>
            </a:fld>
            <a:endParaRPr lang="en-US"/>
          </a:p>
        </p:txBody>
      </p:sp>
    </p:spTree>
    <p:extLst>
      <p:ext uri="{BB962C8B-B14F-4D97-AF65-F5344CB8AC3E}">
        <p14:creationId xmlns:p14="http://schemas.microsoft.com/office/powerpoint/2010/main" val="172305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072CED-19EB-406A-BB62-88A1A7144ECC}"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5F275-657E-4BBB-A25E-C2587705091B}" type="slidenum">
              <a:rPr lang="en-US" smtClean="0"/>
              <a:t>‹#›</a:t>
            </a:fld>
            <a:endParaRPr lang="en-US"/>
          </a:p>
        </p:txBody>
      </p:sp>
    </p:spTree>
    <p:extLst>
      <p:ext uri="{BB962C8B-B14F-4D97-AF65-F5344CB8AC3E}">
        <p14:creationId xmlns:p14="http://schemas.microsoft.com/office/powerpoint/2010/main" val="190882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B1072CED-19EB-406A-BB62-88A1A7144ECC}"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5F275-657E-4BBB-A25E-C2587705091B}" type="slidenum">
              <a:rPr lang="en-US" smtClean="0"/>
              <a:t>‹#›</a:t>
            </a:fld>
            <a:endParaRPr lang="en-US"/>
          </a:p>
        </p:txBody>
      </p:sp>
    </p:spTree>
    <p:extLst>
      <p:ext uri="{BB962C8B-B14F-4D97-AF65-F5344CB8AC3E}">
        <p14:creationId xmlns:p14="http://schemas.microsoft.com/office/powerpoint/2010/main" val="291339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B1072CED-19EB-406A-BB62-88A1A7144ECC}" type="datetimeFigureOut">
              <a:rPr lang="en-US" smtClean="0"/>
              <a:t>11/16/2019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65F275-657E-4BBB-A25E-C2587705091B}" type="slidenum">
              <a:rPr lang="en-US" smtClean="0"/>
              <a:t>‹#›</a:t>
            </a:fld>
            <a:endParaRPr lang="en-US"/>
          </a:p>
        </p:txBody>
      </p:sp>
    </p:spTree>
    <p:extLst>
      <p:ext uri="{BB962C8B-B14F-4D97-AF65-F5344CB8AC3E}">
        <p14:creationId xmlns:p14="http://schemas.microsoft.com/office/powerpoint/2010/main" val="530552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1072CED-19EB-406A-BB62-88A1A7144ECC}" type="datetimeFigureOut">
              <a:rPr lang="en-US" smtClean="0"/>
              <a:t>11/16/2019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65F275-657E-4BBB-A25E-C2587705091B}" type="slidenum">
              <a:rPr lang="en-US" smtClean="0"/>
              <a:t>‹#›</a:t>
            </a:fld>
            <a:endParaRPr lang="en-US"/>
          </a:p>
        </p:txBody>
      </p:sp>
    </p:spTree>
    <p:extLst>
      <p:ext uri="{BB962C8B-B14F-4D97-AF65-F5344CB8AC3E}">
        <p14:creationId xmlns:p14="http://schemas.microsoft.com/office/powerpoint/2010/main" val="63113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72CED-19EB-406A-BB62-88A1A7144ECC}" type="datetimeFigureOut">
              <a:rPr lang="en-US" smtClean="0"/>
              <a:t>11/16/2019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65F275-657E-4BBB-A25E-C2587705091B}" type="slidenum">
              <a:rPr lang="en-US" smtClean="0"/>
              <a:t>‹#›</a:t>
            </a:fld>
            <a:endParaRPr lang="en-US"/>
          </a:p>
        </p:txBody>
      </p:sp>
    </p:spTree>
    <p:extLst>
      <p:ext uri="{BB962C8B-B14F-4D97-AF65-F5344CB8AC3E}">
        <p14:creationId xmlns:p14="http://schemas.microsoft.com/office/powerpoint/2010/main" val="354110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072CED-19EB-406A-BB62-88A1A7144ECC}"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5F275-657E-4BBB-A25E-C2587705091B}" type="slidenum">
              <a:rPr lang="en-US" smtClean="0"/>
              <a:t>‹#›</a:t>
            </a:fld>
            <a:endParaRPr lang="en-US"/>
          </a:p>
        </p:txBody>
      </p:sp>
    </p:spTree>
    <p:extLst>
      <p:ext uri="{BB962C8B-B14F-4D97-AF65-F5344CB8AC3E}">
        <p14:creationId xmlns:p14="http://schemas.microsoft.com/office/powerpoint/2010/main" val="144165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072CED-19EB-406A-BB62-88A1A7144ECC}"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5F275-657E-4BBB-A25E-C2587705091B}" type="slidenum">
              <a:rPr lang="en-US" smtClean="0"/>
              <a:t>‹#›</a:t>
            </a:fld>
            <a:endParaRPr lang="en-US"/>
          </a:p>
        </p:txBody>
      </p:sp>
    </p:spTree>
    <p:extLst>
      <p:ext uri="{BB962C8B-B14F-4D97-AF65-F5344CB8AC3E}">
        <p14:creationId xmlns:p14="http://schemas.microsoft.com/office/powerpoint/2010/main" val="304742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72CED-19EB-406A-BB62-88A1A7144ECC}" type="datetimeFigureOut">
              <a:rPr lang="en-US" smtClean="0"/>
              <a:t>11/16/2019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5F275-657E-4BBB-A25E-C2587705091B}" type="slidenum">
              <a:rPr lang="en-US" smtClean="0"/>
              <a:t>‹#›</a:t>
            </a:fld>
            <a:endParaRPr lang="en-US"/>
          </a:p>
        </p:txBody>
      </p:sp>
    </p:spTree>
    <p:extLst>
      <p:ext uri="{BB962C8B-B14F-4D97-AF65-F5344CB8AC3E}">
        <p14:creationId xmlns:p14="http://schemas.microsoft.com/office/powerpoint/2010/main" val="663065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799"/>
            <a:ext cx="12269637" cy="7946050"/>
          </a:xfrm>
          <a:prstGeom prst="rect">
            <a:avLst/>
          </a:prstGeom>
          <a:effectLst/>
        </p:spPr>
      </p:pic>
      <p:sp>
        <p:nvSpPr>
          <p:cNvPr id="2" name="Title 1"/>
          <p:cNvSpPr>
            <a:spLocks noGrp="1"/>
          </p:cNvSpPr>
          <p:nvPr>
            <p:ph type="ctrTitle"/>
          </p:nvPr>
        </p:nvSpPr>
        <p:spPr>
          <a:xfrm>
            <a:off x="1479755" y="3008672"/>
            <a:ext cx="9144000" cy="840658"/>
          </a:xfrm>
          <a:solidFill>
            <a:schemeClr val="tx1">
              <a:lumMod val="75000"/>
              <a:lumOff val="25000"/>
            </a:schemeClr>
          </a:solidFill>
        </p:spPr>
        <p:txBody>
          <a:bodyPr>
            <a:normAutofit fontScale="90000"/>
          </a:bodyPr>
          <a:lstStyle/>
          <a:p>
            <a:br>
              <a:rPr lang="en-US" dirty="0"/>
            </a:br>
            <a:r>
              <a:rPr lang="en-US" dirty="0">
                <a:solidFill>
                  <a:schemeClr val="bg1"/>
                </a:solidFill>
                <a:latin typeface="Goudy Old Style" panose="02020502050305020303" pitchFamily="18" charset="0"/>
              </a:rPr>
              <a:t>Capstone project - Final report</a:t>
            </a:r>
            <a:endParaRPr lang="en-US" dirty="0">
              <a:latin typeface="Goudy Old Style" panose="02020502050305020303" pitchFamily="18" charset="0"/>
            </a:endParaRPr>
          </a:p>
        </p:txBody>
      </p:sp>
      <p:sp>
        <p:nvSpPr>
          <p:cNvPr id="3" name="Subtitle 2"/>
          <p:cNvSpPr>
            <a:spLocks noGrp="1"/>
          </p:cNvSpPr>
          <p:nvPr>
            <p:ph type="subTitle" idx="1"/>
          </p:nvPr>
        </p:nvSpPr>
        <p:spPr>
          <a:xfrm>
            <a:off x="165408" y="4063181"/>
            <a:ext cx="11938820" cy="966020"/>
          </a:xfrm>
          <a:solidFill>
            <a:schemeClr val="tx1">
              <a:lumMod val="75000"/>
              <a:lumOff val="25000"/>
            </a:schemeClr>
          </a:solidFill>
        </p:spPr>
        <p:txBody>
          <a:bodyPr>
            <a:noAutofit/>
          </a:bodyPr>
          <a:lstStyle/>
          <a:p>
            <a:r>
              <a:rPr lang="en-US" sz="2800" b="1" dirty="0">
                <a:solidFill>
                  <a:schemeClr val="bg1"/>
                </a:solidFill>
                <a:latin typeface="Goudy Old Style" panose="02020502050305020303" pitchFamily="18" charset="0"/>
              </a:rPr>
              <a:t>Correlation between a neighborhood real estate price and its surrounding venues</a:t>
            </a:r>
          </a:p>
          <a:p>
            <a:r>
              <a:rPr lang="en-US" dirty="0">
                <a:solidFill>
                  <a:schemeClr val="bg1"/>
                </a:solidFill>
                <a:latin typeface="Goudy Old Style" panose="02020502050305020303" pitchFamily="18" charset="0"/>
              </a:rPr>
              <a:t>By, Anjali Madas</a:t>
            </a:r>
          </a:p>
        </p:txBody>
      </p:sp>
    </p:spTree>
    <p:extLst>
      <p:ext uri="{BB962C8B-B14F-4D97-AF65-F5344CB8AC3E}">
        <p14:creationId xmlns:p14="http://schemas.microsoft.com/office/powerpoint/2010/main" val="118286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799"/>
            <a:ext cx="12269637" cy="7946050"/>
          </a:xfrm>
          <a:prstGeom prst="rect">
            <a:avLst/>
          </a:prstGeom>
          <a:effectLst/>
        </p:spPr>
      </p:pic>
      <p:sp>
        <p:nvSpPr>
          <p:cNvPr id="7" name="Title 1"/>
          <p:cNvSpPr>
            <a:spLocks noGrp="1"/>
          </p:cNvSpPr>
          <p:nvPr>
            <p:ph type="ctrTitle"/>
          </p:nvPr>
        </p:nvSpPr>
        <p:spPr>
          <a:xfrm>
            <a:off x="233516" y="0"/>
            <a:ext cx="3475703" cy="744795"/>
          </a:xfrm>
          <a:solidFill>
            <a:schemeClr val="tx1">
              <a:lumMod val="75000"/>
              <a:lumOff val="25000"/>
            </a:schemeClr>
          </a:solidFill>
        </p:spPr>
        <p:txBody>
          <a:bodyPr>
            <a:normAutofit fontScale="90000"/>
          </a:bodyPr>
          <a:lstStyle/>
          <a:p>
            <a:pPr algn="l"/>
            <a:br>
              <a:rPr lang="en-US" dirty="0"/>
            </a:br>
            <a:r>
              <a:rPr lang="en-US" sz="5300" dirty="0">
                <a:solidFill>
                  <a:schemeClr val="bg1"/>
                </a:solidFill>
                <a:latin typeface="Goudy Old Style" panose="02020502050305020303" pitchFamily="18" charset="0"/>
              </a:rPr>
              <a:t>Introduction:</a:t>
            </a:r>
            <a:endParaRPr lang="en-US" dirty="0">
              <a:latin typeface="Goudy Old Style" panose="02020502050305020303" pitchFamily="18" charset="0"/>
            </a:endParaRPr>
          </a:p>
        </p:txBody>
      </p:sp>
      <p:sp>
        <p:nvSpPr>
          <p:cNvPr id="9" name="TextBox 8"/>
          <p:cNvSpPr txBox="1"/>
          <p:nvPr/>
        </p:nvSpPr>
        <p:spPr>
          <a:xfrm>
            <a:off x="435077" y="943897"/>
            <a:ext cx="11267768" cy="6217087"/>
          </a:xfrm>
          <a:prstGeom prst="rect">
            <a:avLst/>
          </a:prstGeom>
          <a:solidFill>
            <a:schemeClr val="tx1">
              <a:lumMod val="75000"/>
              <a:lumOff val="25000"/>
            </a:schemeClr>
          </a:solidFill>
        </p:spPr>
        <p:txBody>
          <a:bodyPr wrap="square" rtlCol="0">
            <a:spAutoFit/>
          </a:bodyPr>
          <a:lstStyle/>
          <a:p>
            <a:pPr marL="342900" indent="-342900" algn="just">
              <a:buFontTx/>
              <a:buChar char="-"/>
            </a:pPr>
            <a:r>
              <a:rPr lang="en-US" sz="2100" dirty="0">
                <a:solidFill>
                  <a:schemeClr val="bg1"/>
                </a:solidFill>
                <a:latin typeface="Goudy Old Style" panose="02020502050305020303" pitchFamily="18" charset="0"/>
              </a:rPr>
              <a:t>The main goal will be exploring the neighborhoods of New York city in order to extract the correlation between the real estate value and its surrounding venues</a:t>
            </a:r>
          </a:p>
          <a:p>
            <a:pPr marL="342900" indent="-342900" algn="just">
              <a:buFontTx/>
              <a:buChar char="-"/>
            </a:pPr>
            <a:endParaRPr lang="en-US" sz="2100" dirty="0">
              <a:solidFill>
                <a:schemeClr val="bg1"/>
              </a:solidFill>
              <a:latin typeface="Goudy Old Style" panose="02020502050305020303" pitchFamily="18" charset="0"/>
            </a:endParaRPr>
          </a:p>
          <a:p>
            <a:pPr marL="342900" indent="-342900" algn="just">
              <a:buFontTx/>
              <a:buChar char="-"/>
            </a:pPr>
            <a:r>
              <a:rPr lang="en-GB" sz="2100" dirty="0">
                <a:solidFill>
                  <a:schemeClr val="bg1"/>
                </a:solidFill>
                <a:latin typeface="Goudy Old Style" panose="02020502050305020303" pitchFamily="18" charset="0"/>
              </a:rPr>
              <a:t>The idea comes from the process of a normal family finding a place to stay after moving to another city. It’s common that the owners or agents advertise their properties are closed to some kinds of venues like supermarkets, restaurants or coffee shops, etc.; showing the “convenience” of the location in order to raise their house’s value</a:t>
            </a:r>
          </a:p>
          <a:p>
            <a:pPr marL="342900" indent="-342900" algn="just">
              <a:buFontTx/>
              <a:buChar char="-"/>
            </a:pPr>
            <a:endParaRPr lang="en-GB" sz="2100" dirty="0">
              <a:solidFill>
                <a:schemeClr val="bg1"/>
              </a:solidFill>
              <a:latin typeface="Goudy Old Style" panose="02020502050305020303" pitchFamily="18" charset="0"/>
            </a:endParaRPr>
          </a:p>
          <a:p>
            <a:pPr marL="342900" indent="-342900" algn="just">
              <a:buFontTx/>
              <a:buChar char="-"/>
            </a:pPr>
            <a:r>
              <a:rPr lang="en-GB" sz="2100" dirty="0">
                <a:solidFill>
                  <a:schemeClr val="bg1"/>
                </a:solidFill>
                <a:latin typeface="Goudy Old Style" panose="02020502050305020303" pitchFamily="18" charset="0"/>
              </a:rPr>
              <a:t>The target audience for this report are:</a:t>
            </a:r>
          </a:p>
          <a:p>
            <a:pPr algn="just"/>
            <a:r>
              <a:rPr lang="en-GB" sz="2100" dirty="0">
                <a:solidFill>
                  <a:schemeClr val="bg1"/>
                </a:solidFill>
                <a:latin typeface="Goudy Old Style" panose="02020502050305020303" pitchFamily="18" charset="0"/>
              </a:rPr>
              <a:t>	</a:t>
            </a:r>
          </a:p>
          <a:p>
            <a:pPr algn="just"/>
            <a:r>
              <a:rPr lang="en-GB" sz="2100" dirty="0">
                <a:solidFill>
                  <a:schemeClr val="bg1"/>
                </a:solidFill>
                <a:latin typeface="Goudy Old Style" panose="02020502050305020303" pitchFamily="18" charset="0"/>
              </a:rPr>
              <a:t>	1. Potential buyers who can roughly estimate the value of a house based on the surrounding 	 	    venues and the average price</a:t>
            </a:r>
          </a:p>
          <a:p>
            <a:pPr algn="just"/>
            <a:r>
              <a:rPr lang="en-GB" sz="2100" dirty="0">
                <a:solidFill>
                  <a:schemeClr val="bg1"/>
                </a:solidFill>
                <a:latin typeface="Goudy Old Style" panose="02020502050305020303" pitchFamily="18" charset="0"/>
              </a:rPr>
              <a:t>	2. Real estate makers and planners who can decide what kind of venues to put around their 	  	    products to maximize selling price</a:t>
            </a:r>
          </a:p>
          <a:p>
            <a:pPr algn="just"/>
            <a:r>
              <a:rPr lang="en-GB" sz="2100" dirty="0">
                <a:solidFill>
                  <a:schemeClr val="bg1"/>
                </a:solidFill>
                <a:latin typeface="Goudy Old Style" panose="02020502050305020303" pitchFamily="18" charset="0"/>
              </a:rPr>
              <a:t>	3. Houses sellers who can optimize their advertisements </a:t>
            </a:r>
          </a:p>
          <a:p>
            <a:pPr algn="just"/>
            <a:r>
              <a:rPr lang="en-GB" sz="2100" dirty="0">
                <a:solidFill>
                  <a:schemeClr val="bg1"/>
                </a:solidFill>
                <a:latin typeface="Goudy Old Style" panose="02020502050305020303" pitchFamily="18" charset="0"/>
              </a:rPr>
              <a:t>	4. And of course, to this course’s instructors and learners who will grade this project. Or to 	 	    anyone who catch this shared on the social media showing that I can use Python data science 	    tools</a:t>
            </a:r>
          </a:p>
          <a:p>
            <a:pPr marL="342900" indent="-342900">
              <a:buFontTx/>
              <a:buChar char="-"/>
            </a:pPr>
            <a:endParaRPr lang="en-US" sz="2000" dirty="0">
              <a:solidFill>
                <a:schemeClr val="bg1"/>
              </a:solidFill>
              <a:latin typeface="Goudy Old Style" panose="02020502050305020303" pitchFamily="18" charset="0"/>
            </a:endParaRPr>
          </a:p>
        </p:txBody>
      </p:sp>
    </p:spTree>
    <p:extLst>
      <p:ext uri="{BB962C8B-B14F-4D97-AF65-F5344CB8AC3E}">
        <p14:creationId xmlns:p14="http://schemas.microsoft.com/office/powerpoint/2010/main" val="235388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1939"/>
            <a:ext cx="12269637" cy="7946050"/>
          </a:xfrm>
          <a:prstGeom prst="rect">
            <a:avLst/>
          </a:prstGeom>
          <a:effectLst/>
        </p:spPr>
      </p:pic>
      <p:sp>
        <p:nvSpPr>
          <p:cNvPr id="7" name="Title 1"/>
          <p:cNvSpPr>
            <a:spLocks noGrp="1"/>
          </p:cNvSpPr>
          <p:nvPr>
            <p:ph type="ctrTitle"/>
          </p:nvPr>
        </p:nvSpPr>
        <p:spPr>
          <a:xfrm>
            <a:off x="248756" y="0"/>
            <a:ext cx="3568863" cy="784369"/>
          </a:xfrm>
          <a:solidFill>
            <a:schemeClr val="tx1">
              <a:lumMod val="75000"/>
              <a:lumOff val="25000"/>
            </a:schemeClr>
          </a:solidFill>
        </p:spPr>
        <p:txBody>
          <a:bodyPr>
            <a:normAutofit fontScale="90000"/>
          </a:bodyPr>
          <a:lstStyle/>
          <a:p>
            <a:pPr algn="l"/>
            <a:br>
              <a:rPr lang="en-US" dirty="0"/>
            </a:br>
            <a:r>
              <a:rPr lang="en-US" sz="5300" dirty="0">
                <a:solidFill>
                  <a:schemeClr val="bg1"/>
                </a:solidFill>
                <a:latin typeface="Goudy Old Style" panose="02020502050305020303" pitchFamily="18" charset="0"/>
              </a:rPr>
              <a:t>Methodology:</a:t>
            </a:r>
            <a:endParaRPr lang="en-US" sz="5300" dirty="0">
              <a:latin typeface="Goudy Old Style" panose="02020502050305020303" pitchFamily="18" charset="0"/>
            </a:endParaRPr>
          </a:p>
        </p:txBody>
      </p:sp>
      <p:sp>
        <p:nvSpPr>
          <p:cNvPr id="9" name="TextBox 8"/>
          <p:cNvSpPr txBox="1"/>
          <p:nvPr/>
        </p:nvSpPr>
        <p:spPr>
          <a:xfrm>
            <a:off x="248756" y="913417"/>
            <a:ext cx="3942244" cy="430887"/>
          </a:xfrm>
          <a:prstGeom prst="rect">
            <a:avLst/>
          </a:prstGeom>
          <a:solidFill>
            <a:schemeClr val="tx1">
              <a:lumMod val="75000"/>
              <a:lumOff val="25000"/>
            </a:schemeClr>
          </a:solidFill>
        </p:spPr>
        <p:txBody>
          <a:bodyPr wrap="square" rtlCol="0">
            <a:spAutoFit/>
          </a:bodyPr>
          <a:lstStyle/>
          <a:p>
            <a:pPr algn="just"/>
            <a:r>
              <a:rPr lang="en-GB" sz="2200" dirty="0">
                <a:solidFill>
                  <a:schemeClr val="bg1"/>
                </a:solidFill>
                <a:latin typeface="Goudy Old Style" panose="02020502050305020303" pitchFamily="18" charset="0"/>
              </a:rPr>
              <a:t>1. First insight using visualization:</a:t>
            </a:r>
            <a:endParaRPr lang="en-US" sz="2200" dirty="0">
              <a:solidFill>
                <a:schemeClr val="bg1"/>
              </a:solidFill>
              <a:latin typeface="Goudy Old Style" panose="02020502050305020303"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08488" y="1473352"/>
            <a:ext cx="9837420" cy="5798989"/>
          </a:xfrm>
          <a:prstGeom prst="rect">
            <a:avLst/>
          </a:prstGeom>
          <a:effectLst>
            <a:outerShdw blurRad="63500" sx="90000" sy="90000" algn="ctr" rotWithShape="0">
              <a:prstClr val="black">
                <a:alpha val="40000"/>
              </a:prstClr>
            </a:outerShdw>
          </a:effectLst>
        </p:spPr>
      </p:pic>
    </p:spTree>
    <p:extLst>
      <p:ext uri="{BB962C8B-B14F-4D97-AF65-F5344CB8AC3E}">
        <p14:creationId xmlns:p14="http://schemas.microsoft.com/office/powerpoint/2010/main" val="390701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179"/>
            <a:ext cx="12269637" cy="7946050"/>
          </a:xfrm>
          <a:prstGeom prst="rect">
            <a:avLst/>
          </a:prstGeom>
          <a:effectLst/>
        </p:spPr>
      </p:pic>
      <p:sp>
        <p:nvSpPr>
          <p:cNvPr id="7" name="Title 1"/>
          <p:cNvSpPr>
            <a:spLocks noGrp="1"/>
          </p:cNvSpPr>
          <p:nvPr>
            <p:ph type="ctrTitle"/>
          </p:nvPr>
        </p:nvSpPr>
        <p:spPr>
          <a:xfrm>
            <a:off x="248756" y="0"/>
            <a:ext cx="3568863" cy="784369"/>
          </a:xfrm>
          <a:solidFill>
            <a:schemeClr val="tx1">
              <a:lumMod val="75000"/>
              <a:lumOff val="25000"/>
            </a:schemeClr>
          </a:solidFill>
        </p:spPr>
        <p:txBody>
          <a:bodyPr>
            <a:normAutofit fontScale="90000"/>
          </a:bodyPr>
          <a:lstStyle/>
          <a:p>
            <a:pPr algn="l"/>
            <a:br>
              <a:rPr lang="en-US" dirty="0"/>
            </a:br>
            <a:r>
              <a:rPr lang="en-US" sz="5300" dirty="0">
                <a:solidFill>
                  <a:schemeClr val="bg1"/>
                </a:solidFill>
                <a:latin typeface="Goudy Old Style" panose="02020502050305020303" pitchFamily="18" charset="0"/>
              </a:rPr>
              <a:t>Methodology:</a:t>
            </a:r>
            <a:endParaRPr lang="en-US" sz="5300" dirty="0">
              <a:latin typeface="Goudy Old Style" panose="02020502050305020303" pitchFamily="18" charset="0"/>
            </a:endParaRPr>
          </a:p>
        </p:txBody>
      </p:sp>
      <p:sp>
        <p:nvSpPr>
          <p:cNvPr id="9" name="TextBox 8"/>
          <p:cNvSpPr txBox="1"/>
          <p:nvPr/>
        </p:nvSpPr>
        <p:spPr>
          <a:xfrm>
            <a:off x="248756" y="913417"/>
            <a:ext cx="2524924" cy="430887"/>
          </a:xfrm>
          <a:prstGeom prst="rect">
            <a:avLst/>
          </a:prstGeom>
          <a:solidFill>
            <a:schemeClr val="tx1">
              <a:lumMod val="75000"/>
              <a:lumOff val="25000"/>
            </a:schemeClr>
          </a:solidFill>
        </p:spPr>
        <p:txBody>
          <a:bodyPr wrap="square" rtlCol="0">
            <a:spAutoFit/>
          </a:bodyPr>
          <a:lstStyle/>
          <a:p>
            <a:pPr algn="just"/>
            <a:r>
              <a:rPr lang="en-GB" sz="2200" dirty="0">
                <a:solidFill>
                  <a:schemeClr val="bg1"/>
                </a:solidFill>
                <a:latin typeface="Goudy Old Style" panose="02020502050305020303" pitchFamily="18" charset="0"/>
              </a:rPr>
              <a:t>2. Linear Regression:</a:t>
            </a:r>
            <a:endParaRPr lang="en-US" sz="2200" dirty="0">
              <a:solidFill>
                <a:schemeClr val="bg1"/>
              </a:solidFill>
              <a:latin typeface="Goudy Old Style" panose="02020502050305020303" pitchFamily="18" charset="0"/>
            </a:endParaRPr>
          </a:p>
        </p:txBody>
      </p:sp>
      <p:pic>
        <p:nvPicPr>
          <p:cNvPr id="8" name="Picture 7"/>
          <p:cNvPicPr/>
          <p:nvPr/>
        </p:nvPicPr>
        <p:blipFill>
          <a:blip r:embed="rId3"/>
          <a:stretch>
            <a:fillRect/>
          </a:stretch>
        </p:blipFill>
        <p:spPr>
          <a:xfrm>
            <a:off x="662940" y="1714500"/>
            <a:ext cx="11026140" cy="4732020"/>
          </a:xfrm>
          <a:prstGeom prst="rect">
            <a:avLst/>
          </a:prstGeom>
          <a:effectLst>
            <a:outerShdw blurRad="63500" sx="90000" sy="90000" algn="ctr" rotWithShape="0">
              <a:prstClr val="black">
                <a:alpha val="40000"/>
              </a:prstClr>
            </a:outerShdw>
          </a:effectLst>
        </p:spPr>
      </p:pic>
    </p:spTree>
    <p:extLst>
      <p:ext uri="{BB962C8B-B14F-4D97-AF65-F5344CB8AC3E}">
        <p14:creationId xmlns:p14="http://schemas.microsoft.com/office/powerpoint/2010/main" val="100547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319"/>
            <a:ext cx="12269637" cy="7946050"/>
          </a:xfrm>
          <a:prstGeom prst="rect">
            <a:avLst/>
          </a:prstGeom>
          <a:effectLst/>
        </p:spPr>
      </p:pic>
      <p:sp>
        <p:nvSpPr>
          <p:cNvPr id="7" name="Title 1"/>
          <p:cNvSpPr>
            <a:spLocks noGrp="1"/>
          </p:cNvSpPr>
          <p:nvPr>
            <p:ph type="ctrTitle"/>
          </p:nvPr>
        </p:nvSpPr>
        <p:spPr>
          <a:xfrm>
            <a:off x="248756" y="0"/>
            <a:ext cx="3568863" cy="784369"/>
          </a:xfrm>
          <a:solidFill>
            <a:schemeClr val="tx1">
              <a:lumMod val="75000"/>
              <a:lumOff val="25000"/>
            </a:schemeClr>
          </a:solidFill>
        </p:spPr>
        <p:txBody>
          <a:bodyPr>
            <a:normAutofit fontScale="90000"/>
          </a:bodyPr>
          <a:lstStyle/>
          <a:p>
            <a:pPr algn="l"/>
            <a:br>
              <a:rPr lang="en-US" dirty="0"/>
            </a:br>
            <a:r>
              <a:rPr lang="en-US" sz="5300" dirty="0">
                <a:solidFill>
                  <a:schemeClr val="bg1"/>
                </a:solidFill>
                <a:latin typeface="Goudy Old Style" panose="02020502050305020303" pitchFamily="18" charset="0"/>
              </a:rPr>
              <a:t>Methodology:</a:t>
            </a:r>
            <a:endParaRPr lang="en-US" sz="5300" dirty="0">
              <a:latin typeface="Goudy Old Style" panose="02020502050305020303" pitchFamily="18" charset="0"/>
            </a:endParaRPr>
          </a:p>
        </p:txBody>
      </p:sp>
      <p:sp>
        <p:nvSpPr>
          <p:cNvPr id="9" name="TextBox 8"/>
          <p:cNvSpPr txBox="1"/>
          <p:nvPr/>
        </p:nvSpPr>
        <p:spPr>
          <a:xfrm>
            <a:off x="248756" y="913417"/>
            <a:ext cx="4955704" cy="430887"/>
          </a:xfrm>
          <a:prstGeom prst="rect">
            <a:avLst/>
          </a:prstGeom>
          <a:solidFill>
            <a:schemeClr val="tx1">
              <a:lumMod val="75000"/>
              <a:lumOff val="25000"/>
            </a:schemeClr>
          </a:solidFill>
        </p:spPr>
        <p:txBody>
          <a:bodyPr wrap="square" rtlCol="0">
            <a:spAutoFit/>
          </a:bodyPr>
          <a:lstStyle/>
          <a:p>
            <a:pPr algn="just"/>
            <a:r>
              <a:rPr lang="fr-FR" sz="2200" dirty="0">
                <a:solidFill>
                  <a:schemeClr val="bg1"/>
                </a:solidFill>
                <a:latin typeface="Goudy Old Style" panose="02020502050305020303" pitchFamily="18" charset="0"/>
              </a:rPr>
              <a:t>3. Principal Component </a:t>
            </a:r>
            <a:r>
              <a:rPr lang="fr-FR" sz="2200" dirty="0" err="1">
                <a:solidFill>
                  <a:schemeClr val="bg1"/>
                </a:solidFill>
                <a:latin typeface="Goudy Old Style" panose="02020502050305020303" pitchFamily="18" charset="0"/>
              </a:rPr>
              <a:t>Regression</a:t>
            </a:r>
            <a:r>
              <a:rPr lang="fr-FR" sz="2200" dirty="0">
                <a:solidFill>
                  <a:schemeClr val="bg1"/>
                </a:solidFill>
                <a:latin typeface="Goudy Old Style" panose="02020502050305020303" pitchFamily="18" charset="0"/>
              </a:rPr>
              <a:t> (PCR):</a:t>
            </a:r>
            <a:endParaRPr lang="en-US" sz="2200" dirty="0">
              <a:solidFill>
                <a:schemeClr val="bg1"/>
              </a:solidFill>
              <a:latin typeface="Goudy Old Style" panose="02020502050305020303" pitchFamily="18" charset="0"/>
            </a:endParaRPr>
          </a:p>
        </p:txBody>
      </p:sp>
      <p:pic>
        <p:nvPicPr>
          <p:cNvPr id="6" name="Picture 5"/>
          <p:cNvPicPr/>
          <p:nvPr/>
        </p:nvPicPr>
        <p:blipFill>
          <a:blip r:embed="rId3"/>
          <a:stretch>
            <a:fillRect/>
          </a:stretch>
        </p:blipFill>
        <p:spPr>
          <a:xfrm>
            <a:off x="4027052" y="1473352"/>
            <a:ext cx="4137895" cy="850033"/>
          </a:xfrm>
          <a:prstGeom prst="rect">
            <a:avLst/>
          </a:prstGeom>
        </p:spPr>
      </p:pic>
      <p:pic>
        <p:nvPicPr>
          <p:cNvPr id="10" name="Picture 9"/>
          <p:cNvPicPr/>
          <p:nvPr/>
        </p:nvPicPr>
        <p:blipFill>
          <a:blip r:embed="rId4"/>
          <a:stretch>
            <a:fillRect/>
          </a:stretch>
        </p:blipFill>
        <p:spPr>
          <a:xfrm>
            <a:off x="427438" y="2562520"/>
            <a:ext cx="11490960" cy="4440260"/>
          </a:xfrm>
          <a:prstGeom prst="rect">
            <a:avLst/>
          </a:prstGeom>
        </p:spPr>
      </p:pic>
    </p:spTree>
    <p:extLst>
      <p:ext uri="{BB962C8B-B14F-4D97-AF65-F5344CB8AC3E}">
        <p14:creationId xmlns:p14="http://schemas.microsoft.com/office/powerpoint/2010/main" val="23164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319"/>
            <a:ext cx="12269637" cy="7946050"/>
          </a:xfrm>
          <a:prstGeom prst="rect">
            <a:avLst/>
          </a:prstGeom>
          <a:effectLst/>
        </p:spPr>
      </p:pic>
      <p:sp>
        <p:nvSpPr>
          <p:cNvPr id="7" name="Title 1"/>
          <p:cNvSpPr>
            <a:spLocks noGrp="1"/>
          </p:cNvSpPr>
          <p:nvPr>
            <p:ph type="ctrTitle"/>
          </p:nvPr>
        </p:nvSpPr>
        <p:spPr>
          <a:xfrm>
            <a:off x="248757" y="0"/>
            <a:ext cx="2121064" cy="784369"/>
          </a:xfrm>
          <a:solidFill>
            <a:schemeClr val="tx1">
              <a:lumMod val="75000"/>
              <a:lumOff val="25000"/>
            </a:schemeClr>
          </a:solidFill>
        </p:spPr>
        <p:txBody>
          <a:bodyPr>
            <a:normAutofit fontScale="90000"/>
          </a:bodyPr>
          <a:lstStyle/>
          <a:p>
            <a:pPr algn="l"/>
            <a:br>
              <a:rPr lang="en-US" dirty="0"/>
            </a:br>
            <a:r>
              <a:rPr lang="en-US" sz="5300" dirty="0">
                <a:solidFill>
                  <a:schemeClr val="bg1"/>
                </a:solidFill>
                <a:latin typeface="Goudy Old Style" panose="02020502050305020303" pitchFamily="18" charset="0"/>
              </a:rPr>
              <a:t>Results:</a:t>
            </a:r>
            <a:endParaRPr lang="en-US" sz="5300" dirty="0">
              <a:latin typeface="Goudy Old Style" panose="02020502050305020303" pitchFamily="18" charset="0"/>
            </a:endParaRPr>
          </a:p>
        </p:txBody>
      </p:sp>
      <p:sp>
        <p:nvSpPr>
          <p:cNvPr id="8" name="TextBox 7"/>
          <p:cNvSpPr txBox="1"/>
          <p:nvPr/>
        </p:nvSpPr>
        <p:spPr>
          <a:xfrm>
            <a:off x="500934" y="1286797"/>
            <a:ext cx="11267768" cy="4524315"/>
          </a:xfrm>
          <a:prstGeom prst="rect">
            <a:avLst/>
          </a:prstGeom>
          <a:solidFill>
            <a:schemeClr val="tx1">
              <a:lumMod val="75000"/>
              <a:lumOff val="25000"/>
            </a:schemeClr>
          </a:solidFill>
        </p:spPr>
        <p:txBody>
          <a:bodyPr wrap="square" rtlCol="0">
            <a:spAutoFit/>
          </a:bodyPr>
          <a:lstStyle/>
          <a:p>
            <a:r>
              <a:rPr lang="en-GB" sz="2400" dirty="0">
                <a:solidFill>
                  <a:schemeClr val="bg1"/>
                </a:solidFill>
                <a:latin typeface="Goudy Old Style" panose="02020502050305020303" pitchFamily="18" charset="0"/>
              </a:rPr>
              <a:t>1. Even though the scores seem to be improved after applying a more sophisticate method, the model is still not suitable for the dataset. Thus, it can’t be used to precisely predict a </a:t>
            </a:r>
            <a:r>
              <a:rPr lang="en-GB" sz="2400" dirty="0" err="1">
                <a:solidFill>
                  <a:schemeClr val="bg1"/>
                </a:solidFill>
                <a:latin typeface="Goudy Old Style" panose="02020502050305020303" pitchFamily="18" charset="0"/>
              </a:rPr>
              <a:t>neighborhood</a:t>
            </a:r>
            <a:r>
              <a:rPr lang="en-GB" sz="2400" dirty="0">
                <a:solidFill>
                  <a:schemeClr val="bg1"/>
                </a:solidFill>
                <a:latin typeface="Goudy Old Style" panose="02020502050305020303" pitchFamily="18" charset="0"/>
              </a:rPr>
              <a:t> average price.</a:t>
            </a:r>
          </a:p>
          <a:p>
            <a:endParaRPr lang="en-GB" sz="2400" dirty="0">
              <a:solidFill>
                <a:schemeClr val="bg1"/>
              </a:solidFill>
              <a:latin typeface="Goudy Old Style" panose="02020502050305020303" pitchFamily="18" charset="0"/>
            </a:endParaRPr>
          </a:p>
          <a:p>
            <a:r>
              <a:rPr lang="en-GB" sz="2400" dirty="0">
                <a:solidFill>
                  <a:schemeClr val="bg1"/>
                </a:solidFill>
                <a:latin typeface="Goudy Old Style" panose="02020502050305020303" pitchFamily="18" charset="0"/>
              </a:rPr>
              <a:t>2. Explanations for the poor model can be:</a:t>
            </a:r>
          </a:p>
          <a:p>
            <a:pPr marL="342900" indent="-342900">
              <a:buFont typeface="Arial" panose="020B0604020202020204" pitchFamily="34" charset="0"/>
              <a:buChar char="•"/>
            </a:pPr>
            <a:r>
              <a:rPr lang="en-GB" sz="2400" dirty="0">
                <a:solidFill>
                  <a:schemeClr val="bg1"/>
                </a:solidFill>
                <a:latin typeface="Goudy Old Style" panose="02020502050305020303" pitchFamily="18" charset="0"/>
              </a:rPr>
              <a:t>The real estate price is hard to predict</a:t>
            </a:r>
          </a:p>
          <a:p>
            <a:pPr marL="342900" indent="-342900">
              <a:buFont typeface="Arial" panose="020B0604020202020204" pitchFamily="34" charset="0"/>
              <a:buChar char="•"/>
            </a:pPr>
            <a:r>
              <a:rPr lang="en-GB" sz="2400" dirty="0">
                <a:solidFill>
                  <a:schemeClr val="bg1"/>
                </a:solidFill>
                <a:latin typeface="Goudy Old Style" panose="02020502050305020303" pitchFamily="18" charset="0"/>
              </a:rPr>
              <a:t>The data is incomplete (small sample size, missing deciding factors)</a:t>
            </a:r>
          </a:p>
          <a:p>
            <a:pPr marL="342900" indent="-342900">
              <a:buFont typeface="Arial" panose="020B0604020202020204" pitchFamily="34" charset="0"/>
              <a:buChar char="•"/>
            </a:pPr>
            <a:r>
              <a:rPr lang="en-GB" sz="2400" dirty="0">
                <a:solidFill>
                  <a:schemeClr val="bg1"/>
                </a:solidFill>
                <a:latin typeface="Goudy Old Style" panose="02020502050305020303" pitchFamily="18" charset="0"/>
              </a:rPr>
              <a:t>The machine learning techniques are chosen or applied poorly</a:t>
            </a:r>
          </a:p>
          <a:p>
            <a:pPr marL="342900" indent="-342900">
              <a:buFont typeface="Arial" panose="020B0604020202020204" pitchFamily="34" charset="0"/>
              <a:buChar char="•"/>
            </a:pPr>
            <a:endParaRPr lang="en-GB" sz="2400" dirty="0">
              <a:solidFill>
                <a:schemeClr val="bg1"/>
              </a:solidFill>
              <a:latin typeface="Goudy Old Style" panose="02020502050305020303" pitchFamily="18" charset="0"/>
            </a:endParaRPr>
          </a:p>
          <a:p>
            <a:r>
              <a:rPr lang="en-GB" sz="2400" dirty="0">
                <a:solidFill>
                  <a:schemeClr val="bg1"/>
                </a:solidFill>
                <a:latin typeface="Goudy Old Style" panose="02020502050305020303" pitchFamily="18" charset="0"/>
              </a:rPr>
              <a:t>3. But again, on the bright side, the insight, gotten from observing the analysis results, seems consistent and logical. And the insight is business venues that can serve the needs of most normal people usually situated in pricy </a:t>
            </a:r>
            <a:r>
              <a:rPr lang="en-GB" sz="2400" dirty="0" err="1">
                <a:solidFill>
                  <a:schemeClr val="bg1"/>
                </a:solidFill>
                <a:latin typeface="Goudy Old Style" panose="02020502050305020303" pitchFamily="18" charset="0"/>
              </a:rPr>
              <a:t>neighborhoods</a:t>
            </a:r>
            <a:endParaRPr lang="en-GB" sz="2400" dirty="0">
              <a:solidFill>
                <a:schemeClr val="bg1"/>
              </a:solidFill>
              <a:latin typeface="Goudy Old Style" panose="02020502050305020303" pitchFamily="18" charset="0"/>
            </a:endParaRPr>
          </a:p>
        </p:txBody>
      </p:sp>
    </p:spTree>
    <p:extLst>
      <p:ext uri="{BB962C8B-B14F-4D97-AF65-F5344CB8AC3E}">
        <p14:creationId xmlns:p14="http://schemas.microsoft.com/office/powerpoint/2010/main" val="7015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7" y="0"/>
            <a:ext cx="12269637" cy="7946050"/>
          </a:xfrm>
          <a:prstGeom prst="rect">
            <a:avLst/>
          </a:prstGeom>
          <a:effectLst/>
        </p:spPr>
      </p:pic>
      <p:sp>
        <p:nvSpPr>
          <p:cNvPr id="7" name="Title 1"/>
          <p:cNvSpPr>
            <a:spLocks noGrp="1"/>
          </p:cNvSpPr>
          <p:nvPr>
            <p:ph type="ctrTitle"/>
          </p:nvPr>
        </p:nvSpPr>
        <p:spPr>
          <a:xfrm>
            <a:off x="164936" y="243030"/>
            <a:ext cx="3210723" cy="784369"/>
          </a:xfrm>
          <a:solidFill>
            <a:schemeClr val="tx1">
              <a:lumMod val="75000"/>
              <a:lumOff val="25000"/>
            </a:schemeClr>
          </a:solidFill>
        </p:spPr>
        <p:txBody>
          <a:bodyPr>
            <a:normAutofit fontScale="90000"/>
          </a:bodyPr>
          <a:lstStyle/>
          <a:p>
            <a:pPr algn="l"/>
            <a:r>
              <a:rPr lang="en-US" sz="5300" dirty="0">
                <a:solidFill>
                  <a:schemeClr val="bg1"/>
                </a:solidFill>
                <a:latin typeface="Goudy Old Style" panose="02020502050305020303" pitchFamily="18" charset="0"/>
              </a:rPr>
              <a:t>Conclusion:</a:t>
            </a:r>
            <a:endParaRPr lang="en-US" sz="5300" dirty="0">
              <a:latin typeface="Goudy Old Style" panose="02020502050305020303" pitchFamily="18" charset="0"/>
            </a:endParaRPr>
          </a:p>
        </p:txBody>
      </p:sp>
      <p:sp>
        <p:nvSpPr>
          <p:cNvPr id="8" name="TextBox 7"/>
          <p:cNvSpPr txBox="1"/>
          <p:nvPr/>
        </p:nvSpPr>
        <p:spPr>
          <a:xfrm>
            <a:off x="423297" y="1348364"/>
            <a:ext cx="11267768" cy="6124754"/>
          </a:xfrm>
          <a:prstGeom prst="rect">
            <a:avLst/>
          </a:prstGeom>
          <a:solidFill>
            <a:schemeClr val="tx1">
              <a:lumMod val="75000"/>
              <a:lumOff val="25000"/>
            </a:schemeClr>
          </a:solidFill>
        </p:spPr>
        <p:txBody>
          <a:bodyPr wrap="square" rtlCol="0">
            <a:spAutoFit/>
          </a:bodyPr>
          <a:lstStyle/>
          <a:p>
            <a:pPr marL="342900" indent="-342900">
              <a:buFont typeface="Wingdings" panose="05000000000000000000" pitchFamily="2" charset="2"/>
              <a:buChar char="§"/>
            </a:pPr>
            <a:endParaRPr lang="en-GB" sz="2800" dirty="0">
              <a:solidFill>
                <a:schemeClr val="bg1"/>
              </a:solidFill>
              <a:latin typeface="Goudy Old Style" panose="02020502050305020303" pitchFamily="18" charset="0"/>
            </a:endParaRPr>
          </a:p>
          <a:p>
            <a:pPr marL="342900" indent="-342900">
              <a:buFont typeface="Wingdings" panose="05000000000000000000" pitchFamily="2" charset="2"/>
              <a:buChar char="§"/>
            </a:pPr>
            <a:r>
              <a:rPr lang="en-GB" sz="2800" dirty="0">
                <a:solidFill>
                  <a:schemeClr val="bg1"/>
                </a:solidFill>
                <a:latin typeface="Goudy Old Style" panose="02020502050305020303" pitchFamily="18" charset="0"/>
              </a:rPr>
              <a:t>It’s unfortunately that the analysis couldn’t produce a precise model or showing any strong coefficient correlation for any venue type. But we can still get some meaningful and logical insights from the result</a:t>
            </a:r>
          </a:p>
          <a:p>
            <a:endParaRPr lang="en-GB" sz="2800" dirty="0">
              <a:solidFill>
                <a:schemeClr val="bg1"/>
              </a:solidFill>
              <a:latin typeface="Goudy Old Style" panose="02020502050305020303" pitchFamily="18" charset="0"/>
            </a:endParaRPr>
          </a:p>
          <a:p>
            <a:pPr marL="342900" indent="-342900">
              <a:buFont typeface="Wingdings" panose="05000000000000000000" pitchFamily="2" charset="2"/>
              <a:buChar char="§"/>
            </a:pPr>
            <a:r>
              <a:rPr lang="en-GB" sz="2800" dirty="0">
                <a:solidFill>
                  <a:schemeClr val="bg1"/>
                </a:solidFill>
                <a:latin typeface="Goudy Old Style" panose="02020502050305020303" pitchFamily="18" charset="0"/>
              </a:rPr>
              <a:t>Some notes on the analysis result:</a:t>
            </a:r>
          </a:p>
          <a:p>
            <a:endParaRPr lang="en-GB" sz="2800" dirty="0">
              <a:solidFill>
                <a:schemeClr val="bg1"/>
              </a:solidFill>
              <a:latin typeface="Goudy Old Style" panose="02020502050305020303" pitchFamily="18" charset="0"/>
            </a:endParaRPr>
          </a:p>
          <a:p>
            <a:r>
              <a:rPr lang="en-GB" sz="2800" dirty="0">
                <a:solidFill>
                  <a:schemeClr val="bg1"/>
                </a:solidFill>
                <a:latin typeface="Goudy Old Style" panose="02020502050305020303" pitchFamily="18" charset="0"/>
              </a:rPr>
              <a:t>	- This project is done by a web developer who only started self-studying 		  Data Science for 4 months. So please take it with a grain of salt</a:t>
            </a:r>
          </a:p>
          <a:p>
            <a:endParaRPr lang="en-GB" sz="2800" dirty="0">
              <a:solidFill>
                <a:schemeClr val="bg1"/>
              </a:solidFill>
              <a:latin typeface="Goudy Old Style" panose="02020502050305020303" pitchFamily="18" charset="0"/>
            </a:endParaRPr>
          </a:p>
          <a:p>
            <a:r>
              <a:rPr lang="en-GB" sz="2800" dirty="0">
                <a:solidFill>
                  <a:schemeClr val="bg1"/>
                </a:solidFill>
                <a:latin typeface="Goudy Old Style" panose="02020502050305020303" pitchFamily="18" charset="0"/>
              </a:rPr>
              <a:t>	- The coefficients only show correlation, not causation. So, if your 		  </a:t>
            </a:r>
            <a:r>
              <a:rPr lang="en-GB" sz="2800" dirty="0" err="1">
                <a:solidFill>
                  <a:schemeClr val="bg1"/>
                </a:solidFill>
                <a:latin typeface="Goudy Old Style" panose="02020502050305020303" pitchFamily="18" charset="0"/>
              </a:rPr>
              <a:t>neighborhood</a:t>
            </a:r>
            <a:r>
              <a:rPr lang="en-GB" sz="2800" dirty="0">
                <a:solidFill>
                  <a:schemeClr val="bg1"/>
                </a:solidFill>
                <a:latin typeface="Goudy Old Style" panose="02020502050305020303" pitchFamily="18" charset="0"/>
              </a:rPr>
              <a:t> average price is low, please don’t go destroying the 	 	  surrounding bars and food trucks. There might be another reason</a:t>
            </a:r>
          </a:p>
          <a:p>
            <a:endParaRPr lang="en-GB" sz="2800" dirty="0">
              <a:solidFill>
                <a:schemeClr val="bg1"/>
              </a:solidFill>
              <a:latin typeface="Goudy Old Style" panose="02020502050305020303" pitchFamily="18" charset="0"/>
            </a:endParaRPr>
          </a:p>
        </p:txBody>
      </p:sp>
    </p:spTree>
    <p:extLst>
      <p:ext uri="{BB962C8B-B14F-4D97-AF65-F5344CB8AC3E}">
        <p14:creationId xmlns:p14="http://schemas.microsoft.com/office/powerpoint/2010/main" val="339090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Goudy Old Style</vt:lpstr>
      <vt:lpstr>Wingdings</vt:lpstr>
      <vt:lpstr>Office Theme</vt:lpstr>
      <vt:lpstr> Capstone project - Final report</vt:lpstr>
      <vt:lpstr> Introduction:</vt:lpstr>
      <vt:lpstr> Methodology:</vt:lpstr>
      <vt:lpstr> Methodology:</vt:lpstr>
      <vt:lpstr> Methodology:</vt:lpstr>
      <vt:lpst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Final report</dc:title>
  <dc:creator>Anjali Madas</dc:creator>
  <cp:lastModifiedBy>Anjali Madas</cp:lastModifiedBy>
  <cp:revision>6</cp:revision>
  <dcterms:created xsi:type="dcterms:W3CDTF">2019-11-16T18:37:48Z</dcterms:created>
  <dcterms:modified xsi:type="dcterms:W3CDTF">2019-11-16T19:07:47Z</dcterms:modified>
</cp:coreProperties>
</file>