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9.png" ContentType="image/png"/>
  <Override PartName="/ppt/media/image18.png" ContentType="image/png"/>
  <Override PartName="/ppt/media/image16.png" ContentType="image/png"/>
  <Override PartName="/ppt/media/image15.png" ContentType="image/png"/>
  <Override PartName="/ppt/media/image5.jpeg" ContentType="image/jpeg"/>
  <Override PartName="/ppt/media/image14.png" ContentType="image/png"/>
  <Override PartName="/ppt/media/image10.png" ContentType="image/png"/>
  <Override PartName="/ppt/media/image2.png" ContentType="image/png"/>
  <Override PartName="/ppt/media/image17.jpeg" ContentType="image/jpeg"/>
  <Override PartName="/ppt/media/image3.png" ContentType="image/png"/>
  <Override PartName="/ppt/media/image4.png" ContentType="image/png"/>
  <Override PartName="/ppt/media/image6.png" ContentType="image/pn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IN" sz="1862" spc="-1" strike="noStrike">
                <a:solidFill>
                  <a:srgbClr val="595959"/>
                </a:solidFill>
                <a:latin typeface="Garamond"/>
              </a:defRPr>
            </a:pPr>
            <a:r>
              <a:rPr b="0" lang="en-IN" sz="1862" spc="-1" strike="noStrike">
                <a:solidFill>
                  <a:srgbClr val="595959"/>
                </a:solidFill>
                <a:latin typeface="Garamond"/>
              </a:rPr>
              <a:t>models</a:t>
            </a:r>
          </a:p>
        </c:rich>
      </c:tx>
      <c:overlay val="0"/>
      <c:spPr>
        <a:noFill/>
        <a:ln>
          <a:noFill/>
        </a:ln>
      </c:spPr>
    </c:title>
    <c:autoTitleDeleted val="0"/>
    <c:plotArea>
      <c:barChart>
        <c:barDir val="col"/>
        <c:grouping val="clustered"/>
        <c:varyColors val="0"/>
        <c:ser>
          <c:idx val="0"/>
          <c:order val="0"/>
          <c:tx>
            <c:strRef>
              <c:f>label 0</c:f>
              <c:strCache>
                <c:ptCount val="1"/>
                <c:pt idx="0">
                  <c:v>Series 1</c:v>
                </c:pt>
              </c:strCache>
            </c:strRef>
          </c:tx>
          <c:spPr>
            <a:solidFill>
              <a:srgbClr val="83992a"/>
            </a:solidFill>
            <a:ln>
              <a:noFill/>
            </a:ln>
          </c:spPr>
          <c:invertIfNegative val="0"/>
          <c:dLbls>
            <c:txPr>
              <a:bodyPr/>
              <a:lstStyle/>
              <a:p>
                <a:pPr>
                  <a:defRPr b="0" sz="1000" spc="-1" strike="noStrike">
                    <a:solidFill>
                      <a:srgbClr val="000000"/>
                    </a:solidFill>
                    <a:latin typeface="Garamond"/>
                  </a:defRPr>
                </a:pPr>
              </a:p>
            </c:txPr>
            <c:dLblPos val="outEnd"/>
            <c:showLegendKey val="0"/>
            <c:showVal val="0"/>
            <c:showCatName val="0"/>
            <c:showSerName val="0"/>
            <c:showPercent val="0"/>
            <c:separator>; </c:separator>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3c9770"/>
            </a:solidFill>
            <a:ln>
              <a:noFill/>
            </a:ln>
          </c:spPr>
          <c:invertIfNegative val="0"/>
          <c:dLbls>
            <c:txPr>
              <a:bodyPr/>
              <a:lstStyle/>
              <a:p>
                <a:pPr>
                  <a:defRPr b="0" sz="1000" spc="-1" strike="noStrike">
                    <a:solidFill>
                      <a:srgbClr val="000000"/>
                    </a:solidFill>
                    <a:latin typeface="Garamond"/>
                  </a:defRPr>
                </a:pPr>
              </a:p>
            </c:txPr>
            <c:dLblPos val="outEnd"/>
            <c:showLegendKey val="0"/>
            <c:showVal val="0"/>
            <c:showCatName val="0"/>
            <c:showSerName val="0"/>
            <c:showPercent val="0"/>
            <c:separator>; </c:separator>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44709d"/>
            </a:solidFill>
            <a:ln>
              <a:noFill/>
            </a:ln>
          </c:spPr>
          <c:invertIfNegative val="0"/>
          <c:dLbls>
            <c:txPr>
              <a:bodyPr/>
              <a:lstStyle/>
              <a:p>
                <a:pPr>
                  <a:defRPr b="0" sz="1000" spc="-1" strike="noStrike">
                    <a:solidFill>
                      <a:srgbClr val="000000"/>
                    </a:solidFill>
                    <a:latin typeface="Garamond"/>
                  </a:defRPr>
                </a:pPr>
              </a:p>
            </c:txPr>
            <c:dLblPos val="outEnd"/>
            <c:showLegendKey val="0"/>
            <c:showVal val="0"/>
            <c:showCatName val="0"/>
            <c:showSerName val="0"/>
            <c:showPercent val="0"/>
            <c:separator>; </c:separator>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gapWidth val="219"/>
        <c:overlap val="-27"/>
        <c:axId val="24823333"/>
        <c:axId val="10060935"/>
      </c:barChart>
      <c:catAx>
        <c:axId val="24823333"/>
        <c:scaling>
          <c:orientation val="minMax"/>
        </c:scaling>
        <c:delete val="0"/>
        <c:axPos val="b"/>
        <c:numFmt formatCode="[$-4009]dd/mm/yyyy" sourceLinked="1"/>
        <c:majorTickMark val="none"/>
        <c:minorTickMark val="none"/>
        <c:tickLblPos val="nextTo"/>
        <c:spPr>
          <a:ln w="9360">
            <a:solidFill>
              <a:srgbClr val="d9d9d9"/>
            </a:solidFill>
            <a:round/>
          </a:ln>
        </c:spPr>
        <c:txPr>
          <a:bodyPr/>
          <a:lstStyle/>
          <a:p>
            <a:pPr>
              <a:defRPr b="0" sz="1197" spc="-1" strike="noStrike">
                <a:solidFill>
                  <a:srgbClr val="595959"/>
                </a:solidFill>
                <a:latin typeface="Garamond"/>
              </a:defRPr>
            </a:pPr>
          </a:p>
        </c:txPr>
        <c:crossAx val="10060935"/>
        <c:crosses val="autoZero"/>
        <c:auto val="1"/>
        <c:lblAlgn val="ctr"/>
        <c:lblOffset val="100"/>
        <c:noMultiLvlLbl val="0"/>
      </c:catAx>
      <c:valAx>
        <c:axId val="10060935"/>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b="0" sz="1197" spc="-1" strike="noStrike">
                <a:solidFill>
                  <a:srgbClr val="595959"/>
                </a:solidFill>
                <a:latin typeface="Garamond"/>
              </a:defRPr>
            </a:pPr>
          </a:p>
        </c:txPr>
        <c:crossAx val="24823333"/>
        <c:crosses val="autoZero"/>
        <c:crossBetween val="between"/>
      </c:valAx>
      <c:spPr>
        <a:noFill/>
        <a:ln>
          <a:noFill/>
        </a:ln>
      </c:spPr>
    </c:plotArea>
    <c:legend>
      <c:legendPos val="b"/>
      <c:overlay val="0"/>
      <c:spPr>
        <a:noFill/>
        <a:ln>
          <a:noFill/>
        </a:ln>
      </c:spPr>
      <c:txPr>
        <a:bodyPr/>
        <a:lstStyle/>
        <a:p>
          <a:pPr>
            <a:defRPr b="0" sz="1197" spc="-1" strike="noStrike">
              <a:solidFill>
                <a:srgbClr val="595959"/>
              </a:solidFill>
              <a:latin typeface="Garamond"/>
            </a:defRPr>
          </a:pPr>
        </a:p>
      </c:txPr>
    </c:legend>
    <c:plotVisOnly val="1"/>
    <c:dispBlanksAs val="gap"/>
  </c:chart>
  <c:spPr>
    <a:noFill/>
    <a:ln w="9360">
      <a:noFill/>
    </a:ln>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E75AF-E629-42D4-9B14-942134EB48D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9499342-BA23-4FE3-95D0-0137A0F4B310}" type="pres">
      <dgm:prSet presAssocID="{D00E75AF-E629-42D4-9B14-942134EB48D0}" presName="hierChild1" presStyleCnt="0">
        <dgm:presLayoutVars>
          <dgm:orgChart val="1"/>
          <dgm:chPref val="1"/>
          <dgm:dir/>
          <dgm:animOne val="branch"/>
          <dgm:animLvl val="lvl"/>
          <dgm:resizeHandles/>
        </dgm:presLayoutVars>
      </dgm:prSet>
      <dgm:spPr/>
    </dgm:pt>
  </dgm:ptLst>
  <dgm:cxnLst>
    <dgm:cxn modelId="{196ADC71-B742-481A-ACB2-80482525E433}" type="presOf" srcId="{D00E75AF-E629-42D4-9B14-942134EB48D0}" destId="{79499342-BA23-4FE3-95D0-0137A0F4B310}" srcOrd="0"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5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6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295280" y="982080"/>
            <a:ext cx="9600840" cy="6043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7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8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8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8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8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8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9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9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9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9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295280" y="982080"/>
            <a:ext cx="9600840" cy="6043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840" y="0"/>
            <a:ext cx="12229560" cy="6855840"/>
            <a:chOff x="-15840" y="0"/>
            <a:chExt cx="12229560" cy="6855840"/>
          </a:xfrm>
        </p:grpSpPr>
        <p:pic>
          <p:nvPicPr>
            <p:cNvPr id="1" name="Picture 7" descr="HD-PanelContent.png"/>
            <p:cNvPicPr/>
            <p:nvPr/>
          </p:nvPicPr>
          <p:blipFill>
            <a:blip r:embed="rId3"/>
            <a:stretch/>
          </p:blipFill>
          <p:spPr>
            <a:xfrm>
              <a:off x="0" y="0"/>
              <a:ext cx="12188520" cy="6855840"/>
            </a:xfrm>
            <a:prstGeom prst="rect">
              <a:avLst/>
            </a:prstGeom>
            <a:ln>
              <a:noFill/>
            </a:ln>
          </p:spPr>
        </p:pic>
        <p:sp>
          <p:nvSpPr>
            <p:cNvPr id="2"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4"/>
            <a:stretch/>
          </p:blipFill>
          <p:spPr>
            <a:xfrm>
              <a:off x="-15840" y="3153960"/>
              <a:ext cx="776880" cy="606240"/>
            </a:xfrm>
            <a:prstGeom prst="rect">
              <a:avLst/>
            </a:prstGeom>
            <a:ln>
              <a:noFill/>
            </a:ln>
          </p:spPr>
        </p:pic>
        <p:pic>
          <p:nvPicPr>
            <p:cNvPr id="4" name="Picture 10" descr="HDRibbonContent-UniformTrim.png"/>
            <p:cNvPicPr/>
            <p:nvPr/>
          </p:nvPicPr>
          <p:blipFill>
            <a:blip r:embed="rId5"/>
            <a:stretch/>
          </p:blipFill>
          <p:spPr>
            <a:xfrm>
              <a:off x="11436840" y="3153960"/>
              <a:ext cx="776880" cy="606240"/>
            </a:xfrm>
            <a:prstGeom prst="rect">
              <a:avLst/>
            </a:prstGeom>
            <a:ln>
              <a:noFill/>
            </a:ln>
          </p:spPr>
        </p:pic>
      </p:grpSp>
      <p:sp>
        <p:nvSpPr>
          <p:cNvPr id="5" name="Line 3"/>
          <p:cNvSpPr/>
          <p:nvPr/>
        </p:nvSpPr>
        <p:spPr>
          <a:xfrm>
            <a:off x="1396080" y="2421360"/>
            <a:ext cx="9407160" cy="0"/>
          </a:xfrm>
          <a:prstGeom prst="line">
            <a:avLst/>
          </a:prstGeom>
          <a:ln>
            <a:round/>
          </a:ln>
        </p:spPr>
        <p:style>
          <a:lnRef idx="2">
            <a:schemeClr val="accent1"/>
          </a:lnRef>
          <a:fillRef idx="0">
            <a:schemeClr val="accent1"/>
          </a:fillRef>
          <a:effectRef idx="1">
            <a:schemeClr val="accent1"/>
          </a:effectRef>
          <a:fontRef idx="minor"/>
        </p:style>
      </p:sp>
      <p:sp>
        <p:nvSpPr>
          <p:cNvPr id="6" name="PlaceHolder 4"/>
          <p:cNvSpPr>
            <a:spLocks noGrp="1"/>
          </p:cNvSpPr>
          <p:nvPr>
            <p:ph type="title"/>
          </p:nvPr>
        </p:nvSpPr>
        <p:spPr>
          <a:xfrm>
            <a:off x="1295280" y="982080"/>
            <a:ext cx="9600840" cy="1303560"/>
          </a:xfrm>
          <a:prstGeom prst="rect">
            <a:avLst/>
          </a:prstGeom>
        </p:spPr>
        <p:txBody>
          <a:bodyPr anchor="ctr">
            <a:noAutofit/>
          </a:bodyPr>
          <a:p>
            <a:pPr algn="ctr">
              <a:lnSpc>
                <a:spcPct val="100000"/>
              </a:lnSpc>
            </a:pPr>
            <a:r>
              <a:rPr b="0" lang="en-US" sz="4400" spc="-1" strike="noStrike">
                <a:solidFill>
                  <a:srgbClr val="262626"/>
                </a:solidFill>
                <a:latin typeface="Garamond"/>
              </a:rPr>
              <a:t>Click to edit Master title style</a:t>
            </a:r>
            <a:endParaRPr b="0" lang="en-US" sz="4400" spc="-1" strike="noStrike">
              <a:solidFill>
                <a:srgbClr val="000000"/>
              </a:solidFill>
              <a:latin typeface="Garamond"/>
            </a:endParaRPr>
          </a:p>
        </p:txBody>
      </p:sp>
      <p:sp>
        <p:nvSpPr>
          <p:cNvPr id="7" name="PlaceHolder 5"/>
          <p:cNvSpPr>
            <a:spLocks noGrp="1"/>
          </p:cNvSpPr>
          <p:nvPr>
            <p:ph type="body"/>
          </p:nvPr>
        </p:nvSpPr>
        <p:spPr>
          <a:xfrm>
            <a:off x="1295280" y="2557080"/>
            <a:ext cx="9600840" cy="3318480"/>
          </a:xfrm>
          <a:prstGeom prst="rect">
            <a:avLst/>
          </a:prstGeom>
        </p:spPr>
        <p:txBody>
          <a:bodyPr>
            <a:noAutofit/>
          </a:bodyPr>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Click to edit Master text styles</a:t>
            </a:r>
            <a:endParaRPr b="0" lang="en-US" sz="2400" spc="-1" strike="noStrike">
              <a:solidFill>
                <a:srgbClr val="262626"/>
              </a:solidFill>
              <a:latin typeface="Garamond"/>
            </a:endParaRPr>
          </a:p>
          <a:p>
            <a:pPr lvl="1" marL="743040" indent="-28548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Second level</a:t>
            </a:r>
            <a:endParaRPr b="0" lang="en-US" sz="2000" spc="-1" strike="noStrike">
              <a:solidFill>
                <a:srgbClr val="262626"/>
              </a:solidFill>
              <a:latin typeface="Garamond"/>
            </a:endParaRPr>
          </a:p>
          <a:p>
            <a:pPr lvl="2" marL="1200240" indent="-285480">
              <a:lnSpc>
                <a:spcPct val="100000"/>
              </a:lnSpc>
              <a:spcBef>
                <a:spcPts val="360"/>
              </a:spcBef>
              <a:spcAft>
                <a:spcPts val="601"/>
              </a:spcAft>
              <a:buClr>
                <a:srgbClr val="83992a"/>
              </a:buClr>
              <a:buSzPct val="115000"/>
              <a:buFont typeface="Arial"/>
              <a:buChar char="•"/>
            </a:pPr>
            <a:r>
              <a:rPr b="0" lang="en-US" sz="1800" spc="-1" strike="noStrike">
                <a:solidFill>
                  <a:srgbClr val="262626"/>
                </a:solidFill>
                <a:latin typeface="Garamond"/>
              </a:rPr>
              <a:t>Third level</a:t>
            </a:r>
            <a:endParaRPr b="0" lang="en-US" sz="1800" spc="-1" strike="noStrike">
              <a:solidFill>
                <a:srgbClr val="262626"/>
              </a:solidFill>
              <a:latin typeface="Garamond"/>
            </a:endParaRPr>
          </a:p>
          <a:p>
            <a:pPr lvl="3" marL="1542960" indent="-171000">
              <a:lnSpc>
                <a:spcPct val="100000"/>
              </a:lnSpc>
              <a:spcBef>
                <a:spcPts val="320"/>
              </a:spcBef>
              <a:spcAft>
                <a:spcPts val="601"/>
              </a:spcAft>
              <a:buClr>
                <a:srgbClr val="83992a"/>
              </a:buClr>
              <a:buSzPct val="115000"/>
              <a:buFont typeface="Arial"/>
              <a:buChar char="•"/>
            </a:pPr>
            <a:r>
              <a:rPr b="0" lang="en-US" sz="1600" spc="-1" strike="noStrike">
                <a:solidFill>
                  <a:srgbClr val="262626"/>
                </a:solidFill>
                <a:latin typeface="Garamond"/>
              </a:rPr>
              <a:t>Fourth level</a:t>
            </a:r>
            <a:endParaRPr b="0" lang="en-US" sz="1600" spc="-1" strike="noStrike">
              <a:solidFill>
                <a:srgbClr val="262626"/>
              </a:solidFill>
              <a:latin typeface="Garamond"/>
            </a:endParaRPr>
          </a:p>
          <a:p>
            <a:pPr lvl="4" marL="2000160" indent="-171000">
              <a:lnSpc>
                <a:spcPct val="100000"/>
              </a:lnSpc>
              <a:spcBef>
                <a:spcPts val="281"/>
              </a:spcBef>
              <a:spcAft>
                <a:spcPts val="601"/>
              </a:spcAft>
              <a:buClr>
                <a:srgbClr val="83992a"/>
              </a:buClr>
              <a:buSzPct val="115000"/>
              <a:buFont typeface="Arial"/>
              <a:buChar char="•"/>
            </a:pPr>
            <a:r>
              <a:rPr b="0" lang="en-US" sz="1400" spc="-1" strike="noStrike">
                <a:solidFill>
                  <a:srgbClr val="262626"/>
                </a:solidFill>
                <a:latin typeface="Garamond"/>
              </a:rPr>
              <a:t>Fifth level</a:t>
            </a:r>
            <a:endParaRPr b="0" lang="en-US" sz="1400" spc="-1" strike="noStrike">
              <a:solidFill>
                <a:srgbClr val="262626"/>
              </a:solidFill>
              <a:latin typeface="Garamond"/>
            </a:endParaRPr>
          </a:p>
        </p:txBody>
      </p:sp>
      <p:sp>
        <p:nvSpPr>
          <p:cNvPr id="8" name="PlaceHolder 6"/>
          <p:cNvSpPr>
            <a:spLocks noGrp="1"/>
          </p:cNvSpPr>
          <p:nvPr>
            <p:ph type="dt"/>
          </p:nvPr>
        </p:nvSpPr>
        <p:spPr>
          <a:xfrm>
            <a:off x="8677440" y="5969160"/>
            <a:ext cx="1599840" cy="279000"/>
          </a:xfrm>
          <a:prstGeom prst="rect">
            <a:avLst/>
          </a:prstGeom>
        </p:spPr>
        <p:txBody>
          <a:bodyPr anchor="ctr">
            <a:noAutofit/>
          </a:bodyPr>
          <a:p>
            <a:pPr algn="r">
              <a:lnSpc>
                <a:spcPct val="100000"/>
              </a:lnSpc>
            </a:pPr>
            <a:fld id="{11B640CD-8B39-4647-90CE-4BDAD16B9E1E}" type="datetime">
              <a:rPr b="0" lang="en-IN" sz="1000" spc="-1" strike="noStrike">
                <a:solidFill>
                  <a:srgbClr val="000000"/>
                </a:solidFill>
                <a:latin typeface="Garamond"/>
              </a:rPr>
              <a:t>19/02/22</a:t>
            </a:fld>
            <a:endParaRPr b="0" lang="en-IN" sz="1000" spc="-1" strike="noStrike">
              <a:latin typeface="Times New Roman"/>
            </a:endParaRPr>
          </a:p>
        </p:txBody>
      </p:sp>
      <p:sp>
        <p:nvSpPr>
          <p:cNvPr id="9" name="PlaceHolder 7"/>
          <p:cNvSpPr>
            <a:spLocks noGrp="1"/>
          </p:cNvSpPr>
          <p:nvPr>
            <p:ph type="ftr"/>
          </p:nvPr>
        </p:nvSpPr>
        <p:spPr>
          <a:xfrm>
            <a:off x="1295280" y="5969160"/>
            <a:ext cx="7305480" cy="279000"/>
          </a:xfrm>
          <a:prstGeom prst="rect">
            <a:avLst/>
          </a:prstGeom>
        </p:spPr>
        <p:txBody>
          <a:bodyPr anchor="ctr">
            <a:noAutofit/>
          </a:bodyPr>
          <a:p>
            <a:endParaRPr b="0" lang="en-IN" sz="2400" spc="-1" strike="noStrike">
              <a:latin typeface="Times New Roman"/>
            </a:endParaRPr>
          </a:p>
        </p:txBody>
      </p:sp>
      <p:sp>
        <p:nvSpPr>
          <p:cNvPr id="10" name="PlaceHolder 8"/>
          <p:cNvSpPr>
            <a:spLocks noGrp="1"/>
          </p:cNvSpPr>
          <p:nvPr>
            <p:ph type="sldNum"/>
          </p:nvPr>
        </p:nvSpPr>
        <p:spPr>
          <a:xfrm>
            <a:off x="10353960" y="5969160"/>
            <a:ext cx="542160" cy="279000"/>
          </a:xfrm>
          <a:prstGeom prst="rect">
            <a:avLst/>
          </a:prstGeom>
        </p:spPr>
        <p:txBody>
          <a:bodyPr anchor="ctr">
            <a:noAutofit/>
          </a:bodyPr>
          <a:p>
            <a:pPr algn="r">
              <a:lnSpc>
                <a:spcPct val="100000"/>
              </a:lnSpc>
            </a:pPr>
            <a:fld id="{9DCFFC41-55AD-4A5C-A319-278914D8B6C8}" type="slidenum">
              <a:rPr b="0" lang="en-IN" sz="1000" spc="-1" strike="noStrike">
                <a:solidFill>
                  <a:srgbClr val="000000"/>
                </a:solidFill>
                <a:latin typeface="Garamond"/>
              </a:rPr>
              <a:t>2</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47" name="Group 1"/>
          <p:cNvGrpSpPr/>
          <p:nvPr/>
        </p:nvGrpSpPr>
        <p:grpSpPr>
          <a:xfrm>
            <a:off x="-15840" y="0"/>
            <a:ext cx="12229560" cy="6855840"/>
            <a:chOff x="-15840" y="0"/>
            <a:chExt cx="12229560" cy="6855840"/>
          </a:xfrm>
        </p:grpSpPr>
        <p:pic>
          <p:nvPicPr>
            <p:cNvPr id="48" name="Picture 7" descr="HD-PanelContent.png"/>
            <p:cNvPicPr/>
            <p:nvPr/>
          </p:nvPicPr>
          <p:blipFill>
            <a:blip r:embed="rId3"/>
            <a:stretch/>
          </p:blipFill>
          <p:spPr>
            <a:xfrm>
              <a:off x="0" y="0"/>
              <a:ext cx="12188520" cy="6855840"/>
            </a:xfrm>
            <a:prstGeom prst="rect">
              <a:avLst/>
            </a:prstGeom>
            <a:ln>
              <a:noFill/>
            </a:ln>
          </p:spPr>
        </p:pic>
        <p:sp>
          <p:nvSpPr>
            <p:cNvPr id="49"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0" name="Picture 9" descr="HDRibbonContent-UniformTrim.png"/>
            <p:cNvPicPr/>
            <p:nvPr/>
          </p:nvPicPr>
          <p:blipFill>
            <a:blip r:embed="rId4"/>
            <a:stretch/>
          </p:blipFill>
          <p:spPr>
            <a:xfrm>
              <a:off x="-15840" y="3153960"/>
              <a:ext cx="776880" cy="606240"/>
            </a:xfrm>
            <a:prstGeom prst="rect">
              <a:avLst/>
            </a:prstGeom>
            <a:ln>
              <a:noFill/>
            </a:ln>
          </p:spPr>
        </p:pic>
        <p:pic>
          <p:nvPicPr>
            <p:cNvPr id="51" name="Picture 10" descr="HDRibbonContent-UniformTrim.png"/>
            <p:cNvPicPr/>
            <p:nvPr/>
          </p:nvPicPr>
          <p:blipFill>
            <a:blip r:embed="rId5"/>
            <a:stretch/>
          </p:blipFill>
          <p:spPr>
            <a:xfrm>
              <a:off x="11436840" y="3153960"/>
              <a:ext cx="776880" cy="606240"/>
            </a:xfrm>
            <a:prstGeom prst="rect">
              <a:avLst/>
            </a:prstGeom>
            <a:ln>
              <a:noFill/>
            </a:ln>
          </p:spPr>
        </p:pic>
      </p:grpSp>
      <p:sp>
        <p:nvSpPr>
          <p:cNvPr id="52" name="PlaceHolder 3"/>
          <p:cNvSpPr>
            <a:spLocks noGrp="1"/>
          </p:cNvSpPr>
          <p:nvPr>
            <p:ph type="title"/>
          </p:nvPr>
        </p:nvSpPr>
        <p:spPr>
          <a:xfrm>
            <a:off x="1295280" y="982080"/>
            <a:ext cx="9600840" cy="1303560"/>
          </a:xfrm>
          <a:prstGeom prst="rect">
            <a:avLst/>
          </a:prstGeom>
        </p:spPr>
        <p:txBody>
          <a:bodyPr anchor="ctr">
            <a:noAutofit/>
          </a:bodyPr>
          <a:p>
            <a:pPr algn="ctr">
              <a:lnSpc>
                <a:spcPct val="100000"/>
              </a:lnSpc>
            </a:pPr>
            <a:r>
              <a:rPr b="0" lang="en-US" sz="4400" spc="-1" strike="noStrike">
                <a:solidFill>
                  <a:srgbClr val="262626"/>
                </a:solidFill>
                <a:latin typeface="Garamond"/>
              </a:rPr>
              <a:t>Click to edit Master title style</a:t>
            </a:r>
            <a:endParaRPr b="0" lang="en-US" sz="4400" spc="-1" strike="noStrike">
              <a:solidFill>
                <a:srgbClr val="000000"/>
              </a:solidFill>
              <a:latin typeface="Garamond"/>
            </a:endParaRPr>
          </a:p>
        </p:txBody>
      </p:sp>
      <p:sp>
        <p:nvSpPr>
          <p:cNvPr id="53" name="PlaceHolder 4"/>
          <p:cNvSpPr>
            <a:spLocks noGrp="1"/>
          </p:cNvSpPr>
          <p:nvPr>
            <p:ph type="dt"/>
          </p:nvPr>
        </p:nvSpPr>
        <p:spPr>
          <a:xfrm>
            <a:off x="8677440" y="5969160"/>
            <a:ext cx="1599840" cy="279000"/>
          </a:xfrm>
          <a:prstGeom prst="rect">
            <a:avLst/>
          </a:prstGeom>
        </p:spPr>
        <p:txBody>
          <a:bodyPr anchor="ctr">
            <a:noAutofit/>
          </a:bodyPr>
          <a:p>
            <a:pPr algn="r">
              <a:lnSpc>
                <a:spcPct val="100000"/>
              </a:lnSpc>
            </a:pPr>
            <a:fld id="{47D868D0-B2D9-4020-8BA7-34469E5B172D}" type="datetime">
              <a:rPr b="0" lang="en-IN" sz="1000" spc="-1" strike="noStrike">
                <a:solidFill>
                  <a:srgbClr val="000000"/>
                </a:solidFill>
                <a:latin typeface="Garamond"/>
              </a:rPr>
              <a:t>19/02/22</a:t>
            </a:fld>
            <a:endParaRPr b="0" lang="en-IN" sz="1000" spc="-1" strike="noStrike">
              <a:latin typeface="Times New Roman"/>
            </a:endParaRPr>
          </a:p>
        </p:txBody>
      </p:sp>
      <p:sp>
        <p:nvSpPr>
          <p:cNvPr id="54" name="PlaceHolder 5"/>
          <p:cNvSpPr>
            <a:spLocks noGrp="1"/>
          </p:cNvSpPr>
          <p:nvPr>
            <p:ph type="ftr"/>
          </p:nvPr>
        </p:nvSpPr>
        <p:spPr>
          <a:xfrm>
            <a:off x="1295280" y="5969160"/>
            <a:ext cx="7305480" cy="279000"/>
          </a:xfrm>
          <a:prstGeom prst="rect">
            <a:avLst/>
          </a:prstGeom>
        </p:spPr>
        <p:txBody>
          <a:bodyPr anchor="ctr">
            <a:noAutofit/>
          </a:bodyPr>
          <a:p>
            <a:endParaRPr b="0" lang="en-IN" sz="2400" spc="-1" strike="noStrike">
              <a:latin typeface="Times New Roman"/>
            </a:endParaRPr>
          </a:p>
        </p:txBody>
      </p:sp>
      <p:sp>
        <p:nvSpPr>
          <p:cNvPr id="55" name="PlaceHolder 6"/>
          <p:cNvSpPr>
            <a:spLocks noGrp="1"/>
          </p:cNvSpPr>
          <p:nvPr>
            <p:ph type="sldNum"/>
          </p:nvPr>
        </p:nvSpPr>
        <p:spPr>
          <a:xfrm>
            <a:off x="10353960" y="5969160"/>
            <a:ext cx="542160" cy="279000"/>
          </a:xfrm>
          <a:prstGeom prst="rect">
            <a:avLst/>
          </a:prstGeom>
        </p:spPr>
        <p:txBody>
          <a:bodyPr anchor="ctr">
            <a:noAutofit/>
          </a:bodyPr>
          <a:p>
            <a:pPr algn="r">
              <a:lnSpc>
                <a:spcPct val="100000"/>
              </a:lnSpc>
            </a:pPr>
            <a:fld id="{543B0069-0687-4E9A-BB5C-1E30DB34F998}" type="slidenum">
              <a:rPr b="0" lang="en-IN" sz="1000" spc="-1" strike="noStrike">
                <a:solidFill>
                  <a:srgbClr val="000000"/>
                </a:solidFill>
                <a:latin typeface="Garamond"/>
              </a:rPr>
              <a:t>&lt;number&gt;</a:t>
            </a:fld>
            <a:endParaRPr b="0" lang="en-IN" sz="1000" spc="-1" strike="noStrike">
              <a:latin typeface="Times New Roman"/>
            </a:endParaRPr>
          </a:p>
        </p:txBody>
      </p:sp>
      <p:sp>
        <p:nvSpPr>
          <p:cNvPr id="56" name="Line 7"/>
          <p:cNvSpPr/>
          <p:nvPr/>
        </p:nvSpPr>
        <p:spPr>
          <a:xfrm>
            <a:off x="1396080" y="2421360"/>
            <a:ext cx="9407160" cy="0"/>
          </a:xfrm>
          <a:prstGeom prst="line">
            <a:avLst/>
          </a:prstGeom>
          <a:ln>
            <a:round/>
          </a:ln>
        </p:spPr>
        <p:style>
          <a:lnRef idx="2">
            <a:schemeClr val="accent1"/>
          </a:lnRef>
          <a:fillRef idx="0">
            <a:schemeClr val="accent1"/>
          </a:fillRef>
          <a:effectRef idx="1">
            <a:schemeClr val="accent1"/>
          </a:effectRef>
          <a:fontRef idx="minor"/>
        </p:style>
      </p:sp>
      <p:sp>
        <p:nvSpPr>
          <p:cNvPr id="5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Click to edit the outline text format</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Second Outline Level</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Third Outline Level</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Fourth Outline Level</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Fifth Outline Level</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Sixth Outline Level</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Seventh Outline Level</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openxmlformats.org/officeDocument/2006/relationships/chart" Target="../charts/chart1.xml"/><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295280" y="982080"/>
            <a:ext cx="9600840" cy="1303560"/>
          </a:xfrm>
          <a:prstGeom prst="rect">
            <a:avLst/>
          </a:prstGeom>
          <a:noFill/>
          <a:ln>
            <a:noFill/>
          </a:ln>
        </p:spPr>
        <p:txBody>
          <a:bodyPr anchor="ctr">
            <a:normAutofit/>
          </a:bodyPr>
          <a:p>
            <a:pPr algn="ctr">
              <a:lnSpc>
                <a:spcPct val="100000"/>
              </a:lnSpc>
            </a:pPr>
            <a:r>
              <a:rPr b="0" lang="en-IN" sz="6000" spc="-1" strike="noStrike">
                <a:solidFill>
                  <a:srgbClr val="0070c0"/>
                </a:solidFill>
                <a:latin typeface="comic"/>
              </a:rPr>
              <a:t>Welcome</a:t>
            </a:r>
            <a:endParaRPr b="0" lang="en-US" sz="6000" spc="-1" strike="noStrike">
              <a:solidFill>
                <a:srgbClr val="000000"/>
              </a:solidFill>
              <a:latin typeface="Garamond"/>
            </a:endParaRPr>
          </a:p>
        </p:txBody>
      </p:sp>
      <p:sp>
        <p:nvSpPr>
          <p:cNvPr id="95" name="TextShape 2"/>
          <p:cNvSpPr txBox="1"/>
          <p:nvPr/>
        </p:nvSpPr>
        <p:spPr>
          <a:xfrm>
            <a:off x="1295280" y="2557080"/>
            <a:ext cx="9600840" cy="3318480"/>
          </a:xfrm>
          <a:prstGeom prst="rect">
            <a:avLst/>
          </a:prstGeom>
          <a:noFill/>
          <a:ln>
            <a:noFill/>
          </a:ln>
        </p:spPr>
        <p:txBody>
          <a:bodyPr>
            <a:normAutofit/>
          </a:bodyPr>
          <a:p>
            <a:pPr algn="ctr">
              <a:lnSpc>
                <a:spcPct val="100000"/>
              </a:lnSpc>
              <a:spcBef>
                <a:spcPts val="799"/>
              </a:spcBef>
              <a:spcAft>
                <a:spcPts val="601"/>
              </a:spcAft>
              <a:tabLst>
                <a:tab algn="l" pos="0"/>
              </a:tabLst>
            </a:pPr>
            <a:r>
              <a:rPr b="0" lang="en-IN" sz="4000" spc="-1" strike="noStrike">
                <a:solidFill>
                  <a:srgbClr val="ff0000"/>
                </a:solidFill>
                <a:latin typeface="Blackadder ITC"/>
              </a:rPr>
              <a:t>Anjali Maria V</a:t>
            </a:r>
            <a:endParaRPr b="0" lang="en-US" sz="4000" spc="-1" strike="noStrike">
              <a:solidFill>
                <a:srgbClr val="262626"/>
              </a:solidFill>
              <a:latin typeface="Garamond"/>
            </a:endParaRPr>
          </a:p>
          <a:p>
            <a:pPr algn="ctr">
              <a:lnSpc>
                <a:spcPct val="100000"/>
              </a:lnSpc>
              <a:spcBef>
                <a:spcPts val="799"/>
              </a:spcBef>
              <a:spcAft>
                <a:spcPts val="601"/>
              </a:spcAft>
              <a:tabLst>
                <a:tab algn="l" pos="0"/>
              </a:tabLst>
            </a:pPr>
            <a:endParaRPr b="0" lang="en-US" sz="4000" spc="-1" strike="noStrike">
              <a:solidFill>
                <a:srgbClr val="262626"/>
              </a:solidFill>
              <a:latin typeface="Garamond"/>
            </a:endParaRPr>
          </a:p>
        </p:txBody>
      </p:sp>
      <p:pic>
        <p:nvPicPr>
          <p:cNvPr id="96" name="Graphic 5" descr="Bar chart"/>
          <p:cNvPicPr/>
          <p:nvPr/>
        </p:nvPicPr>
        <p:blipFill>
          <a:blip r:embed="rId1"/>
          <a:stretch/>
        </p:blipFill>
        <p:spPr>
          <a:xfrm>
            <a:off x="1940760" y="3301920"/>
            <a:ext cx="914040" cy="914040"/>
          </a:xfrm>
          <a:prstGeom prst="rect">
            <a:avLst/>
          </a:prstGeom>
          <a:ln>
            <a:noFill/>
          </a:ln>
        </p:spPr>
      </p:pic>
      <p:pic>
        <p:nvPicPr>
          <p:cNvPr id="97" name="Graphic 7" descr="Statistics"/>
          <p:cNvPicPr/>
          <p:nvPr/>
        </p:nvPicPr>
        <p:blipFill>
          <a:blip r:embed="rId2"/>
          <a:stretch/>
        </p:blipFill>
        <p:spPr>
          <a:xfrm>
            <a:off x="3411000" y="4034160"/>
            <a:ext cx="914040" cy="914040"/>
          </a:xfrm>
          <a:prstGeom prst="rect">
            <a:avLst/>
          </a:prstGeom>
          <a:ln>
            <a:noFill/>
          </a:ln>
        </p:spPr>
      </p:pic>
      <p:pic>
        <p:nvPicPr>
          <p:cNvPr id="98" name="Graphic 9" descr="Upward trend"/>
          <p:cNvPicPr/>
          <p:nvPr/>
        </p:nvPicPr>
        <p:blipFill>
          <a:blip r:embed="rId3"/>
          <a:stretch/>
        </p:blipFill>
        <p:spPr>
          <a:xfrm>
            <a:off x="4536000" y="4854240"/>
            <a:ext cx="914040" cy="914040"/>
          </a:xfrm>
          <a:prstGeom prst="rect">
            <a:avLst/>
          </a:prstGeom>
          <a:ln>
            <a:noFill/>
          </a:ln>
        </p:spPr>
      </p:pic>
      <p:graphicFrame>
        <p:nvGraphicFramePr>
          <p:cNvPr id="1" name="Diagram1"/>
          <p:cNvGraphicFramePr/>
          <p:nvPr>
            <p:extLst>
              <p:ext uri="{D42A27DB-BD31-4B8C-83A1-F6EECF244321}">
                <p14:modId xmlns:p14="http://schemas.microsoft.com/office/powerpoint/2010/main" val="1070609207"/>
              </p:ext>
            </p:extLst>
          </p:nvPr>
        </p:nvGraphicFramePr>
        <p:xfrm>
          <a:off x="6441120" y="3670920"/>
          <a:ext cx="3052080" cy="2467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9" name="Chart 13"/>
          <p:cNvGraphicFramePr/>
          <p:nvPr/>
        </p:nvGraphicFramePr>
        <p:xfrm>
          <a:off x="5661360" y="3522960"/>
          <a:ext cx="4343040" cy="1855440"/>
        </p:xfrm>
        <a:graphic>
          <a:graphicData uri="http://schemas.openxmlformats.org/drawingml/2006/chart">
            <c:chart xmlns:c="http://schemas.openxmlformats.org/drawingml/2006/chart" xmlns:r="http://schemas.openxmlformats.org/officeDocument/2006/relationships" r:id="rId8"/>
          </a:graphicData>
        </a:graphic>
      </p:graphicFrame>
      <p:pic>
        <p:nvPicPr>
          <p:cNvPr id="100" name="Graphic 15" descr="Pencil"/>
          <p:cNvPicPr/>
          <p:nvPr/>
        </p:nvPicPr>
        <p:blipFill>
          <a:blip r:embed="rId9"/>
          <a:stretch/>
        </p:blipFill>
        <p:spPr>
          <a:xfrm>
            <a:off x="10193040" y="5378760"/>
            <a:ext cx="914040" cy="914040"/>
          </a:xfrm>
          <a:prstGeom prst="rect">
            <a:avLst/>
          </a:prstGeom>
          <a:ln>
            <a:noFill/>
          </a:ln>
        </p:spPr>
      </p:pic>
      <p:pic>
        <p:nvPicPr>
          <p:cNvPr id="101" name="Graphic 17" descr="Pie chart"/>
          <p:cNvPicPr/>
          <p:nvPr/>
        </p:nvPicPr>
        <p:blipFill>
          <a:blip r:embed="rId10"/>
          <a:stretch/>
        </p:blipFill>
        <p:spPr>
          <a:xfrm>
            <a:off x="9897120" y="2971800"/>
            <a:ext cx="914040" cy="914040"/>
          </a:xfrm>
          <a:prstGeom prst="rect">
            <a:avLst/>
          </a:prstGeom>
          <a:ln>
            <a:noFill/>
          </a:ln>
        </p:spPr>
      </p:pic>
      <p:pic>
        <p:nvPicPr>
          <p:cNvPr id="102" name="Graphic 19" descr="Head with gears"/>
          <p:cNvPicPr/>
          <p:nvPr/>
        </p:nvPicPr>
        <p:blipFill>
          <a:blip r:embed="rId11"/>
          <a:stretch/>
        </p:blipFill>
        <p:spPr>
          <a:xfrm>
            <a:off x="838080" y="5092560"/>
            <a:ext cx="914040" cy="914040"/>
          </a:xfrm>
          <a:prstGeom prst="rect">
            <a:avLst/>
          </a:prstGeom>
          <a:ln>
            <a:noFill/>
          </a:ln>
        </p:spPr>
      </p:pic>
      <p:pic>
        <p:nvPicPr>
          <p:cNvPr id="103" name="Graphic 21" descr="Chat"/>
          <p:cNvPicPr/>
          <p:nvPr/>
        </p:nvPicPr>
        <p:blipFill>
          <a:blip r:embed="rId12"/>
          <a:stretch/>
        </p:blipFill>
        <p:spPr>
          <a:xfrm>
            <a:off x="1645200" y="4686120"/>
            <a:ext cx="914040" cy="914040"/>
          </a:xfrm>
          <a:prstGeom prst="rect">
            <a:avLst/>
          </a:prstGeom>
          <a:ln>
            <a:noFill/>
          </a:ln>
        </p:spPr>
      </p:pic>
      <p:pic>
        <p:nvPicPr>
          <p:cNvPr id="104" name="3D Model 22" descr="Stethoscope"/>
          <p:cNvPicPr/>
          <p:nvPr/>
        </p:nvPicPr>
        <p:blipFill>
          <a:blip r:embed="rId13"/>
          <a:stretch/>
        </p:blipFill>
        <p:spPr>
          <a:xfrm>
            <a:off x="4513680" y="4809960"/>
            <a:ext cx="4838040" cy="13140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295280" y="982080"/>
            <a:ext cx="9600840" cy="4719240"/>
          </a:xfrm>
          <a:prstGeom prst="rect">
            <a:avLst/>
          </a:prstGeom>
          <a:noFill/>
          <a:ln>
            <a:noFill/>
          </a:ln>
        </p:spPr>
        <p:txBody>
          <a:bodyPr anchor="ctr">
            <a:noAutofit/>
          </a:bodyPr>
          <a:p>
            <a:pPr algn="ctr">
              <a:lnSpc>
                <a:spcPct val="100000"/>
              </a:lnSpc>
            </a:pPr>
            <a:r>
              <a:rPr b="0" lang="en-IN" sz="8800" spc="-1" strike="noStrike">
                <a:solidFill>
                  <a:srgbClr val="ff0000"/>
                </a:solidFill>
                <a:latin typeface="Garamond"/>
              </a:rPr>
              <a:t>Thank You</a:t>
            </a:r>
            <a:endParaRPr b="0" lang="en-US" sz="8800" spc="-1" strike="noStrike">
              <a:solidFill>
                <a:srgbClr val="000000"/>
              </a:solidFill>
              <a:latin typeface="Garamon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295280" y="982080"/>
            <a:ext cx="9600840" cy="1303560"/>
          </a:xfrm>
          <a:prstGeom prst="rect">
            <a:avLst/>
          </a:prstGeom>
          <a:noFill/>
          <a:ln>
            <a:noFill/>
          </a:ln>
        </p:spPr>
        <p:txBody>
          <a:bodyPr anchor="ctr">
            <a:normAutofit/>
          </a:bodyPr>
          <a:p>
            <a:pPr algn="ctr">
              <a:lnSpc>
                <a:spcPct val="100000"/>
              </a:lnSpc>
            </a:pPr>
            <a:r>
              <a:rPr b="0" lang="en-US" sz="4400" spc="-1" strike="noStrike">
                <a:solidFill>
                  <a:srgbClr val="262626"/>
                </a:solidFill>
                <a:latin typeface="Garamond"/>
              </a:rPr>
              <a:t>Breast Cancer Prediction  </a:t>
            </a:r>
            <a:endParaRPr b="0" lang="en-US" sz="4400" spc="-1" strike="noStrike">
              <a:solidFill>
                <a:srgbClr val="000000"/>
              </a:solidFill>
              <a:latin typeface="Garamond"/>
            </a:endParaRPr>
          </a:p>
        </p:txBody>
      </p:sp>
      <p:pic>
        <p:nvPicPr>
          <p:cNvPr id="106" name="Content Placeholder 17" descr=""/>
          <p:cNvPicPr/>
          <p:nvPr/>
        </p:nvPicPr>
        <p:blipFill>
          <a:blip r:embed="rId1"/>
          <a:stretch/>
        </p:blipFill>
        <p:spPr>
          <a:xfrm>
            <a:off x="4667400" y="3416400"/>
            <a:ext cx="2857320" cy="15998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n-US" sz="4400" spc="-1" strike="noStrike">
                <a:solidFill>
                  <a:srgbClr val="262626"/>
                </a:solidFill>
                <a:latin typeface="Garamond"/>
              </a:rPr>
              <a:t>Introduction</a:t>
            </a:r>
            <a:endParaRPr b="0" lang="en-US" sz="4400" spc="-1" strike="noStrike">
              <a:solidFill>
                <a:srgbClr val="000000"/>
              </a:solidFill>
              <a:latin typeface="Garamond"/>
            </a:endParaRPr>
          </a:p>
        </p:txBody>
      </p:sp>
      <p:sp>
        <p:nvSpPr>
          <p:cNvPr id="108" name="TextShape 2"/>
          <p:cNvSpPr txBox="1"/>
          <p:nvPr/>
        </p:nvSpPr>
        <p:spPr>
          <a:xfrm>
            <a:off x="1295280" y="2557080"/>
            <a:ext cx="9600840" cy="3318480"/>
          </a:xfrm>
          <a:prstGeom prst="rect">
            <a:avLst/>
          </a:prstGeom>
          <a:noFill/>
          <a:ln>
            <a:noFill/>
          </a:ln>
        </p:spPr>
        <p:txBody>
          <a:bodyPr>
            <a:normAutofit fontScale="66000"/>
          </a:bodyPr>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According to the world health organization (WHO) Breast cancer is the most frequent cancer among women ,impacting 2.1 million women each year, and also causes the greatest number of cancer-related deaths among women.</a:t>
            </a:r>
            <a:endParaRPr b="0" lang="en-US" sz="2400" spc="-1" strike="noStrike">
              <a:solidFill>
                <a:srgbClr val="262626"/>
              </a:solidFill>
              <a:latin typeface="Garamond"/>
            </a:endParaRPr>
          </a:p>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Here we are using the Logistic Regression, K – Nearest Neighbor Classifier,Random Forest Classifier and XGBoost Classifier algorithm for detecting the model and predicting.</a:t>
            </a:r>
            <a:endParaRPr b="0" lang="en-US" sz="2400" spc="-1" strike="noStrike">
              <a:solidFill>
                <a:srgbClr val="262626"/>
              </a:solidFill>
              <a:latin typeface="Garamond"/>
            </a:endParaRPr>
          </a:p>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model with the best results will be used and then classify the cancer as malignant or benign.</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n-US" sz="4400" spc="-1" strike="noStrike">
                <a:solidFill>
                  <a:srgbClr val="262626"/>
                </a:solidFill>
                <a:latin typeface="Garamond"/>
              </a:rPr>
              <a:t>Data Set</a:t>
            </a:r>
            <a:endParaRPr b="0" lang="en-US" sz="4400" spc="-1" strike="noStrike">
              <a:solidFill>
                <a:srgbClr val="000000"/>
              </a:solidFill>
              <a:latin typeface="Garamond"/>
            </a:endParaRPr>
          </a:p>
        </p:txBody>
      </p:sp>
      <p:sp>
        <p:nvSpPr>
          <p:cNvPr id="110" name="TextShape 2"/>
          <p:cNvSpPr txBox="1"/>
          <p:nvPr/>
        </p:nvSpPr>
        <p:spPr>
          <a:xfrm>
            <a:off x="1295280" y="2557080"/>
            <a:ext cx="9600840" cy="3318480"/>
          </a:xfrm>
          <a:prstGeom prst="rect">
            <a:avLst/>
          </a:prstGeom>
          <a:noFill/>
          <a:ln>
            <a:noFill/>
          </a:ln>
        </p:spPr>
        <p:txBody>
          <a:bodyPr>
            <a:noAutofit/>
          </a:bodyPr>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It was created by Dr. William H. Wolberg, physician at the University Of Wisconsin Hospital at Madison, Wisconsin, USA.</a:t>
            </a:r>
            <a:endParaRPr b="0" lang="en-US" sz="2400" spc="-1" strike="noStrike">
              <a:solidFill>
                <a:srgbClr val="262626"/>
              </a:solidFill>
              <a:latin typeface="Garamond"/>
            </a:endParaRPr>
          </a:p>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dataset used in this story is publicly available,</a:t>
            </a:r>
            <a:r>
              <a:rPr b="0" lang="en-IN" sz="2400" spc="-1" strike="noStrike">
                <a:solidFill>
                  <a:srgbClr val="000000"/>
                </a:solidFill>
                <a:latin typeface="Times New Roman"/>
              </a:rPr>
              <a:t>  http://archive.ics.uci.edu/ml/datasets/breast+cancer+wisconsin+%28diagnostic</a:t>
            </a:r>
            <a:endParaRPr b="0" lang="en-US" sz="2400" spc="-1" strike="noStrike">
              <a:solidFill>
                <a:srgbClr val="262626"/>
              </a:solidFill>
              <a:latin typeface="Garamond"/>
            </a:endParaRPr>
          </a:p>
          <a:p>
            <a:pPr>
              <a:lnSpc>
                <a:spcPct val="100000"/>
              </a:lnSpc>
              <a:spcBef>
                <a:spcPts val="479"/>
              </a:spcBef>
              <a:spcAft>
                <a:spcPts val="601"/>
              </a:spcAft>
            </a:pPr>
            <a:endParaRPr b="0" lang="en-US" sz="2400" spc="-1" strike="noStrike">
              <a:solidFill>
                <a:srgbClr val="262626"/>
              </a:solidFill>
              <a:latin typeface="Garamond"/>
            </a:endParaRPr>
          </a:p>
          <a:p>
            <a:pPr>
              <a:lnSpc>
                <a:spcPct val="100000"/>
              </a:lnSpc>
              <a:spcBef>
                <a:spcPts val="479"/>
              </a:spcBef>
              <a:spcAft>
                <a:spcPts val="601"/>
              </a:spcAft>
            </a:pPr>
            <a:endParaRPr b="0" lang="en-US" sz="2400" spc="-1" strike="noStrike">
              <a:solidFill>
                <a:srgbClr val="262626"/>
              </a:solidFill>
              <a:latin typeface="Garamond"/>
            </a:endParaRPr>
          </a:p>
          <a:p>
            <a:pPr>
              <a:lnSpc>
                <a:spcPct val="100000"/>
              </a:lnSpc>
              <a:spcBef>
                <a:spcPts val="479"/>
              </a:spcBef>
              <a:spcAft>
                <a:spcPts val="601"/>
              </a:spcAft>
            </a:pPr>
            <a:endParaRPr b="0" lang="en-US" sz="2400" spc="-1" strike="noStrike">
              <a:solidFill>
                <a:srgbClr val="262626"/>
              </a:solidFill>
              <a:latin typeface="Garamond"/>
            </a:endParaRPr>
          </a:p>
        </p:txBody>
      </p:sp>
      <p:pic>
        <p:nvPicPr>
          <p:cNvPr id="111" name="Picture 4" descr=""/>
          <p:cNvPicPr/>
          <p:nvPr/>
        </p:nvPicPr>
        <p:blipFill>
          <a:blip r:embed="rId1"/>
          <a:stretch/>
        </p:blipFill>
        <p:spPr>
          <a:xfrm>
            <a:off x="1702440" y="4551840"/>
            <a:ext cx="7314840" cy="13237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295280" y="982080"/>
            <a:ext cx="9600840" cy="1303560"/>
          </a:xfrm>
          <a:prstGeom prst="rect">
            <a:avLst/>
          </a:prstGeom>
          <a:noFill/>
          <a:ln>
            <a:noFill/>
          </a:ln>
        </p:spPr>
        <p:txBody>
          <a:bodyPr anchor="ctr">
            <a:normAutofit fontScale="69000"/>
          </a:bodyPr>
          <a:p>
            <a:pPr algn="ctr">
              <a:lnSpc>
                <a:spcPct val="100000"/>
              </a:lnSpc>
            </a:pPr>
            <a:r>
              <a:rPr b="0" lang="en-IN" sz="6000" spc="-1" strike="noStrike">
                <a:solidFill>
                  <a:srgbClr val="000000"/>
                </a:solidFill>
                <a:latin typeface="varela round"/>
              </a:rPr>
              <a:t>Data Visualization</a:t>
            </a:r>
            <a:br/>
            <a:endParaRPr b="0" lang="en-US" sz="6000" spc="-1" strike="noStrike">
              <a:solidFill>
                <a:srgbClr val="000000"/>
              </a:solidFill>
              <a:latin typeface="Garamond"/>
            </a:endParaRPr>
          </a:p>
        </p:txBody>
      </p:sp>
      <p:sp>
        <p:nvSpPr>
          <p:cNvPr id="113" name="TextShape 2"/>
          <p:cNvSpPr txBox="1"/>
          <p:nvPr/>
        </p:nvSpPr>
        <p:spPr>
          <a:xfrm>
            <a:off x="1295280" y="2557080"/>
            <a:ext cx="9600840" cy="3318480"/>
          </a:xfrm>
          <a:prstGeom prst="rect">
            <a:avLst/>
          </a:prstGeom>
          <a:noFill/>
          <a:ln>
            <a:noFill/>
          </a:ln>
        </p:spPr>
        <p:txBody>
          <a:bodyPr>
            <a:normAutofit/>
          </a:bodyPr>
          <a:p>
            <a:pPr marL="285840" indent="-285480">
              <a:lnSpc>
                <a:spcPct val="100000"/>
              </a:lnSpc>
              <a:spcBef>
                <a:spcPts val="961"/>
              </a:spcBef>
              <a:spcAft>
                <a:spcPts val="601"/>
              </a:spcAft>
              <a:buClr>
                <a:srgbClr val="83992a"/>
              </a:buClr>
              <a:buSzPct val="115000"/>
              <a:buFont typeface="Arial"/>
              <a:buChar char="•"/>
            </a:pPr>
            <a:r>
              <a:rPr b="0" lang="en-US" sz="4800" spc="-1" strike="noStrike">
                <a:solidFill>
                  <a:srgbClr val="212121"/>
                </a:solidFill>
                <a:latin typeface="Garamond"/>
              </a:rPr>
              <a:t>Pairplot</a:t>
            </a:r>
            <a:endParaRPr b="0" lang="en-US" sz="4800" spc="-1" strike="noStrike">
              <a:solidFill>
                <a:srgbClr val="262626"/>
              </a:solidFill>
              <a:latin typeface="Garamond"/>
            </a:endParaRPr>
          </a:p>
          <a:p>
            <a:pPr marL="285840" indent="-285480">
              <a:lnSpc>
                <a:spcPct val="100000"/>
              </a:lnSpc>
              <a:spcBef>
                <a:spcPts val="961"/>
              </a:spcBef>
              <a:spcAft>
                <a:spcPts val="601"/>
              </a:spcAft>
              <a:buClr>
                <a:srgbClr val="83992a"/>
              </a:buClr>
              <a:buSzPct val="115000"/>
              <a:buFont typeface="Arial"/>
              <a:buChar char="•"/>
            </a:pPr>
            <a:r>
              <a:rPr b="0" lang="en-US" sz="4800" spc="-1" strike="noStrike">
                <a:solidFill>
                  <a:srgbClr val="212121"/>
                </a:solidFill>
                <a:latin typeface="Garamond"/>
              </a:rPr>
              <a:t>Heatmap</a:t>
            </a:r>
            <a:endParaRPr b="0" lang="en-US" sz="4800" spc="-1" strike="noStrike">
              <a:solidFill>
                <a:srgbClr val="262626"/>
              </a:solidFill>
              <a:latin typeface="Garamond"/>
            </a:endParaRPr>
          </a:p>
          <a:p>
            <a:pPr marL="285840" indent="-285480">
              <a:lnSpc>
                <a:spcPct val="100000"/>
              </a:lnSpc>
              <a:spcBef>
                <a:spcPts val="961"/>
              </a:spcBef>
              <a:spcAft>
                <a:spcPts val="601"/>
              </a:spcAft>
              <a:buClr>
                <a:srgbClr val="83992a"/>
              </a:buClr>
              <a:buSzPct val="115000"/>
              <a:buFont typeface="Arial"/>
              <a:buChar char="•"/>
            </a:pPr>
            <a:r>
              <a:rPr b="0" lang="en-IN" sz="4800" spc="-1" strike="noStrike">
                <a:solidFill>
                  <a:srgbClr val="212121"/>
                </a:solidFill>
                <a:latin typeface="Garamond"/>
              </a:rPr>
              <a:t>Correlation Barplot</a:t>
            </a:r>
            <a:endParaRPr b="0" lang="en-US" sz="48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295280" y="982080"/>
            <a:ext cx="9600840" cy="1303560"/>
          </a:xfrm>
          <a:prstGeom prst="rect">
            <a:avLst/>
          </a:prstGeom>
          <a:noFill/>
          <a:ln>
            <a:noFill/>
          </a:ln>
        </p:spPr>
        <p:txBody>
          <a:bodyPr anchor="ctr">
            <a:normAutofit fontScale="69000"/>
          </a:bodyPr>
          <a:p>
            <a:pPr algn="ctr">
              <a:lnSpc>
                <a:spcPct val="100000"/>
              </a:lnSpc>
            </a:pPr>
            <a:r>
              <a:rPr b="0" lang="en-IN" sz="4400" spc="-1" strike="noStrike">
                <a:solidFill>
                  <a:srgbClr val="000000"/>
                </a:solidFill>
                <a:latin typeface="varela round"/>
              </a:rPr>
              <a:t> </a:t>
            </a:r>
            <a:r>
              <a:rPr b="0" lang="en-IN" sz="6000" spc="-1" strike="noStrike">
                <a:solidFill>
                  <a:srgbClr val="000000"/>
                </a:solidFill>
                <a:latin typeface="varela round"/>
              </a:rPr>
              <a:t>Model Building</a:t>
            </a:r>
            <a:br/>
            <a:endParaRPr b="0" lang="en-US" sz="6000" spc="-1" strike="noStrike">
              <a:solidFill>
                <a:srgbClr val="000000"/>
              </a:solidFill>
              <a:latin typeface="Garamond"/>
            </a:endParaRPr>
          </a:p>
        </p:txBody>
      </p:sp>
      <p:sp>
        <p:nvSpPr>
          <p:cNvPr id="115" name="TextShape 2"/>
          <p:cNvSpPr txBox="1"/>
          <p:nvPr/>
        </p:nvSpPr>
        <p:spPr>
          <a:xfrm>
            <a:off x="1295280" y="2557080"/>
            <a:ext cx="9600840" cy="3318480"/>
          </a:xfrm>
          <a:prstGeom prst="rect">
            <a:avLst/>
          </a:prstGeom>
          <a:noFill/>
          <a:ln>
            <a:noFill/>
          </a:ln>
        </p:spPr>
        <p:txBody>
          <a:bodyPr>
            <a:noAutofit/>
          </a:bodyPr>
          <a:p>
            <a:pPr marL="285840" indent="-285480">
              <a:lnSpc>
                <a:spcPct val="100000"/>
              </a:lnSpc>
              <a:spcBef>
                <a:spcPts val="720"/>
              </a:spcBef>
              <a:spcAft>
                <a:spcPts val="601"/>
              </a:spcAft>
              <a:buClr>
                <a:srgbClr val="83992a"/>
              </a:buClr>
              <a:buSzPct val="115000"/>
              <a:buFont typeface="Arial"/>
              <a:buChar char="•"/>
            </a:pPr>
            <a:r>
              <a:rPr b="0" lang="en-IN" sz="3600" spc="-1" strike="noStrike">
                <a:solidFill>
                  <a:srgbClr val="000000"/>
                </a:solidFill>
                <a:latin typeface="varela round"/>
              </a:rPr>
              <a:t>Logistic Regression: with accuracy .97</a:t>
            </a:r>
            <a:endParaRPr b="0" lang="en-US" sz="3600" spc="-1" strike="noStrike">
              <a:solidFill>
                <a:srgbClr val="262626"/>
              </a:solidFill>
              <a:latin typeface="Garamond"/>
            </a:endParaRPr>
          </a:p>
          <a:p>
            <a:pPr marL="285840" indent="-285480">
              <a:lnSpc>
                <a:spcPct val="100000"/>
              </a:lnSpc>
              <a:spcBef>
                <a:spcPts val="720"/>
              </a:spcBef>
              <a:spcAft>
                <a:spcPts val="601"/>
              </a:spcAft>
              <a:buClr>
                <a:srgbClr val="83992a"/>
              </a:buClr>
              <a:buSzPct val="115000"/>
              <a:buFont typeface="Arial"/>
              <a:buChar char="•"/>
            </a:pPr>
            <a:r>
              <a:rPr b="0" lang="en-IN" sz="3600" spc="-1" strike="noStrike">
                <a:solidFill>
                  <a:srgbClr val="000000"/>
                </a:solidFill>
                <a:latin typeface="varela round"/>
              </a:rPr>
              <a:t>K – Nearest Neighbor Classifier:with accuracy .93</a:t>
            </a:r>
            <a:endParaRPr b="0" lang="en-US" sz="3600" spc="-1" strike="noStrike">
              <a:solidFill>
                <a:srgbClr val="262626"/>
              </a:solidFill>
              <a:latin typeface="Garamond"/>
            </a:endParaRPr>
          </a:p>
          <a:p>
            <a:pPr marL="285840" indent="-285480">
              <a:lnSpc>
                <a:spcPct val="100000"/>
              </a:lnSpc>
              <a:spcBef>
                <a:spcPts val="720"/>
              </a:spcBef>
              <a:spcAft>
                <a:spcPts val="601"/>
              </a:spcAft>
              <a:buClr>
                <a:srgbClr val="83992a"/>
              </a:buClr>
              <a:buSzPct val="115000"/>
              <a:buFont typeface="Arial"/>
              <a:buChar char="•"/>
            </a:pPr>
            <a:r>
              <a:rPr b="0" lang="en-IN" sz="3600" spc="-1" strike="noStrike">
                <a:solidFill>
                  <a:srgbClr val="000000"/>
                </a:solidFill>
                <a:latin typeface="varela round"/>
              </a:rPr>
              <a:t>Random Forest Classifier:with accuracy .97</a:t>
            </a:r>
            <a:endParaRPr b="0" lang="en-US" sz="3600" spc="-1" strike="noStrike">
              <a:solidFill>
                <a:srgbClr val="262626"/>
              </a:solidFill>
              <a:latin typeface="Garamond"/>
            </a:endParaRPr>
          </a:p>
          <a:p>
            <a:pPr marL="285840" indent="-285480">
              <a:lnSpc>
                <a:spcPct val="100000"/>
              </a:lnSpc>
              <a:spcBef>
                <a:spcPts val="720"/>
              </a:spcBef>
              <a:spcAft>
                <a:spcPts val="601"/>
              </a:spcAft>
              <a:buClr>
                <a:srgbClr val="83992a"/>
              </a:buClr>
              <a:buSzPct val="115000"/>
              <a:buFont typeface="Arial"/>
              <a:buChar char="•"/>
            </a:pPr>
            <a:r>
              <a:rPr b="0" lang="en-IN" sz="3600" spc="-1" strike="noStrike">
                <a:solidFill>
                  <a:srgbClr val="000000"/>
                </a:solidFill>
                <a:latin typeface="varela round"/>
              </a:rPr>
              <a:t>XGBoost Classifier:with accuracy.98</a:t>
            </a:r>
            <a:endParaRPr b="0" lang="en-US" sz="3600" spc="-1" strike="noStrike">
              <a:solidFill>
                <a:srgbClr val="262626"/>
              </a:solidFill>
              <a:latin typeface="Garamond"/>
            </a:endParaRPr>
          </a:p>
          <a:p>
            <a:pPr>
              <a:lnSpc>
                <a:spcPct val="100000"/>
              </a:lnSpc>
              <a:spcBef>
                <a:spcPts val="479"/>
              </a:spcBef>
              <a:spcAft>
                <a:spcPts val="601"/>
              </a:spcAft>
              <a:tabLst>
                <a:tab algn="l" pos="0"/>
              </a:tabLst>
            </a:pPr>
            <a:endParaRPr b="0" lang="en-US" sz="36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295280" y="982080"/>
            <a:ext cx="9600840" cy="1303560"/>
          </a:xfrm>
          <a:prstGeom prst="rect">
            <a:avLst/>
          </a:prstGeom>
          <a:noFill/>
          <a:ln>
            <a:noFill/>
          </a:ln>
        </p:spPr>
        <p:txBody>
          <a:bodyPr anchor="ctr">
            <a:normAutofit fontScale="69000"/>
          </a:bodyPr>
          <a:p>
            <a:pPr algn="ctr">
              <a:lnSpc>
                <a:spcPct val="100000"/>
              </a:lnSpc>
            </a:pPr>
            <a:r>
              <a:rPr b="0" lang="en-IN" sz="6000" spc="-1" strike="noStrike">
                <a:solidFill>
                  <a:srgbClr val="000000"/>
                </a:solidFill>
                <a:latin typeface="varela round"/>
              </a:rPr>
              <a:t>Confusion Matrix</a:t>
            </a:r>
            <a:br/>
            <a:endParaRPr b="0" lang="en-US" sz="6000" spc="-1" strike="noStrike">
              <a:solidFill>
                <a:srgbClr val="000000"/>
              </a:solidFill>
              <a:latin typeface="Garamond"/>
            </a:endParaRPr>
          </a:p>
        </p:txBody>
      </p:sp>
      <p:pic>
        <p:nvPicPr>
          <p:cNvPr id="117" name="Content Placeholder 4" descr=""/>
          <p:cNvPicPr/>
          <p:nvPr/>
        </p:nvPicPr>
        <p:blipFill>
          <a:blip r:embed="rId1"/>
          <a:stretch/>
        </p:blipFill>
        <p:spPr>
          <a:xfrm>
            <a:off x="4448160" y="2949480"/>
            <a:ext cx="3295440" cy="2533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295280" y="982080"/>
            <a:ext cx="9600840" cy="1303560"/>
          </a:xfrm>
          <a:prstGeom prst="rect">
            <a:avLst/>
          </a:prstGeom>
          <a:noFill/>
          <a:ln>
            <a:noFill/>
          </a:ln>
        </p:spPr>
        <p:txBody>
          <a:bodyPr anchor="ctr">
            <a:normAutofit fontScale="69000"/>
          </a:bodyPr>
          <a:p>
            <a:pPr algn="ctr">
              <a:lnSpc>
                <a:spcPct val="100000"/>
              </a:lnSpc>
            </a:pPr>
            <a:r>
              <a:rPr b="0" lang="en-IN" sz="6000" spc="-1" strike="noStrike">
                <a:solidFill>
                  <a:srgbClr val="000000"/>
                </a:solidFill>
                <a:latin typeface="varela round"/>
              </a:rPr>
              <a:t>Conclusion</a:t>
            </a:r>
            <a:br/>
            <a:endParaRPr b="0" lang="en-US" sz="6000" spc="-1" strike="noStrike">
              <a:solidFill>
                <a:srgbClr val="000000"/>
              </a:solidFill>
              <a:latin typeface="Garamond"/>
            </a:endParaRPr>
          </a:p>
        </p:txBody>
      </p:sp>
      <p:sp>
        <p:nvSpPr>
          <p:cNvPr id="119" name="TextShape 2"/>
          <p:cNvSpPr txBox="1"/>
          <p:nvPr/>
        </p:nvSpPr>
        <p:spPr>
          <a:xfrm>
            <a:off x="1295280" y="2557080"/>
            <a:ext cx="9600840" cy="3318480"/>
          </a:xfrm>
          <a:prstGeom prst="rect">
            <a:avLst/>
          </a:prstGeom>
          <a:noFill/>
          <a:ln>
            <a:noFill/>
          </a:ln>
        </p:spPr>
        <p:txBody>
          <a:bodyPr>
            <a:normAutofit fontScale="74000"/>
          </a:bodyPr>
          <a:p>
            <a:pPr marL="285840" indent="-285480">
              <a:lnSpc>
                <a:spcPct val="100000"/>
              </a:lnSpc>
              <a:spcBef>
                <a:spcPts val="561"/>
              </a:spcBef>
              <a:spcAft>
                <a:spcPts val="601"/>
              </a:spcAft>
              <a:buClr>
                <a:srgbClr val="83992a"/>
              </a:buClr>
              <a:buSzPct val="115000"/>
              <a:buFont typeface="Arial"/>
              <a:buChar char="•"/>
            </a:pPr>
            <a:r>
              <a:rPr b="0" lang="en-US" sz="2800" spc="-1" strike="noStrike">
                <a:solidFill>
                  <a:srgbClr val="262626"/>
                </a:solidFill>
                <a:latin typeface="Garamond"/>
              </a:rPr>
              <a:t>From heatmap of confusion matrix we get</a:t>
            </a:r>
            <a:r>
              <a:rPr b="0" lang="en-US" sz="2400" spc="-1" strike="noStrike">
                <a:solidFill>
                  <a:srgbClr val="262626"/>
                </a:solidFill>
                <a:latin typeface="Garamond"/>
              </a:rPr>
              <a:t>,</a:t>
            </a:r>
            <a:r>
              <a:rPr b="0" lang="en-US" sz="2400" spc="-1" strike="noStrike">
                <a:solidFill>
                  <a:srgbClr val="000000"/>
                </a:solidFill>
                <a:latin typeface="Tahoma"/>
              </a:rPr>
              <a:t> the model is giving 0% type II error and it is best.</a:t>
            </a:r>
            <a:endParaRPr b="0" lang="en-US" sz="2400" spc="-1" strike="noStrike">
              <a:solidFill>
                <a:srgbClr val="262626"/>
              </a:solidFill>
              <a:latin typeface="Garamond"/>
            </a:endParaRPr>
          </a:p>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000000"/>
                </a:solidFill>
                <a:latin typeface="Tahoma"/>
              </a:rPr>
              <a:t>To get more accuracy, we trained all supervised classification algorithms but you can try out a few of them which are always popular. After training all algorithms, we found that Logistic Regression, Random Forest and XGBoost classifiers are given high accuracy than remaining but we have chosen XGBoost.</a:t>
            </a:r>
            <a:endParaRPr b="0" lang="en-US" sz="2400" spc="-1" strike="noStrike">
              <a:solidFill>
                <a:srgbClr val="262626"/>
              </a:solidFill>
              <a:latin typeface="Garamond"/>
            </a:endParaRPr>
          </a:p>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000000"/>
                </a:solidFill>
                <a:latin typeface="Tahoma"/>
              </a:rPr>
              <a:t>We used Xgboost model because it gives 98% accuracy and the prediction is done on this model.</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n-IN" sz="4400" spc="-1" strike="noStrike">
                <a:solidFill>
                  <a:srgbClr val="000000"/>
                </a:solidFill>
                <a:latin typeface="ff3"/>
              </a:rPr>
              <a:t> </a:t>
            </a:r>
            <a:r>
              <a:rPr b="0" lang="en-IN" sz="4400" spc="-1" strike="noStrike">
                <a:solidFill>
                  <a:srgbClr val="000000"/>
                </a:solidFill>
                <a:latin typeface="ff3"/>
              </a:rPr>
              <a:t>FUTURE SCOPE</a:t>
            </a:r>
            <a:endParaRPr b="0" lang="en-US" sz="4400" spc="-1" strike="noStrike">
              <a:solidFill>
                <a:srgbClr val="000000"/>
              </a:solidFill>
              <a:latin typeface="Garamond"/>
            </a:endParaRPr>
          </a:p>
        </p:txBody>
      </p:sp>
      <p:sp>
        <p:nvSpPr>
          <p:cNvPr id="121" name="TextShape 2"/>
          <p:cNvSpPr txBox="1"/>
          <p:nvPr/>
        </p:nvSpPr>
        <p:spPr>
          <a:xfrm>
            <a:off x="1295280" y="2557080"/>
            <a:ext cx="9600840" cy="3318480"/>
          </a:xfrm>
          <a:prstGeom prst="rect">
            <a:avLst/>
          </a:prstGeom>
          <a:noFill/>
          <a:ln>
            <a:noFill/>
          </a:ln>
        </p:spPr>
        <p:txBody>
          <a:bodyPr>
            <a:normAutofit fontScale="63000"/>
          </a:bodyPr>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000000"/>
                </a:solidFill>
                <a:latin typeface="varela round"/>
              </a:rPr>
              <a:t>In this project in python, we learned to build a breast cancer tumour predictor on the  dataset and created graphs and results for the same. It has been observed that a good dataset provides better accuracy. Selection of appropriate algorithms with good home dataset will lead to the development of prediction systems. These systems can assist in proper treatment methods for a patient diagnosed with breast cancer. There are many treatments for a patient based on breast cancer stage; data mining and machine learning can be a very good help in deciding the line of treatment to be followed by extracting knowledge from such suitable databases. </a:t>
            </a:r>
            <a:endParaRPr b="0" lang="en-US" sz="2400" spc="-1" strike="noStrike">
              <a:solidFill>
                <a:srgbClr val="262626"/>
              </a:solidFill>
              <a:latin typeface="Garamond"/>
            </a:endParaRPr>
          </a:p>
          <a:p>
            <a:pPr>
              <a:lnSpc>
                <a:spcPct val="100000"/>
              </a:lnSpc>
              <a:spcBef>
                <a:spcPts val="479"/>
              </a:spcBef>
              <a:spcAft>
                <a:spcPts val="601"/>
              </a:spcAft>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132</TotalTime>
  <Application>LibreOffice/6.4.7.2$Linux_X86_64 LibreOffice_project/40$Build-2</Application>
  <Words>418</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2022-02-08T23:47:42Z</dcterms:created>
  <dc:creator>Dennis Rinald</dc:creator>
  <dc:description/>
  <dc:language>en-IN</dc:language>
  <cp:lastModifiedBy/>
  <dcterms:modified xsi:type="dcterms:W3CDTF">2022-02-19T09:43:38Z</dcterms:modified>
  <cp:revision>13</cp:revision>
  <dc:subject/>
  <dc:title>Breast Cancer Detection And Prediction Using XGBoost Classifier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