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16140625" r:id="rId8"/>
    <p:sldId id="16140628" r:id="rId9"/>
    <p:sldId id="16140630" r:id="rId10"/>
    <p:sldId id="16140629" r:id="rId11"/>
    <p:sldId id="16140623"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22" y="53"/>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818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Secure data hiding in image using steganography </a:t>
            </a:r>
            <a:endParaRPr lang="en-IN" alt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1359214" y="4586365"/>
            <a:ext cx="7980183" cy="16300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a:cs typeface="Arial" panose="020B0604020202020204"/>
              </a:rPr>
              <a:t>Student Name </a:t>
            </a:r>
            <a:r>
              <a:rPr lang="en-IN" altLang="en-US" sz="2000" b="1" dirty="0" smtClean="0">
                <a:solidFill>
                  <a:schemeClr val="accent1">
                    <a:lumMod val="75000"/>
                  </a:schemeClr>
                </a:solidFill>
                <a:latin typeface="Arial" panose="020B0604020202020204"/>
                <a:cs typeface="Arial" panose="020B0604020202020204"/>
              </a:rPr>
              <a:t>:Muppidi Anjali</a:t>
            </a:r>
            <a:endParaRPr lang="en-IN" altLang="en-US" sz="2000" b="1" dirty="0" smtClean="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College </a:t>
            </a:r>
            <a:r>
              <a:rPr lang="en-US" sz="2000" b="1" dirty="0">
                <a:solidFill>
                  <a:schemeClr val="accent1">
                    <a:lumMod val="75000"/>
                  </a:schemeClr>
                </a:solidFill>
                <a:latin typeface="Arial" panose="020B0604020202020204"/>
                <a:cs typeface="Arial" panose="020B0604020202020204"/>
              </a:rPr>
              <a:t>Name &amp; Department :</a:t>
            </a:r>
            <a:r>
              <a:rPr lang="en-IN" altLang="en-US" sz="2000" b="1" dirty="0">
                <a:solidFill>
                  <a:schemeClr val="accent1">
                    <a:lumMod val="75000"/>
                  </a:schemeClr>
                </a:solidFill>
                <a:latin typeface="Arial" panose="020B0604020202020204"/>
                <a:cs typeface="Arial" panose="020B0604020202020204"/>
              </a:rPr>
              <a:t>Sri Indu College of Engineering and Technology &amp; Cyber Security</a:t>
            </a:r>
            <a:r>
              <a:rPr lang="en-US" sz="2000" b="1" dirty="0">
                <a:solidFill>
                  <a:schemeClr val="accent1">
                    <a:lumMod val="75000"/>
                  </a:schemeClr>
                </a:solidFill>
                <a:latin typeface="Arial" panose="020B0604020202020204"/>
                <a:cs typeface="Arial" panose="020B0604020202020204"/>
              </a:rPr>
              <a:t> </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475381"/>
            <a:ext cx="11029615" cy="4673324"/>
          </a:xfrm>
        </p:spPr>
        <p:txBody>
          <a:bodyPr>
            <a:normAutofit fontScale="50000"/>
          </a:bodyPr>
          <a:lstStyle/>
          <a:p>
            <a:pPr marL="0" indent="0">
              <a:buNone/>
            </a:pPr>
            <a:r>
              <a:rPr lang="zh-CN" altLang="en-US" sz="4800" b="1" dirty="0">
                <a:latin typeface="Arial" panose="020B0604020202020204" pitchFamily="34" charset="0"/>
                <a:cs typeface="Arial" panose="020B0604020202020204" pitchFamily="34" charset="0"/>
              </a:rPr>
              <a:t>🚀</a:t>
            </a:r>
            <a:r>
              <a:rPr lang="en-US" altLang="en-US" sz="4800" b="1" dirty="0">
                <a:latin typeface="Arial" panose="020B0604020202020204" pitchFamily="34" charset="0"/>
                <a:cs typeface="Arial" panose="020B0604020202020204" pitchFamily="34" charset="0"/>
              </a:rPr>
              <a:t> Future Enhancements &amp; Research Directions</a:t>
            </a:r>
            <a:endParaRPr lang="en-US" altLang="en-US" sz="4800" b="1" dirty="0">
              <a:latin typeface="Arial" panose="020B0604020202020204" pitchFamily="34" charset="0"/>
              <a:cs typeface="Arial" panose="020B0604020202020204" pitchFamily="34" charset="0"/>
            </a:endParaRPr>
          </a:p>
          <a:p>
            <a:pPr marL="0" indent="0">
              <a:buNone/>
            </a:pPr>
            <a:endParaRPr lang="en-US" altLang="en-US" dirty="0"/>
          </a:p>
          <a:p>
            <a:pPr algn="just">
              <a:buFont typeface="Wingdings" panose="05000000000000000000" charset="0"/>
              <a:buChar char="ü"/>
            </a:pPr>
            <a:r>
              <a:rPr lang="en-US" altLang="en-US" sz="3600" dirty="0">
                <a:latin typeface="Arial" panose="020B0604020202020204" pitchFamily="34" charset="0"/>
                <a:cs typeface="Arial" panose="020B0604020202020204" pitchFamily="34" charset="0"/>
              </a:rPr>
              <a:t>Video Steganography – Expanding the technique to hide data inside videos for increased security.</a:t>
            </a:r>
            <a:endParaRPr lang="en-US" altLang="en-US" sz="3600" dirty="0">
              <a:latin typeface="Arial" panose="020B0604020202020204" pitchFamily="34" charset="0"/>
              <a:cs typeface="Arial" panose="020B0604020202020204" pitchFamily="34" charset="0"/>
            </a:endParaRPr>
          </a:p>
          <a:p>
            <a:pPr algn="just">
              <a:buFont typeface="Wingdings" panose="05000000000000000000" charset="0"/>
              <a:buChar char="ü"/>
            </a:pPr>
            <a:r>
              <a:rPr lang="en-US" altLang="en-US" sz="3600" dirty="0">
                <a:latin typeface="Arial" panose="020B0604020202020204" pitchFamily="34" charset="0"/>
                <a:cs typeface="Arial" panose="020B0604020202020204" pitchFamily="34" charset="0"/>
              </a:rPr>
              <a:t>AI-Powered Detection Prevention – Implementing AI techniques to make detection-resistant steganography.</a:t>
            </a:r>
            <a:endParaRPr lang="en-US" altLang="en-US" sz="3600" dirty="0">
              <a:latin typeface="Arial" panose="020B0604020202020204" pitchFamily="34" charset="0"/>
              <a:cs typeface="Arial" panose="020B0604020202020204" pitchFamily="34" charset="0"/>
            </a:endParaRPr>
          </a:p>
          <a:p>
            <a:pPr algn="just">
              <a:buFont typeface="Wingdings" panose="05000000000000000000" charset="0"/>
              <a:buChar char="ü"/>
            </a:pPr>
            <a:r>
              <a:rPr lang="en-US" altLang="en-US" sz="3600" dirty="0">
                <a:latin typeface="Arial" panose="020B0604020202020204" pitchFamily="34" charset="0"/>
                <a:cs typeface="Arial" panose="020B0604020202020204" pitchFamily="34" charset="0"/>
              </a:rPr>
              <a:t>Real-Time Steganography Apps – Developing a mobile/desktop application for instant encoding and decoding.</a:t>
            </a:r>
            <a:endParaRPr lang="en-US" altLang="en-US" sz="3600" dirty="0">
              <a:latin typeface="Arial" panose="020B0604020202020204" pitchFamily="34" charset="0"/>
              <a:cs typeface="Arial" panose="020B0604020202020204" pitchFamily="34" charset="0"/>
            </a:endParaRPr>
          </a:p>
          <a:p>
            <a:pPr algn="just">
              <a:buFont typeface="Wingdings" panose="05000000000000000000" charset="0"/>
              <a:buChar char="ü"/>
            </a:pPr>
            <a:r>
              <a:rPr lang="en-US" altLang="en-US" sz="3600" dirty="0">
                <a:latin typeface="Arial" panose="020B0604020202020204" pitchFamily="34" charset="0"/>
                <a:cs typeface="Arial" panose="020B0604020202020204" pitchFamily="34" charset="0"/>
              </a:rPr>
              <a:t>Multi-Layer Encryption – Combining steganography with cryptographic techniques for dual-layer security.</a:t>
            </a:r>
            <a:endParaRPr lang="en-US" altLang="en-US" sz="3600" dirty="0">
              <a:latin typeface="Arial" panose="020B0604020202020204" pitchFamily="34" charset="0"/>
              <a:cs typeface="Arial" panose="020B0604020202020204" pitchFamily="34" charset="0"/>
            </a:endParaRPr>
          </a:p>
          <a:p>
            <a:pPr algn="just">
              <a:buFont typeface="Wingdings" panose="05000000000000000000" charset="0"/>
              <a:buChar char="ü"/>
            </a:pPr>
            <a:r>
              <a:rPr lang="en-US" altLang="en-US" sz="3600" dirty="0">
                <a:latin typeface="Arial" panose="020B0604020202020204" pitchFamily="34" charset="0"/>
                <a:cs typeface="Arial" panose="020B0604020202020204" pitchFamily="34" charset="0"/>
              </a:rPr>
              <a:t>Cloud-Based Secure Storage – Hiding data inside images before uploading them to cloud services.</a:t>
            </a:r>
            <a:endParaRPr lang="en-US" altLang="en-US" sz="3600" dirty="0">
              <a:latin typeface="Arial" panose="020B0604020202020204" pitchFamily="34" charset="0"/>
              <a:cs typeface="Arial" panose="020B0604020202020204" pitchFamily="34" charset="0"/>
            </a:endParaRPr>
          </a:p>
          <a:p>
            <a:pPr algn="just">
              <a:buFont typeface="Wingdings" panose="05000000000000000000" charset="0"/>
              <a:buChar char="ü"/>
            </a:pPr>
            <a:r>
              <a:rPr lang="en-US" altLang="en-US" sz="3600" dirty="0">
                <a:latin typeface="Arial" panose="020B0604020202020204" pitchFamily="34" charset="0"/>
                <a:cs typeface="Arial" panose="020B0604020202020204" pitchFamily="34" charset="0"/>
              </a:rPr>
              <a:t>Enhancement Against Image Processing – Improving robustness to survive compression, cropping, and filtering.</a:t>
            </a:r>
            <a:endParaRPr lang="en-US" altLang="en-US" sz="3600" dirty="0">
              <a:latin typeface="Arial" panose="020B0604020202020204" pitchFamily="34" charset="0"/>
              <a:cs typeface="Arial" panose="020B0604020202020204" pitchFamily="34" charset="0"/>
            </a:endParaRPr>
          </a:p>
          <a:p>
            <a:pPr marL="0" indent="0" algn="just">
              <a:buNone/>
            </a:pPr>
            <a:endParaRPr lang="en-US" altLang="en-US" sz="3600" dirty="0">
              <a:latin typeface="Arial" panose="020B0604020202020204" pitchFamily="34" charset="0"/>
              <a:cs typeface="Arial" panose="020B0604020202020204" pitchFamily="34" charset="0"/>
            </a:endParaRPr>
          </a:p>
          <a:p>
            <a:pPr marL="0" indent="0">
              <a:buNone/>
            </a:pPr>
            <a:endParaRPr lang="en-US" altLang="en-US" sz="3600" dirty="0">
              <a:latin typeface="Arial" panose="020B0604020202020204" pitchFamily="34" charset="0"/>
              <a:cs typeface="Arial" panose="020B0604020202020204" pitchFamily="34" charset="0"/>
            </a:endParaRPr>
          </a:p>
        </p:txBody>
      </p:sp>
      <p:sp>
        <p:nvSpPr>
          <p:cNvPr id="5" name="Title 4"/>
          <p:cNvSpPr txBox="1"/>
          <p:nvPr/>
        </p:nvSpPr>
        <p:spPr>
          <a:xfrm>
            <a:off x="535670" y="71003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a:t>
            </a:r>
            <a:r>
              <a:rPr lang="en-US" sz="4400" b="1" dirty="0" smtClean="0">
                <a:solidFill>
                  <a:schemeClr val="accent1"/>
                </a:solidFill>
                <a:latin typeface="Arial" panose="020B0604020202020204"/>
                <a:cs typeface="Arial" panose="020B0604020202020204"/>
              </a:rPr>
              <a:t>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28345" y="1351603"/>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lgn="just">
              <a:buNone/>
            </a:pPr>
            <a:r>
              <a:rPr lang="en-US" altLang="en-US" sz="3200" dirty="0">
                <a:latin typeface="Arial" panose="020B0604020202020204" pitchFamily="34" charset="0"/>
                <a:cs typeface="Arial" panose="020B0604020202020204" pitchFamily="34" charset="0"/>
              </a:rPr>
              <a:t>Traditional encryption methods make confidential data noticeable, making it a target for attackers. This project utilizes image steganography to securely hide data within images using the Least Significant Bit (LSB) method. By embedding information invisibly in pixel values, unauthorized access is prevented, ensuring covert and secure communication.</a:t>
            </a:r>
            <a:endParaRPr lang="en-US" altLang="en-US" sz="32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lgn="just">
              <a:buNone/>
            </a:pPr>
            <a:r>
              <a:rPr lang="zh-CN" altLang="en-US" sz="2800" b="1" dirty="0">
                <a:solidFill>
                  <a:schemeClr val="tx1"/>
                </a:solidFill>
                <a:latin typeface="Arial" panose="020B0604020202020204" pitchFamily="34" charset="0"/>
                <a:cs typeface="Arial" panose="020B0604020202020204" pitchFamily="34" charset="0"/>
              </a:rPr>
              <a:t>🔧</a:t>
            </a:r>
            <a:r>
              <a:rPr lang="en-US" altLang="en-US" sz="2800" b="1" dirty="0">
                <a:solidFill>
                  <a:schemeClr val="tx1"/>
                </a:solidFill>
                <a:latin typeface="Arial" panose="020B0604020202020204" pitchFamily="34" charset="0"/>
                <a:cs typeface="Arial" panose="020B0604020202020204" pitchFamily="34" charset="0"/>
              </a:rPr>
              <a:t> Technologies Used:</a:t>
            </a:r>
            <a:endParaRPr lang="en-US" altLang="en-US" sz="2800" b="1" dirty="0">
              <a:solidFill>
                <a:schemeClr val="tx1"/>
              </a:solidFill>
              <a:latin typeface="Arial" panose="020B0604020202020204" pitchFamily="34" charset="0"/>
              <a:cs typeface="Arial" panose="020B0604020202020204" pitchFamily="34" charset="0"/>
            </a:endParaRPr>
          </a:p>
          <a:p>
            <a:pPr marL="0" indent="0" algn="just">
              <a:buNone/>
            </a:pPr>
            <a:r>
              <a:rPr lang="en-US" altLang="en-US" sz="2400" dirty="0">
                <a:solidFill>
                  <a:schemeClr val="accent1"/>
                </a:solidFill>
                <a:latin typeface="Arial" panose="020B0604020202020204" pitchFamily="34" charset="0"/>
                <a:cs typeface="Arial" panose="020B0604020202020204" pitchFamily="34" charset="0"/>
              </a:rPr>
              <a:t>Programming Language:</a:t>
            </a:r>
            <a:r>
              <a:rPr lang="en-US" altLang="en-US" sz="2400" dirty="0">
                <a:latin typeface="Arial" panose="020B0604020202020204" pitchFamily="34" charset="0"/>
                <a:cs typeface="Arial" panose="020B0604020202020204" pitchFamily="34" charset="0"/>
              </a:rPr>
              <a:t> Python</a:t>
            </a:r>
            <a:endParaRPr lang="en-US" altLang="en-US" sz="2400" dirty="0">
              <a:latin typeface="Arial" panose="020B0604020202020204" pitchFamily="34" charset="0"/>
              <a:cs typeface="Arial" panose="020B0604020202020204" pitchFamily="34" charset="0"/>
            </a:endParaRPr>
          </a:p>
          <a:p>
            <a:pPr marL="0" indent="0" algn="just">
              <a:buNone/>
            </a:pPr>
            <a:r>
              <a:rPr lang="en-US" altLang="en-US" sz="2400" dirty="0">
                <a:solidFill>
                  <a:schemeClr val="accent1"/>
                </a:solidFill>
                <a:latin typeface="Arial" panose="020B0604020202020204" pitchFamily="34" charset="0"/>
                <a:cs typeface="Arial" panose="020B0604020202020204" pitchFamily="34" charset="0"/>
              </a:rPr>
              <a:t>Libraries:</a:t>
            </a:r>
            <a:r>
              <a:rPr lang="en-US" altLang="en-US" sz="2400" dirty="0">
                <a:latin typeface="Arial" panose="020B0604020202020204" pitchFamily="34" charset="0"/>
                <a:cs typeface="Arial" panose="020B0604020202020204" pitchFamily="34" charset="0"/>
              </a:rPr>
              <a:t>OpenCV – For image processing</a:t>
            </a:r>
            <a:endParaRPr lang="en-US" altLang="en-US" sz="2400" dirty="0">
              <a:latin typeface="Arial" panose="020B0604020202020204" pitchFamily="34" charset="0"/>
              <a:cs typeface="Arial" panose="020B0604020202020204" pitchFamily="34" charset="0"/>
            </a:endParaRPr>
          </a:p>
          <a:p>
            <a:pPr marL="0" indent="0" algn="just">
              <a:buNone/>
            </a:pPr>
            <a:r>
              <a:rPr lang="en-IN" altLang="en-US" sz="2400" dirty="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OS – For file handling and system operations</a:t>
            </a:r>
            <a:endParaRPr lang="en-US" altLang="en-US" sz="2400" dirty="0">
              <a:latin typeface="Arial" panose="020B0604020202020204" pitchFamily="34" charset="0"/>
              <a:cs typeface="Arial" panose="020B0604020202020204" pitchFamily="34" charset="0"/>
            </a:endParaRPr>
          </a:p>
          <a:p>
            <a:pPr marL="0" indent="0" algn="just">
              <a:buNone/>
            </a:pPr>
            <a:r>
              <a:rPr lang="en-IN" altLang="en-US" sz="2400" dirty="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String – For text manipulation</a:t>
            </a:r>
            <a:endParaRPr lang="en-US" altLang="en-US" sz="2400" dirty="0">
              <a:latin typeface="Arial" panose="020B0604020202020204" pitchFamily="34" charset="0"/>
              <a:cs typeface="Arial" panose="020B0604020202020204" pitchFamily="34" charset="0"/>
            </a:endParaRPr>
          </a:p>
          <a:p>
            <a:pPr marL="0" indent="0" algn="just">
              <a:buNone/>
            </a:pPr>
            <a:r>
              <a:rPr lang="en-US" altLang="en-US" sz="2400" dirty="0">
                <a:solidFill>
                  <a:schemeClr val="accent1"/>
                </a:solidFill>
                <a:latin typeface="Arial" panose="020B0604020202020204" pitchFamily="34" charset="0"/>
                <a:cs typeface="Arial" panose="020B0604020202020204" pitchFamily="34" charset="0"/>
              </a:rPr>
              <a:t>Platforms:</a:t>
            </a:r>
            <a:endParaRPr lang="en-US" altLang="en-US" sz="2400" dirty="0">
              <a:solidFill>
                <a:schemeClr val="accent1"/>
              </a:solidFill>
              <a:latin typeface="Arial" panose="020B0604020202020204" pitchFamily="34" charset="0"/>
              <a:cs typeface="Arial" panose="020B0604020202020204" pitchFamily="34" charset="0"/>
            </a:endParaRPr>
          </a:p>
          <a:p>
            <a:pPr marL="0" indent="0" algn="just">
              <a:buNone/>
            </a:pPr>
            <a:r>
              <a:rPr lang="en-US" altLang="en-US" sz="2400" b="1" dirty="0">
                <a:latin typeface="Arial" panose="020B0604020202020204" pitchFamily="34" charset="0"/>
                <a:cs typeface="Arial" panose="020B0604020202020204" pitchFamily="34" charset="0"/>
              </a:rPr>
              <a:t>Operating System:</a:t>
            </a:r>
            <a:r>
              <a:rPr lang="en-US" altLang="en-US" sz="2400" dirty="0">
                <a:latin typeface="Arial" panose="020B0604020202020204" pitchFamily="34" charset="0"/>
                <a:cs typeface="Arial" panose="020B0604020202020204" pitchFamily="34" charset="0"/>
              </a:rPr>
              <a:t> Windows</a:t>
            </a:r>
            <a:endParaRPr lang="en-US" altLang="en-US" sz="2400" dirty="0">
              <a:latin typeface="Arial" panose="020B0604020202020204" pitchFamily="34" charset="0"/>
              <a:cs typeface="Arial" panose="020B0604020202020204" pitchFamily="34" charset="0"/>
            </a:endParaRPr>
          </a:p>
          <a:p>
            <a:pPr marL="0" indent="0" algn="just">
              <a:buNone/>
            </a:pPr>
            <a:r>
              <a:rPr lang="en-US" altLang="en-US" sz="2400" b="1" dirty="0">
                <a:latin typeface="Arial" panose="020B0604020202020204" pitchFamily="34" charset="0"/>
                <a:cs typeface="Arial" panose="020B0604020202020204" pitchFamily="34" charset="0"/>
              </a:rPr>
              <a:t>Development Environment: </a:t>
            </a:r>
            <a:r>
              <a:rPr lang="en-US" altLang="en-US" sz="2400" dirty="0">
                <a:latin typeface="Arial" panose="020B0604020202020204" pitchFamily="34" charset="0"/>
                <a:cs typeface="Arial" panose="020B0604020202020204" pitchFamily="34" charset="0"/>
              </a:rPr>
              <a:t>IDLE Python</a:t>
            </a:r>
            <a:r>
              <a:rPr lang="en-IN" sz="2400" dirty="0">
                <a:latin typeface="Arial" panose="020B0604020202020204" pitchFamily="34" charset="0"/>
                <a:cs typeface="Arial" panose="020B0604020202020204" pitchFamily="34" charset="0"/>
              </a:rPr>
              <a:t>n libraries</a:t>
            </a:r>
            <a:endParaRPr lang="en-IN" sz="24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25000"/>
          </a:bodyPr>
          <a:lstStyle/>
          <a:p>
            <a:pPr algn="just">
              <a:buFont typeface="Wingdings" panose="05000000000000000000" charset="0"/>
              <a:buChar char="Ø"/>
            </a:pPr>
            <a:r>
              <a:rPr lang="en-US" altLang="en-US" sz="6400" dirty="0">
                <a:solidFill>
                  <a:srgbClr val="0F0F0F"/>
                </a:solidFill>
                <a:latin typeface="Arial" panose="020B0604020202020204" pitchFamily="34" charset="0"/>
                <a:cs typeface="Arial" panose="020B0604020202020204" pitchFamily="34" charset="0"/>
              </a:rPr>
              <a:t>Invisible Data Embedding – Unlike traditional encryption, this method hides data within images without altering their appearance.</a:t>
            </a:r>
            <a:endParaRPr lang="en-US" altLang="en-US" sz="6400" dirty="0">
              <a:solidFill>
                <a:srgbClr val="0F0F0F"/>
              </a:solidFill>
              <a:latin typeface="Arial" panose="020B0604020202020204" pitchFamily="34" charset="0"/>
              <a:cs typeface="Arial" panose="020B0604020202020204" pitchFamily="34" charset="0"/>
            </a:endParaRPr>
          </a:p>
          <a:p>
            <a:pPr algn="just">
              <a:buFont typeface="Wingdings" panose="05000000000000000000" charset="0"/>
              <a:buChar char="Ø"/>
            </a:pPr>
            <a:r>
              <a:rPr lang="en-US" altLang="en-US" sz="6400" dirty="0">
                <a:solidFill>
                  <a:srgbClr val="0F0F0F"/>
                </a:solidFill>
                <a:latin typeface="Arial" panose="020B0604020202020204" pitchFamily="34" charset="0"/>
                <a:cs typeface="Arial" panose="020B0604020202020204" pitchFamily="34" charset="0"/>
              </a:rPr>
              <a:t>Least Significant Bit (LSB) Technique – Ensures minimal modification to pixels, making detection extremely difficult.</a:t>
            </a:r>
            <a:endParaRPr lang="en-US" altLang="en-US" sz="6400" dirty="0">
              <a:solidFill>
                <a:srgbClr val="0F0F0F"/>
              </a:solidFill>
              <a:latin typeface="Arial" panose="020B0604020202020204" pitchFamily="34" charset="0"/>
              <a:cs typeface="Arial" panose="020B0604020202020204" pitchFamily="34" charset="0"/>
            </a:endParaRPr>
          </a:p>
          <a:p>
            <a:pPr algn="just">
              <a:buFont typeface="Wingdings" panose="05000000000000000000" charset="0"/>
              <a:buChar char="Ø"/>
            </a:pPr>
            <a:r>
              <a:rPr lang="en-US" altLang="en-US" sz="6400" dirty="0">
                <a:solidFill>
                  <a:srgbClr val="0F0F0F"/>
                </a:solidFill>
                <a:latin typeface="Arial" panose="020B0604020202020204" pitchFamily="34" charset="0"/>
                <a:cs typeface="Arial" panose="020B0604020202020204" pitchFamily="34" charset="0"/>
              </a:rPr>
              <a:t>Password-Protected Decryption – Adds an extra layer of security, allowing only authorized users to extract hidden messages.</a:t>
            </a:r>
            <a:endParaRPr lang="en-US" altLang="en-US" sz="6400" dirty="0">
              <a:solidFill>
                <a:srgbClr val="0F0F0F"/>
              </a:solidFill>
              <a:latin typeface="Arial" panose="020B0604020202020204" pitchFamily="34" charset="0"/>
              <a:cs typeface="Arial" panose="020B0604020202020204" pitchFamily="34" charset="0"/>
            </a:endParaRPr>
          </a:p>
          <a:p>
            <a:pPr algn="just">
              <a:buFont typeface="Wingdings" panose="05000000000000000000" charset="0"/>
              <a:buChar char="Ø"/>
            </a:pPr>
            <a:r>
              <a:rPr lang="en-US" altLang="en-US" sz="6400" dirty="0">
                <a:solidFill>
                  <a:srgbClr val="0F0F0F"/>
                </a:solidFill>
                <a:latin typeface="Arial" panose="020B0604020202020204" pitchFamily="34" charset="0"/>
                <a:cs typeface="Arial" panose="020B0604020202020204" pitchFamily="34" charset="0"/>
              </a:rPr>
              <a:t>Cross-Platform Compatibility – Works efficiently on Windows and IDLE Python while maintaining compatibility with other systems.</a:t>
            </a:r>
            <a:endParaRPr lang="en-US" altLang="en-US" sz="6400" dirty="0">
              <a:solidFill>
                <a:srgbClr val="0F0F0F"/>
              </a:solidFill>
              <a:latin typeface="Arial" panose="020B0604020202020204" pitchFamily="34" charset="0"/>
              <a:cs typeface="Arial" panose="020B0604020202020204" pitchFamily="34" charset="0"/>
            </a:endParaRPr>
          </a:p>
          <a:p>
            <a:pPr algn="just">
              <a:buFont typeface="Wingdings" panose="05000000000000000000" charset="0"/>
              <a:buChar char="Ø"/>
            </a:pPr>
            <a:r>
              <a:rPr lang="en-US" altLang="en-US" sz="6400" dirty="0">
                <a:solidFill>
                  <a:srgbClr val="0F0F0F"/>
                </a:solidFill>
                <a:latin typeface="Arial" panose="020B0604020202020204" pitchFamily="34" charset="0"/>
                <a:cs typeface="Arial" panose="020B0604020202020204" pitchFamily="34" charset="0"/>
              </a:rPr>
              <a:t>Efficient &amp; Lightweight – Uses OpenCV and built-in Python libraries, making it fast, memory-efficient, and easy to integrate into real-world applications.</a:t>
            </a:r>
            <a:endParaRPr lang="en-US" altLang="en-US" sz="6400" dirty="0">
              <a:solidFill>
                <a:srgbClr val="0F0F0F"/>
              </a:solidFill>
              <a:latin typeface="Arial" panose="020B0604020202020204" pitchFamily="34" charset="0"/>
              <a:cs typeface="Arial" panose="020B0604020202020204" pitchFamily="34" charset="0"/>
            </a:endParaRPr>
          </a:p>
          <a:p>
            <a:pPr algn="just">
              <a:buFont typeface="Wingdings" panose="05000000000000000000" charset="0"/>
              <a:buChar char="Ø"/>
            </a:pPr>
            <a:r>
              <a:rPr lang="en-US" altLang="en-US" sz="6400" dirty="0">
                <a:solidFill>
                  <a:srgbClr val="0F0F0F"/>
                </a:solidFill>
                <a:latin typeface="Arial" panose="020B0604020202020204" pitchFamily="34" charset="0"/>
                <a:cs typeface="Arial" panose="020B0604020202020204" pitchFamily="34" charset="0"/>
              </a:rPr>
              <a:t>Supports Multiple Image Formats – Works seamlessly with JPG and PNG images, ensuring flexibility in various use cases.</a:t>
            </a:r>
            <a:endParaRPr lang="en-US" altLang="en-US" sz="6400" dirty="0">
              <a:solidFill>
                <a:srgbClr val="0F0F0F"/>
              </a:solidFill>
              <a:latin typeface="Arial" panose="020B0604020202020204" pitchFamily="34" charset="0"/>
              <a:cs typeface="Arial" panose="020B0604020202020204" pitchFamily="34" charset="0"/>
            </a:endParaRPr>
          </a:p>
          <a:p>
            <a:pPr algn="just">
              <a:buFont typeface="Wingdings" panose="05000000000000000000" charset="0"/>
              <a:buChar char="Ø"/>
            </a:pPr>
            <a:r>
              <a:rPr lang="en-US" altLang="en-US" sz="6400" dirty="0">
                <a:solidFill>
                  <a:srgbClr val="0F0F0F"/>
                </a:solidFill>
                <a:latin typeface="Arial" panose="020B0604020202020204" pitchFamily="34" charset="0"/>
                <a:cs typeface="Arial" panose="020B0604020202020204" pitchFamily="34" charset="0"/>
              </a:rPr>
              <a:t> Resistant to Basic Image Processing – The hidden message remains intact even if the image is resized or slightly modified.</a:t>
            </a:r>
            <a:endParaRPr lang="en-US" altLang="en-US" sz="8000" b="1" dirty="0">
              <a:solidFill>
                <a:srgbClr val="0F0F0F"/>
              </a:solidFill>
              <a:latin typeface="Arial" panose="020B0604020202020204" pitchFamily="34" charset="0"/>
              <a:cs typeface="Arial" panose="020B0604020202020204" pitchFamily="34" charset="0"/>
            </a:endParaRPr>
          </a:p>
          <a:p>
            <a:pPr marL="0" indent="0">
              <a:buNone/>
            </a:pPr>
            <a:endParaRPr lang="en-US" altLang="en-US" sz="1800" b="1" dirty="0">
              <a:solidFill>
                <a:srgbClr val="0F0F0F"/>
              </a:solidFill>
            </a:endParaRPr>
          </a:p>
          <a:p>
            <a:pPr marL="0" indent="0">
              <a:buNone/>
            </a:pPr>
            <a:endParaRPr lang="en-US" altLang="en-US"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p:txBody>
          <a:bodyPr>
            <a:normAutofit fontScale="90000" lnSpcReduction="20000"/>
          </a:bodyPr>
          <a:lstStyle/>
          <a:p>
            <a:pPr marL="0" indent="0">
              <a:buNone/>
            </a:pPr>
            <a:r>
              <a:rPr lang="zh-CN" altLang="en-US" sz="2800" b="1" dirty="0">
                <a:solidFill>
                  <a:schemeClr val="tx1"/>
                </a:solidFill>
                <a:latin typeface="Arial" panose="020B0604020202020204" pitchFamily="34" charset="0"/>
                <a:cs typeface="Arial" panose="020B0604020202020204" pitchFamily="34" charset="0"/>
              </a:rPr>
              <a:t>👤</a:t>
            </a:r>
            <a:r>
              <a:rPr lang="en-US" altLang="en-US" sz="2800" b="1" dirty="0">
                <a:solidFill>
                  <a:schemeClr val="tx1"/>
                </a:solidFill>
                <a:latin typeface="Arial" panose="020B0604020202020204" pitchFamily="34" charset="0"/>
                <a:cs typeface="Arial" panose="020B0604020202020204" pitchFamily="34" charset="0"/>
              </a:rPr>
              <a:t>  End Users</a:t>
            </a:r>
            <a:r>
              <a:rPr lang="en-IN" altLang="en-US" sz="2800" b="1" dirty="0">
                <a:solidFill>
                  <a:schemeClr val="tx1"/>
                </a:solidFill>
                <a:latin typeface="Arial" panose="020B0604020202020204" pitchFamily="34" charset="0"/>
                <a:cs typeface="Arial" panose="020B0604020202020204" pitchFamily="34" charset="0"/>
              </a:rPr>
              <a:t>:</a:t>
            </a:r>
            <a:endParaRPr lang="en-US" altLang="en-US" dirty="0"/>
          </a:p>
          <a:p>
            <a:pPr algn="just">
              <a:buFont typeface="Wingdings" panose="05000000000000000000" charset="0"/>
              <a:buChar char="v"/>
            </a:pPr>
            <a:r>
              <a:rPr lang="en-US" altLang="en-US" dirty="0"/>
              <a:t> </a:t>
            </a:r>
            <a:r>
              <a:rPr lang="en-US" altLang="en-US" sz="2400" dirty="0">
                <a:latin typeface="Arial" panose="020B0604020202020204" pitchFamily="34" charset="0"/>
                <a:cs typeface="Arial" panose="020B0604020202020204" pitchFamily="34" charset="0"/>
              </a:rPr>
              <a:t>Cybersecurity Professionals – Secure communication and covert data transmission.</a:t>
            </a:r>
            <a:endParaRPr lang="en-US" altLang="en-US" sz="2400" dirty="0">
              <a:latin typeface="Arial" panose="020B0604020202020204" pitchFamily="34" charset="0"/>
              <a:cs typeface="Arial" panose="020B0604020202020204" pitchFamily="34" charset="0"/>
            </a:endParaRPr>
          </a:p>
          <a:p>
            <a:pPr algn="just">
              <a:buFont typeface="Wingdings" panose="05000000000000000000" charset="0"/>
              <a:buChar char="v"/>
            </a:pPr>
            <a:r>
              <a:rPr lang="en-US" altLang="en-US" sz="2400" dirty="0">
                <a:latin typeface="Arial" panose="020B0604020202020204" pitchFamily="34" charset="0"/>
                <a:cs typeface="Arial" panose="020B0604020202020204" pitchFamily="34" charset="0"/>
              </a:rPr>
              <a:t> Government &amp; Military Agencies – Securely share sensitive intelligence without detection.</a:t>
            </a:r>
            <a:endParaRPr lang="en-US" altLang="en-US" sz="2400" dirty="0">
              <a:latin typeface="Arial" panose="020B0604020202020204" pitchFamily="34" charset="0"/>
              <a:cs typeface="Arial" panose="020B0604020202020204" pitchFamily="34" charset="0"/>
            </a:endParaRPr>
          </a:p>
          <a:p>
            <a:pPr algn="just">
              <a:buFont typeface="Wingdings" panose="05000000000000000000" charset="0"/>
              <a:buChar char="v"/>
            </a:pPr>
            <a:r>
              <a:rPr lang="en-US" altLang="en-US" sz="2400" dirty="0">
                <a:latin typeface="Arial" panose="020B0604020202020204" pitchFamily="34" charset="0"/>
                <a:cs typeface="Arial" panose="020B0604020202020204" pitchFamily="34" charset="0"/>
              </a:rPr>
              <a:t>Journalists &amp; Whistleblowers – Protect confidential sources and leak sensitive data securely.</a:t>
            </a:r>
            <a:endParaRPr lang="en-US" altLang="en-US" sz="2400" dirty="0">
              <a:latin typeface="Arial" panose="020B0604020202020204" pitchFamily="34" charset="0"/>
              <a:cs typeface="Arial" panose="020B0604020202020204" pitchFamily="34" charset="0"/>
            </a:endParaRPr>
          </a:p>
          <a:p>
            <a:pPr algn="just">
              <a:buFont typeface="Wingdings" panose="05000000000000000000" charset="0"/>
              <a:buChar char="v"/>
            </a:pPr>
            <a:r>
              <a:rPr lang="en-US" altLang="en-US" sz="2400" dirty="0">
                <a:latin typeface="Arial" panose="020B0604020202020204" pitchFamily="34" charset="0"/>
                <a:cs typeface="Arial" panose="020B0604020202020204" pitchFamily="34" charset="0"/>
              </a:rPr>
              <a:t>Corporate Professionals – Hide trade secrets and classified documents within images.</a:t>
            </a:r>
            <a:endParaRPr lang="en-US" altLang="en-US" sz="2400" dirty="0">
              <a:latin typeface="Arial" panose="020B0604020202020204" pitchFamily="34" charset="0"/>
              <a:cs typeface="Arial" panose="020B0604020202020204" pitchFamily="34" charset="0"/>
            </a:endParaRPr>
          </a:p>
          <a:p>
            <a:pPr algn="just">
              <a:buFont typeface="Wingdings" panose="05000000000000000000" charset="0"/>
              <a:buChar char="v"/>
            </a:pPr>
            <a:r>
              <a:rPr lang="en-US" altLang="en-US" sz="2400" dirty="0">
                <a:latin typeface="Arial" panose="020B0604020202020204" pitchFamily="34" charset="0"/>
                <a:cs typeface="Arial" panose="020B0604020202020204" pitchFamily="34" charset="0"/>
              </a:rPr>
              <a:t>Law Enforcement &amp; Intelligence Agencies – Use steganography for undercover operations and forensic investigations.</a:t>
            </a:r>
            <a:endParaRPr lang="en-US" altLang="en-US" sz="2400" dirty="0">
              <a:latin typeface="Arial" panose="020B0604020202020204" pitchFamily="34" charset="0"/>
              <a:cs typeface="Arial" panose="020B0604020202020204" pitchFamily="34" charset="0"/>
            </a:endParaRPr>
          </a:p>
          <a:p>
            <a:pPr algn="just">
              <a:buFont typeface="Wingdings" panose="05000000000000000000" charset="0"/>
              <a:buChar char="v"/>
            </a:pPr>
            <a:r>
              <a:rPr lang="en-US" altLang="en-US" sz="2400" dirty="0">
                <a:latin typeface="Arial" panose="020B0604020202020204" pitchFamily="34" charset="0"/>
                <a:cs typeface="Arial" panose="020B0604020202020204" pitchFamily="34" charset="0"/>
              </a:rPr>
              <a:t>General Users – Safeguard personal information and messages from unauthorized access.</a:t>
            </a:r>
            <a:endParaRPr lang="en-US" altLang="en-US" sz="2400"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4" name="Content Placeholder 3" descr="Screenshot (201)"/>
          <p:cNvPicPr>
            <a:picLocks noChangeAspect="1"/>
          </p:cNvPicPr>
          <p:nvPr>
            <p:ph idx="1"/>
          </p:nvPr>
        </p:nvPicPr>
        <p:blipFill>
          <a:blip r:embed="rId1"/>
          <a:stretch>
            <a:fillRect/>
          </a:stretch>
        </p:blipFill>
        <p:spPr>
          <a:xfrm>
            <a:off x="765175" y="1301750"/>
            <a:ext cx="9744075" cy="50533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p:txBody>
          <a:bodyPr/>
          <a:lstStyle/>
          <a:p>
            <a:pPr marL="0" indent="0" algn="just">
              <a:buNone/>
            </a:pPr>
            <a:r>
              <a:rPr lang="en-US" altLang="en-US" sz="2400" dirty="0">
                <a:latin typeface="Arial" panose="020B0604020202020204" pitchFamily="34" charset="0"/>
                <a:cs typeface="Arial" panose="020B0604020202020204" pitchFamily="34" charset="0"/>
              </a:rPr>
              <a:t>This project successfully addresses the problem of secure data transmission by leveraging image steganography. Using OpenCV, OS, and String libraries within Windows and IDLE Python, we implemented a Least Significant Bit (LSB) encoding method to hide confidential messages inside images while maintaining image quality. The password-protected decryption ensures that only authorized users can retrieve hidden data, making this approach highly effective for covert and secure communication.</a:t>
            </a:r>
            <a:endParaRPr lang="en-US" altLang="en-US" sz="2400" dirty="0">
              <a:latin typeface="Arial" panose="020B0604020202020204" pitchFamily="34" charset="0"/>
              <a:cs typeface="Arial" panose="020B0604020202020204" pitchFamily="34" charset="0"/>
            </a:endParaRPr>
          </a:p>
          <a:p>
            <a:pPr marL="0" indent="0" algn="just">
              <a:buNone/>
            </a:pPr>
            <a:r>
              <a:rPr lang="en-US" altLang="en-US" sz="2400" dirty="0">
                <a:latin typeface="Arial" panose="020B0604020202020204" pitchFamily="34" charset="0"/>
                <a:cs typeface="Arial" panose="020B0604020202020204" pitchFamily="34" charset="0"/>
              </a:rPr>
              <a:t>By implementing this technique, we provide a practical, efficient, and undetectable method for secure information exchange, preventing unauthorized interception and maintaining data confidentiality.</a:t>
            </a:r>
            <a:endParaRPr lang="en-US" altLang="en-US" sz="2400"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pPr marL="0" indent="0">
              <a:buNone/>
            </a:pPr>
            <a:r>
              <a:rPr lang="zh-CN" altLang="en-US" sz="2800" dirty="0">
                <a:latin typeface="Arial" panose="020B0604020202020204" pitchFamily="34" charset="0"/>
                <a:cs typeface="Arial" panose="020B0604020202020204" pitchFamily="34" charset="0"/>
                <a:sym typeface="+mn-ea"/>
              </a:rPr>
              <a:t>🔗</a:t>
            </a:r>
            <a:r>
              <a:rPr lang="en-US" altLang="en-US" sz="2800" dirty="0">
                <a:latin typeface="Arial" panose="020B0604020202020204" pitchFamily="34" charset="0"/>
                <a:cs typeface="Arial" panose="020B0604020202020204" pitchFamily="34" charset="0"/>
                <a:sym typeface="+mn-ea"/>
              </a:rPr>
              <a:t> GitHub Repository:</a:t>
            </a:r>
            <a:endParaRPr lang="en-US" altLang="en-US" sz="2800" dirty="0">
              <a:latin typeface="Arial" panose="020B0604020202020204" pitchFamily="34" charset="0"/>
              <a:cs typeface="Arial" panose="020B0604020202020204" pitchFamily="34" charset="0"/>
            </a:endParaRPr>
          </a:p>
          <a:p>
            <a:pPr marL="0" indent="0">
              <a:buNone/>
            </a:pPr>
            <a:r>
              <a:rPr lang="en-US" altLang="en-US" sz="2800" dirty="0">
                <a:latin typeface="Arial" panose="020B0604020202020204" pitchFamily="34" charset="0"/>
                <a:cs typeface="Arial" panose="020B0604020202020204" pitchFamily="34" charset="0"/>
              </a:rPr>
              <a:t>https://github.com/anjalimuppidi-79/Steganography_project-Anjali-.git</a:t>
            </a:r>
            <a:endParaRPr lang="en-US" altLang="en-US" sz="2800"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3906</Words>
  <Application>WPS Presentation</Application>
  <PresentationFormat>Custom</PresentationFormat>
  <Paragraphs>88</Paragraphs>
  <Slides>11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11</vt:i4>
      </vt:variant>
    </vt:vector>
  </HeadingPairs>
  <TitlesOfParts>
    <vt:vector size="27" baseType="lpstr">
      <vt:lpstr>Arial</vt:lpstr>
      <vt:lpstr>SimSun</vt:lpstr>
      <vt:lpstr>Wingdings</vt:lpstr>
      <vt:lpstr>Wingdings 2</vt:lpstr>
      <vt:lpstr>Arial</vt:lpstr>
      <vt:lpstr>Calibri Light</vt:lpstr>
      <vt:lpstr>Microsoft YaHei</vt:lpstr>
      <vt:lpstr>Arial Unicode MS</vt:lpstr>
      <vt:lpstr>Franklin Gothic Demi</vt:lpstr>
      <vt:lpstr>Franklin Gothic Book</vt:lpstr>
      <vt:lpstr>Calibri</vt:lpstr>
      <vt:lpstr>华文中宋</vt:lpstr>
      <vt:lpstr>Wingdings</vt:lpstr>
      <vt:lpstr>Arial Black</vt:lpstr>
      <vt:lpstr>Times New Roman</vt:lpstr>
      <vt:lpstr>DividendVTI</vt:lpstr>
      <vt:lpstr>PROJECT TITLE</vt:lpstr>
      <vt:lpstr>OUTLINE</vt:lpstr>
      <vt:lpstr>Problem Statement</vt:lpstr>
      <vt:lpstr>Technology  used</vt:lpstr>
      <vt:lpstr>Wow factors</vt:lpstr>
      <vt:lpstr>End users</vt:lpstr>
      <vt:lpstr>Results</vt:lpstr>
      <vt:lpstr>Conclusion</vt:lpstr>
      <vt:lpstr>GitHub Link</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Anjali Muppidi</cp:lastModifiedBy>
  <cp:revision>29</cp:revision>
  <dcterms:created xsi:type="dcterms:W3CDTF">2021-05-26T16:50:00Z</dcterms:created>
  <dcterms:modified xsi:type="dcterms:W3CDTF">2025-02-19T11:18:57Z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CFB47DE1C8744CA884B91A36F5165DA9_13</vt:lpwstr>
  </property>
  <property fmtid="{D5CDD505-2E9C-101B-9397-08002B2CF9AE}" pid="4" name="KSOProductBuildVer">
    <vt:lpwstr>1033-12.2.0.19826</vt:lpwstr>
  </property>
</Properties>
</file>