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Perpetua"/>
        <a:ea typeface="Perpetua"/>
        <a:cs typeface="Perpetua"/>
        <a:sym typeface="Perpetu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Perpetua"/>
        <a:ea typeface="Perpetua"/>
        <a:cs typeface="Perpetua"/>
        <a:sym typeface="Perpetu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Perpetua"/>
        <a:ea typeface="Perpetua"/>
        <a:cs typeface="Perpetua"/>
        <a:sym typeface="Perpetu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Perpetua"/>
        <a:ea typeface="Perpetua"/>
        <a:cs typeface="Perpetua"/>
        <a:sym typeface="Perpetu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Perpetua"/>
        <a:ea typeface="Perpetua"/>
        <a:cs typeface="Perpetua"/>
        <a:sym typeface="Perpetu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Perpetua"/>
        <a:ea typeface="Perpetua"/>
        <a:cs typeface="Perpetua"/>
        <a:sym typeface="Perpetu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Perpetua"/>
        <a:ea typeface="Perpetua"/>
        <a:cs typeface="Perpetua"/>
        <a:sym typeface="Perpetu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Perpetua"/>
        <a:ea typeface="Perpetua"/>
        <a:cs typeface="Perpetua"/>
        <a:sym typeface="Perpetu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Perpetua"/>
        <a:ea typeface="Perpetua"/>
        <a:cs typeface="Perpetua"/>
        <a:sym typeface="Perpetu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CECA"/>
          </a:solidFill>
        </a:fill>
      </a:tcStyle>
    </a:wholeTbl>
    <a:band2H>
      <a:tcTxStyle b="def" i="def"/>
      <a:tcStyle>
        <a:tcBdr/>
        <a:fill>
          <a:solidFill>
            <a:srgbClr val="F7E8E7"/>
          </a:solidFill>
        </a:fill>
      </a:tcStyle>
    </a:band2H>
    <a:firstCol>
      <a:tcTxStyle b="on" i="off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9" name="Shape 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" name="Rounded Rectangle"/>
          <p:cNvSpPr/>
          <p:nvPr/>
        </p:nvSpPr>
        <p:spPr>
          <a:xfrm>
            <a:off x="65087" y="69850"/>
            <a:ext cx="9013826" cy="6691313"/>
          </a:xfrm>
          <a:prstGeom prst="roundRect">
            <a:avLst>
              <a:gd name="adj" fmla="val 4931"/>
            </a:avLst>
          </a:prstGeom>
          <a:ln w="6350" cap="sq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" name="Rectangle"/>
          <p:cNvSpPr/>
          <p:nvPr/>
        </p:nvSpPr>
        <p:spPr>
          <a:xfrm>
            <a:off x="63500" y="1449387"/>
            <a:ext cx="9020175" cy="152717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" name="Rectangle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B1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" name="Rectangle"/>
          <p:cNvSpPr/>
          <p:nvPr/>
        </p:nvSpPr>
        <p:spPr>
          <a:xfrm>
            <a:off x="63500" y="2976562"/>
            <a:ext cx="9020175" cy="111126"/>
          </a:xfrm>
          <a:prstGeom prst="rect">
            <a:avLst/>
          </a:prstGeom>
          <a:solidFill>
            <a:srgbClr val="91848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3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325" y="60325"/>
            <a:ext cx="9028113" cy="6711950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Rectangle"/>
          <p:cNvSpPr/>
          <p:nvPr/>
        </p:nvSpPr>
        <p:spPr>
          <a:xfrm flipV="1">
            <a:off x="69850" y="2376487"/>
            <a:ext cx="9013825" cy="9207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" name="Rectangle"/>
          <p:cNvSpPr/>
          <p:nvPr/>
        </p:nvSpPr>
        <p:spPr>
          <a:xfrm>
            <a:off x="69850" y="2341562"/>
            <a:ext cx="9013825" cy="46039"/>
          </a:xfrm>
          <a:prstGeom prst="rect">
            <a:avLst/>
          </a:prstGeom>
          <a:solidFill>
            <a:srgbClr val="E6B1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Rectangle"/>
          <p:cNvSpPr/>
          <p:nvPr/>
        </p:nvSpPr>
        <p:spPr>
          <a:xfrm>
            <a:off x="68262" y="2468562"/>
            <a:ext cx="9015413" cy="46039"/>
          </a:xfrm>
          <a:prstGeom prst="rect">
            <a:avLst/>
          </a:prstGeom>
          <a:solidFill>
            <a:srgbClr val="91848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Title Text"/>
          <p:cNvSpPr txBox="1"/>
          <p:nvPr>
            <p:ph type="title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xfrm>
            <a:off x="146050" y="6338201"/>
            <a:ext cx="457200" cy="19822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" name="Rounded Rectangle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solidFill>
            <a:srgbClr val="FFFFFF"/>
          </a:solidFill>
          <a:ln w="6350" cap="sq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" name="Title Text"/>
          <p:cNvSpPr txBox="1"/>
          <p:nvPr>
            <p:ph type="title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"/>
          <p:cNvSpPr/>
          <p:nvPr/>
        </p:nvSpPr>
        <p:spPr>
          <a:xfrm flipV="1">
            <a:off x="68262" y="4683125"/>
            <a:ext cx="9007476" cy="9207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" name="Rectangle"/>
          <p:cNvSpPr/>
          <p:nvPr/>
        </p:nvSpPr>
        <p:spPr>
          <a:xfrm>
            <a:off x="68262" y="4649787"/>
            <a:ext cx="9007476" cy="46039"/>
          </a:xfrm>
          <a:prstGeom prst="rect">
            <a:avLst/>
          </a:prstGeom>
          <a:solidFill>
            <a:srgbClr val="E6B1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" name="Rectangle"/>
          <p:cNvSpPr/>
          <p:nvPr/>
        </p:nvSpPr>
        <p:spPr>
          <a:xfrm>
            <a:off x="68262" y="4773612"/>
            <a:ext cx="9007476" cy="47626"/>
          </a:xfrm>
          <a:prstGeom prst="rect">
            <a:avLst/>
          </a:prstGeom>
          <a:solidFill>
            <a:srgbClr val="91848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xfrm>
            <a:off x="146050" y="6338201"/>
            <a:ext cx="457200" cy="19822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ounded Rectangle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solidFill>
            <a:srgbClr val="FFFFFF"/>
          </a:solidFill>
          <a:ln w="6350" cap="sq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46050" y="6339789"/>
            <a:ext cx="457200" cy="1982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ctr"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/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696464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696464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696464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696464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696464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696464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696464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696464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696464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9pPr>
    </p:titleStyle>
    <p:bodyStyle>
      <a:lvl1pPr marL="273050" marR="0" indent="-27305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85000"/>
        <a:buFontTx/>
        <a:buChar char="o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Perpetua"/>
          <a:ea typeface="Perpetua"/>
          <a:cs typeface="Perpetua"/>
          <a:sym typeface="Perpetua"/>
        </a:defRPr>
      </a:lvl1pPr>
      <a:lvl2pPr marL="566737" marR="0" indent="-24765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85000"/>
        <a:buFontTx/>
        <a:buChar char="●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Perpetua"/>
          <a:ea typeface="Perpetua"/>
          <a:cs typeface="Perpetua"/>
          <a:sym typeface="Perpetua"/>
        </a:defRPr>
      </a:lvl2pPr>
      <a:lvl3pPr marL="890905" marR="0" indent="-29718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85000"/>
        <a:buFontTx/>
        <a:buChar char="●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Perpetua"/>
          <a:ea typeface="Perpetua"/>
          <a:cs typeface="Perpetua"/>
          <a:sym typeface="Perpetua"/>
        </a:defRPr>
      </a:lvl3pPr>
      <a:lvl4pPr marL="1198562" marR="0" indent="-330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80000"/>
        <a:buFontTx/>
        <a:buChar char="●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Perpetua"/>
          <a:ea typeface="Perpetua"/>
          <a:cs typeface="Perpetua"/>
          <a:sym typeface="Perpetua"/>
        </a:defRPr>
      </a:lvl4pPr>
      <a:lvl5pPr marL="1473200" marR="0" indent="-330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Tx/>
        <a:buChar char="o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Perpetua"/>
          <a:ea typeface="Perpetua"/>
          <a:cs typeface="Perpetua"/>
          <a:sym typeface="Perpetua"/>
        </a:defRPr>
      </a:lvl5pPr>
      <a:lvl6pPr marL="1930400" marR="0" indent="-330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Wingdings 2"/>
        <a:buChar char="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Perpetua"/>
          <a:ea typeface="Perpetua"/>
          <a:cs typeface="Perpetua"/>
          <a:sym typeface="Perpetua"/>
        </a:defRPr>
      </a:lvl6pPr>
      <a:lvl7pPr marL="2387600" marR="0" indent="-330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Wingdings 2"/>
        <a:buChar char="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Perpetua"/>
          <a:ea typeface="Perpetua"/>
          <a:cs typeface="Perpetua"/>
          <a:sym typeface="Perpetua"/>
        </a:defRPr>
      </a:lvl7pPr>
      <a:lvl8pPr marL="2844800" marR="0" indent="-330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Wingdings 2"/>
        <a:buChar char="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Perpetua"/>
          <a:ea typeface="Perpetua"/>
          <a:cs typeface="Perpetua"/>
          <a:sym typeface="Perpetua"/>
        </a:defRPr>
      </a:lvl8pPr>
      <a:lvl9pPr marL="3302000" marR="0" indent="-330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Wingdings 2"/>
        <a:buChar char="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Perpetua"/>
          <a:ea typeface="Perpetua"/>
          <a:cs typeface="Perpetua"/>
          <a:sym typeface="Perpetua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epartment of Information Science and Engineering"/>
          <p:cNvSpPr txBox="1"/>
          <p:nvPr>
            <p:ph type="body" sz="quarter" idx="4294967295"/>
          </p:nvPr>
        </p:nvSpPr>
        <p:spPr>
          <a:xfrm>
            <a:off x="381000" y="5029200"/>
            <a:ext cx="8305800" cy="8382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Font typeface="Wingdings 2"/>
              <a:buNone/>
              <a:defRPr b="1" sz="2400">
                <a:solidFill>
                  <a:srgbClr val="FF0000"/>
                </a:solidFill>
              </a:defRPr>
            </a:lvl1pPr>
          </a:lstStyle>
          <a:p>
            <a:pPr/>
            <a:r>
              <a:t>Department of Information Science and Engineering</a:t>
            </a:r>
          </a:p>
        </p:txBody>
      </p:sp>
      <p:sp>
        <p:nvSpPr>
          <p:cNvPr id="72" name="Siddaganga Institute of Technology,  Tumakuru"/>
          <p:cNvSpPr txBox="1"/>
          <p:nvPr>
            <p:ph type="title" idx="4294967295"/>
          </p:nvPr>
        </p:nvSpPr>
        <p:spPr>
          <a:xfrm>
            <a:off x="1143000" y="5562600"/>
            <a:ext cx="6858000" cy="10668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>
              <a:defRPr sz="2800">
                <a:solidFill>
                  <a:srgbClr val="FF0000"/>
                </a:solidFill>
              </a:defRPr>
            </a:lvl1pPr>
          </a:lstStyle>
          <a:p>
            <a:pPr/>
            <a:r>
              <a:t>Siddaganga Institute of Technology,  Tumakuru</a:t>
            </a:r>
          </a:p>
        </p:txBody>
      </p:sp>
      <p:pic>
        <p:nvPicPr>
          <p:cNvPr id="73" name="logo" descr="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152400"/>
            <a:ext cx="1524000" cy="137160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Application of Text Classification and…"/>
          <p:cNvSpPr txBox="1"/>
          <p:nvPr/>
        </p:nvSpPr>
        <p:spPr>
          <a:xfrm>
            <a:off x="1324066" y="1536578"/>
            <a:ext cx="7239001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4400"/>
            </a:pPr>
            <a:r>
              <a:t>       </a:t>
            </a:r>
            <a:r>
              <a:rPr sz="2300">
                <a:solidFill>
                  <a:srgbClr val="FFFFFF"/>
                </a:solidFill>
              </a:rPr>
              <a:t>Application of Text Classification and </a:t>
            </a:r>
            <a:endParaRPr sz="2300">
              <a:solidFill>
                <a:srgbClr val="FFFFFF"/>
              </a:solidFill>
            </a:endParaRPr>
          </a:p>
          <a:p>
            <a:pPr algn="just">
              <a:defRPr sz="2300">
                <a:solidFill>
                  <a:srgbClr val="FFFFFF"/>
                </a:solidFill>
              </a:defRPr>
            </a:pPr>
            <a:r>
              <a:t>    </a:t>
            </a:r>
            <a:r>
              <a:t>Clustering of Twitter Data for Business Analytics</a:t>
            </a:r>
          </a:p>
        </p:txBody>
      </p:sp>
      <p:sp>
        <p:nvSpPr>
          <p:cNvPr id="75" name="Presented By:…"/>
          <p:cNvSpPr txBox="1"/>
          <p:nvPr/>
        </p:nvSpPr>
        <p:spPr>
          <a:xfrm>
            <a:off x="685800" y="3657600"/>
            <a:ext cx="7924800" cy="1034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	</a:t>
            </a:r>
            <a:r>
              <a:rPr b="1"/>
              <a:t>Presented By:</a:t>
            </a:r>
            <a:endParaRPr b="1"/>
          </a:p>
          <a:p>
            <a:pPr>
              <a:defRPr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	</a:t>
            </a:r>
            <a:r>
              <a:rPr b="1">
                <a:solidFill>
                  <a:srgbClr val="00B0F0"/>
                </a:solidFill>
              </a:rPr>
              <a:t>Anjali Choudhary				1SI15IS006</a:t>
            </a:r>
            <a:endParaRPr b="1">
              <a:solidFill>
                <a:srgbClr val="00B0F0"/>
              </a:solidFill>
            </a:endParaRPr>
          </a:p>
          <a:p>
            <a:pPr>
              <a:defRPr b="1">
                <a:solidFill>
                  <a:srgbClr val="00B0F0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mitations &amp; Future work"/>
          <p:cNvSpPr txBox="1"/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b="1" sz="3600">
                <a:solidFill>
                  <a:srgbClr val="000000"/>
                </a:solidFill>
              </a:defRPr>
            </a:lvl1pPr>
          </a:lstStyle>
          <a:p>
            <a:pPr/>
            <a:r>
              <a:t>Limitations &amp; Future work</a:t>
            </a:r>
          </a:p>
        </p:txBody>
      </p:sp>
      <p:sp>
        <p:nvSpPr>
          <p:cNvPr id="119" name="The classification accuracy rate for this experiment is already acceptable in this application domain.…"/>
          <p:cNvSpPr txBox="1"/>
          <p:nvPr>
            <p:ph type="body" idx="4294967295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●"/>
              <a:defRPr sz="2000"/>
            </a:pPr>
            <a:r>
              <a:t>The classification accuracy rate for this experiment is already acceptable in this application domain. </a:t>
            </a:r>
            <a:endParaRPr sz="1200"/>
          </a:p>
          <a:p>
            <a:pPr>
              <a:buChar char="●"/>
              <a:defRPr sz="2000"/>
            </a:pPr>
            <a:r>
              <a:t>The future work needs to increase the accuracy of the classification model by improving data preparation and experimenting with other classification algorithms. </a:t>
            </a:r>
            <a:endParaRPr sz="1200"/>
          </a:p>
          <a:p>
            <a:pPr>
              <a:buChar char="●"/>
              <a:defRPr sz="2000"/>
            </a:pPr>
            <a:r>
              <a:t>Future work in this field can also be focused on real- time analytics of Twitter data stream.</a:t>
            </a:r>
          </a:p>
          <a:p>
            <a:pPr>
              <a:buChar char="●"/>
              <a:defRPr sz="2000"/>
            </a:pPr>
            <a:r>
              <a:t>Since there is a massive amount of tweets collected daily, handling real-time analytics is difficult. Therefore an automated sentiment analysis, which runs in high processing and large memory computing resources is required.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onclusion"/>
          <p:cNvSpPr txBox="1"/>
          <p:nvPr>
            <p:ph type="title" idx="4294967295"/>
          </p:nvPr>
        </p:nvSpPr>
        <p:spPr>
          <a:xfrm>
            <a:off x="9144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6042" indent="-336042" algn="ctr" defTabSz="896111">
              <a:defRPr b="1" sz="3528">
                <a:solidFill>
                  <a:srgbClr val="000000"/>
                </a:solidFill>
                <a:effectLst>
                  <a:outerShdw sx="100000" sy="100000" kx="0" ky="0" algn="b" rotWithShape="0" blurRad="12446" dist="24892" dir="2700000">
                    <a:srgbClr val="DDDDDD"/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Conclusion</a:t>
            </a:r>
            <a:br/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xfrm>
            <a:off x="223723" y="6294069"/>
            <a:ext cx="301854" cy="289662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tIns="45719" rIns="45719" bIns="45719"/>
          <a:lstStyle/>
          <a:p>
            <a:pPr/>
            <a:fld id="{86CB4B4D-7CA3-9044-876B-883B54F8677D}" type="slidenum"/>
          </a:p>
        </p:txBody>
      </p:sp>
      <p:sp>
        <p:nvSpPr>
          <p:cNvPr id="123" name="The outcome of evidence-based decision making contributes to the improvement of a brand and helps in Business Analytics.…"/>
          <p:cNvSpPr txBox="1"/>
          <p:nvPr>
            <p:ph type="body" idx="4294967295"/>
          </p:nvPr>
        </p:nvSpPr>
        <p:spPr>
          <a:xfrm>
            <a:off x="914400" y="1596982"/>
            <a:ext cx="7772400" cy="4572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●"/>
              <a:defRPr sz="2000"/>
            </a:pPr>
            <a:r>
              <a:t>The outcome of evidence-based decision making contributes to the improvement of a brand and helps in Business Analytics.  </a:t>
            </a:r>
            <a:endParaRPr sz="1200"/>
          </a:p>
          <a:p>
            <a:pPr>
              <a:buChar char="●"/>
              <a:defRPr sz="2000"/>
            </a:pPr>
            <a:r>
              <a:t>Having a text analysis of customer feedback and reviews allows effective quality management. </a:t>
            </a:r>
            <a:endParaRPr sz="1200"/>
          </a:p>
          <a:p>
            <a:pPr>
              <a:buChar char="●"/>
              <a:defRPr sz="2000"/>
            </a:pPr>
            <a:r>
              <a:t>With sentiment analysis, companies can now strategically reposition their businesses according to customers’ sentiments.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ferences"/>
          <p:cNvSpPr txBox="1"/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b="1" sz="3600">
                <a:solidFill>
                  <a:srgbClr val="000000"/>
                </a:solidFill>
              </a:defRPr>
            </a:lvl1pPr>
          </a:lstStyle>
          <a:p>
            <a:pPr/>
            <a:r>
              <a:t>References</a:t>
            </a: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xfrm>
            <a:off x="223723" y="6294069"/>
            <a:ext cx="301854" cy="289662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tIns="45719" rIns="45719" bIns="45719"/>
          <a:lstStyle/>
          <a:p>
            <a:pPr/>
            <a:fld id="{86CB4B4D-7CA3-9044-876B-883B54F8677D}" type="slidenum"/>
          </a:p>
        </p:txBody>
      </p:sp>
      <p:sp>
        <p:nvSpPr>
          <p:cNvPr id="127" name="[1] B. Liu, “Sentiment Analysis and Opinion Mining,” Synth. Lect. Hum. Lang. Technol., vol. 5, no. 1, pp. 1–167, 2012.…"/>
          <p:cNvSpPr txBox="1"/>
          <p:nvPr>
            <p:ph type="body" idx="4294967295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514350" indent="-404812">
              <a:buSzTx/>
              <a:buFont typeface="Wingdings 2"/>
              <a:buNone/>
              <a:defRPr sz="1600"/>
            </a:pPr>
            <a:r>
              <a:t>[1] B. Liu, “Sentiment Analysis and Opinion Mining,” Synth. Lect. Hum. Lang. Technol., vol. 5, no. 1, pp. 1–167, 2012. </a:t>
            </a:r>
            <a:endParaRPr sz="1200"/>
          </a:p>
          <a:p>
            <a:pPr marL="514350" indent="-404812">
              <a:buSzTx/>
              <a:buFont typeface="Wingdings 2"/>
              <a:buNone/>
              <a:defRPr sz="1600"/>
            </a:pPr>
            <a:r>
              <a:t>[2] V. A. Kharde and S. S. Sonawane, “Sentiment Analysis of Twitter Data: A Survey of Techniques,” Int. J. Comput. Appl., vol. 139, no. 11, pp. 975–8887, 2016. </a:t>
            </a:r>
            <a:endParaRPr sz="1200"/>
          </a:p>
          <a:p>
            <a:pPr marL="514350" indent="-404812">
              <a:buSzTx/>
              <a:buFont typeface="Wingdings 2"/>
              <a:buNone/>
              <a:defRPr sz="1600"/>
            </a:pPr>
            <a:r>
              <a:t>[3]</a:t>
            </a:r>
            <a:r>
              <a:rPr b="1"/>
              <a:t> </a:t>
            </a:r>
            <a:r>
              <a:t>W. Medhat, A. Hassan, and H. Korashy, “Sentiment analysis algorithms and applications: A survey,” Ain Shams Eng. J., vol. 5, no. 4, pp. 1093– 1113, 2014. </a:t>
            </a:r>
            <a:endParaRPr sz="1200"/>
          </a:p>
          <a:p>
            <a:pPr marL="514350" indent="-404812">
              <a:buSzTx/>
              <a:buFont typeface="Wingdings 2"/>
              <a:buNone/>
              <a:defRPr sz="1600"/>
            </a:pPr>
            <a:r>
              <a:t>[4] E. Alpaydin,IntroductiontoMachineLearning.2004. </a:t>
            </a:r>
            <a:br>
              <a:rPr sz="1200"/>
            </a:br>
            <a:endParaRPr sz="1200"/>
          </a:p>
          <a:p>
            <a:pPr marL="514350" indent="-404812">
              <a:buSzTx/>
              <a:buFont typeface="Wingdings 2"/>
              <a:buNone/>
              <a:defRPr sz="1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hank You"/>
          <p:cNvSpPr txBox="1"/>
          <p:nvPr>
            <p:ph type="title" idx="4294967295"/>
          </p:nvPr>
        </p:nvSpPr>
        <p:spPr>
          <a:xfrm>
            <a:off x="2286000" y="2895600"/>
            <a:ext cx="47244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b="1" sz="6600">
                <a:solidFill>
                  <a:srgbClr val="000000"/>
                </a:solidFill>
              </a:defRPr>
            </a:lvl1pPr>
          </a:lstStyle>
          <a:p>
            <a:pPr/>
            <a:r>
              <a:t>Thank You</a:t>
            </a:r>
          </a:p>
        </p:txBody>
      </p:sp>
      <p:sp>
        <p:nvSpPr>
          <p:cNvPr id="130" name="Slide Number"/>
          <p:cNvSpPr txBox="1"/>
          <p:nvPr>
            <p:ph type="sldNum" sz="quarter" idx="2"/>
          </p:nvPr>
        </p:nvSpPr>
        <p:spPr>
          <a:xfrm>
            <a:off x="223723" y="6294069"/>
            <a:ext cx="301854" cy="289662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tIns="45719" rIns="45719" bIns="45719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ontents"/>
          <p:cNvSpPr txBox="1"/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b="1">
                <a:solidFill>
                  <a:srgbClr val="000000"/>
                </a:solidFill>
              </a:defRPr>
            </a:lvl1pPr>
          </a:lstStyle>
          <a:p>
            <a:pPr/>
            <a:r>
              <a:t>Contents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xfrm>
            <a:off x="273151" y="6294069"/>
            <a:ext cx="202998" cy="289662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tIns="45719" rIns="45719" bIns="45719"/>
          <a:lstStyle/>
          <a:p>
            <a:pPr/>
            <a:fld id="{86CB4B4D-7CA3-9044-876B-883B54F8677D}" type="slidenum"/>
          </a:p>
        </p:txBody>
      </p:sp>
      <p:sp>
        <p:nvSpPr>
          <p:cNvPr id="79" name="Introduction to the Topic…"/>
          <p:cNvSpPr txBox="1"/>
          <p:nvPr>
            <p:ph type="body" idx="4294967295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➢"/>
            </a:pPr>
            <a:r>
              <a:t>Introduction to the Topic</a:t>
            </a:r>
          </a:p>
          <a:p>
            <a:pPr>
              <a:buChar char="➢"/>
            </a:pPr>
            <a:r>
              <a:t>Related Work</a:t>
            </a:r>
          </a:p>
          <a:p>
            <a:pPr>
              <a:buChar char="➢"/>
            </a:pPr>
            <a:r>
              <a:t>Design details</a:t>
            </a:r>
          </a:p>
          <a:p>
            <a:pPr>
              <a:buChar char="➢"/>
            </a:pPr>
            <a:r>
              <a:t>Technical Details</a:t>
            </a:r>
          </a:p>
          <a:p>
            <a:pPr>
              <a:buChar char="➢"/>
            </a:pPr>
            <a:r>
              <a:t>Applications </a:t>
            </a:r>
          </a:p>
          <a:p>
            <a:pPr>
              <a:buChar char="➢"/>
            </a:pPr>
            <a:r>
              <a:t>Limitations &amp; Future work</a:t>
            </a:r>
          </a:p>
          <a:p>
            <a:pPr>
              <a:buChar char="➢"/>
            </a:pPr>
            <a:r>
              <a:t>Conclusion</a:t>
            </a:r>
          </a:p>
          <a:p>
            <a:pPr>
              <a:buChar char="➢"/>
            </a:pPr>
            <a:r>
              <a:t>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Introduction"/>
          <p:cNvSpPr txBox="1"/>
          <p:nvPr>
            <p:ph type="title" idx="4294967295"/>
          </p:nvPr>
        </p:nvSpPr>
        <p:spPr>
          <a:xfrm>
            <a:off x="457200" y="313575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342900" algn="ctr">
              <a:defRPr b="1" sz="3600">
                <a:solidFill>
                  <a:srgbClr val="000000"/>
                </a:solidFill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xfrm>
            <a:off x="273151" y="6294069"/>
            <a:ext cx="202998" cy="289662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tIns="45719" rIns="45719" bIns="45719"/>
          <a:lstStyle/>
          <a:p>
            <a:pPr/>
            <a:fld id="{86CB4B4D-7CA3-9044-876B-883B54F8677D}" type="slidenum"/>
          </a:p>
        </p:txBody>
      </p:sp>
      <p:sp>
        <p:nvSpPr>
          <p:cNvPr id="83" name="Social networks in business are gaining unprecedented popularity…"/>
          <p:cNvSpPr txBox="1"/>
          <p:nvPr>
            <p:ph type="body" idx="4294967295"/>
          </p:nvPr>
        </p:nvSpPr>
        <p:spPr>
          <a:xfrm>
            <a:off x="685800" y="1474126"/>
            <a:ext cx="7772400" cy="4572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73049" indent="-273049">
              <a:buChar char="●"/>
              <a:defRPr sz="2000"/>
            </a:pPr>
            <a:r>
              <a:t>Social networks in business are gaining unprecedented popularity </a:t>
            </a:r>
          </a:p>
          <a:p>
            <a:pPr marL="273049" indent="-273049">
              <a:buChar char="●"/>
              <a:defRPr sz="2000"/>
            </a:pPr>
            <a:r>
              <a:t>Companies can use users sentiment to better understand the market and improve their brand. </a:t>
            </a:r>
          </a:p>
          <a:p>
            <a:pPr marL="273049" indent="-273049">
              <a:buChar char="●"/>
              <a:defRPr sz="2000"/>
            </a:pPr>
            <a:r>
              <a:t>Twitter data contains not only user information, but also texts that contain subjective information like sentiments towards a particular issue. </a:t>
            </a:r>
          </a:p>
          <a:p>
            <a:pPr marL="273049" indent="-273049">
              <a:buChar char="●"/>
              <a:defRPr sz="2000"/>
            </a:pPr>
            <a:r>
              <a:t>The wealth of tweets is enough for companies to gather sufficient feedback about their products and services from their customers.</a:t>
            </a:r>
          </a:p>
          <a:p>
            <a:pPr marL="273049" indent="-273049">
              <a:buChar char="●"/>
              <a:defRPr sz="2000"/>
            </a:pPr>
            <a:r>
              <a:t>This project mainly examines the use of sentiment analysis in business applications.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"/>
          <p:cNvSpPr txBox="1"/>
          <p:nvPr>
            <p:ph type="sldNum" sz="quarter" idx="2"/>
          </p:nvPr>
        </p:nvSpPr>
        <p:spPr>
          <a:xfrm>
            <a:off x="273151" y="6294069"/>
            <a:ext cx="202998" cy="289662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tIns="45719" rIns="45719" bIns="45719"/>
          <a:lstStyle/>
          <a:p>
            <a:pPr/>
            <a:fld id="{86CB4B4D-7CA3-9044-876B-883B54F8677D}" type="slidenum"/>
          </a:p>
        </p:txBody>
      </p:sp>
      <p:sp>
        <p:nvSpPr>
          <p:cNvPr id="86" name="Related Work"/>
          <p:cNvSpPr txBox="1"/>
          <p:nvPr>
            <p:ph type="title" idx="4294967295"/>
          </p:nvPr>
        </p:nvSpPr>
        <p:spPr>
          <a:xfrm>
            <a:off x="457200" y="313575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342900" algn="ctr">
              <a:defRPr b="1" sz="3600">
                <a:solidFill>
                  <a:srgbClr val="000000"/>
                </a:solidFill>
              </a:defRPr>
            </a:lvl1pPr>
          </a:lstStyle>
          <a:p>
            <a:pPr/>
            <a:r>
              <a:t>Related Work</a:t>
            </a:r>
          </a:p>
        </p:txBody>
      </p:sp>
      <p:sp>
        <p:nvSpPr>
          <p:cNvPr id="87" name="Several studies have pointed out the importance and benefits of customer sentiment analysis for business operations.…"/>
          <p:cNvSpPr txBox="1"/>
          <p:nvPr>
            <p:ph type="body" idx="4294967295"/>
          </p:nvPr>
        </p:nvSpPr>
        <p:spPr>
          <a:xfrm>
            <a:off x="685800" y="1474126"/>
            <a:ext cx="7772400" cy="4869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73049" indent="-273049">
              <a:buChar char="●"/>
              <a:defRPr sz="2000"/>
            </a:pPr>
            <a:r>
              <a:t>Several studies have pointed out the importance and benefits of customer sentiment analysis for business operations. </a:t>
            </a:r>
            <a:endParaRPr sz="1200"/>
          </a:p>
          <a:p>
            <a:pPr marL="273049" indent="-273049">
              <a:buChar char="●"/>
              <a:defRPr sz="2000"/>
            </a:pPr>
            <a:r>
              <a:t>Majority of the purposes are for business improvement and decision support.</a:t>
            </a:r>
            <a:endParaRPr sz="1200"/>
          </a:p>
          <a:p>
            <a:pPr marL="273049" indent="-273049">
              <a:buChar char="●"/>
              <a:defRPr sz="2000"/>
            </a:pPr>
            <a:r>
              <a:t>Customer satisfaction is the key factor that influences decision making.</a:t>
            </a:r>
            <a:endParaRPr sz="1200"/>
          </a:p>
          <a:p>
            <a:pPr marL="273049" indent="-273049">
              <a:buChar char="●"/>
              <a:defRPr sz="2000"/>
            </a:pPr>
            <a:r>
              <a:t>The success in extracting insights from the texts has allowed the company to provide an effective IT service management.</a:t>
            </a:r>
          </a:p>
        </p:txBody>
      </p:sp>
      <p:sp>
        <p:nvSpPr>
          <p:cNvPr id="88" name="Text"/>
          <p:cNvSpPr txBox="1"/>
          <p:nvPr/>
        </p:nvSpPr>
        <p:spPr>
          <a:xfrm>
            <a:off x="273151" y="6294069"/>
            <a:ext cx="202998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fld id="{86CB4B4D-7CA3-9044-876B-883B54F8677D}" type="slidenum"/>
            <a:r>
              <a:t>￼</a:t>
            </a:r>
          </a:p>
        </p:txBody>
      </p:sp>
      <p:pic>
        <p:nvPicPr>
          <p:cNvPr id="89" name="Screenshot 2019-02-10 at 10.56.55 PM.png" descr="Screenshot 2019-02-10 at 10.56.55 PM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40546"/>
          <a:stretch>
            <a:fillRect/>
          </a:stretch>
        </p:blipFill>
        <p:spPr>
          <a:xfrm>
            <a:off x="1330760" y="3699948"/>
            <a:ext cx="6073160" cy="24425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273151" y="6294069"/>
            <a:ext cx="202998" cy="289662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tIns="45719" rIns="45719" bIns="45719"/>
          <a:lstStyle/>
          <a:p>
            <a:pPr/>
            <a:fld id="{86CB4B4D-7CA3-9044-876B-883B54F8677D}" type="slidenum"/>
          </a:p>
        </p:txBody>
      </p:sp>
      <p:sp>
        <p:nvSpPr>
          <p:cNvPr id="92" name="Design Details"/>
          <p:cNvSpPr txBox="1"/>
          <p:nvPr>
            <p:ph type="title" idx="4294967295"/>
          </p:nvPr>
        </p:nvSpPr>
        <p:spPr>
          <a:xfrm>
            <a:off x="457200" y="313575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342900" algn="ctr">
              <a:defRPr b="1" sz="3600">
                <a:solidFill>
                  <a:srgbClr val="000000"/>
                </a:solidFill>
              </a:defRPr>
            </a:lvl1pPr>
          </a:lstStyle>
          <a:p>
            <a:pPr/>
            <a:r>
              <a:t>Design Details</a:t>
            </a:r>
          </a:p>
        </p:txBody>
      </p:sp>
      <p:sp>
        <p:nvSpPr>
          <p:cNvPr id="93" name="Text Classification using a Decision Tree :…"/>
          <p:cNvSpPr txBox="1"/>
          <p:nvPr>
            <p:ph type="body" idx="4294967295"/>
          </p:nvPr>
        </p:nvSpPr>
        <p:spPr>
          <a:xfrm>
            <a:off x="685800" y="1474126"/>
            <a:ext cx="7625549" cy="500168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73049" indent="-273049">
              <a:buChar char="●"/>
              <a:defRPr sz="2000"/>
            </a:pPr>
            <a:r>
              <a:t>Text Classification using a Decision Tree :</a:t>
            </a:r>
          </a:p>
          <a:p>
            <a:pPr marL="273049" indent="-273049">
              <a:buChar char="●"/>
              <a:defRPr sz="2000"/>
            </a:pPr>
          </a:p>
          <a:p>
            <a:pPr marL="273049" indent="-273049">
              <a:buChar char="●"/>
              <a:defRPr sz="2000"/>
            </a:pPr>
          </a:p>
          <a:p>
            <a:pPr marL="273049" indent="-273049">
              <a:buChar char="●"/>
              <a:defRPr sz="2000"/>
            </a:pPr>
          </a:p>
          <a:p>
            <a:pPr marL="273049" indent="-273049">
              <a:buChar char="●"/>
              <a:defRPr sz="2000"/>
            </a:pPr>
          </a:p>
          <a:p>
            <a:pPr marL="273049" indent="-273049">
              <a:buChar char="●"/>
              <a:defRPr sz="2000"/>
            </a:pPr>
          </a:p>
          <a:p>
            <a:pPr marL="273049" indent="-273049">
              <a:buChar char="●"/>
              <a:defRPr sz="2000"/>
            </a:pPr>
          </a:p>
          <a:p>
            <a:pPr marL="273049" indent="-273049">
              <a:buChar char="●"/>
              <a:defRPr sz="2000"/>
            </a:pPr>
            <a:r>
              <a:t>Text Clustering using a Decision Tree :</a:t>
            </a:r>
          </a:p>
        </p:txBody>
      </p:sp>
      <p:sp>
        <p:nvSpPr>
          <p:cNvPr id="94" name="Text"/>
          <p:cNvSpPr txBox="1"/>
          <p:nvPr/>
        </p:nvSpPr>
        <p:spPr>
          <a:xfrm>
            <a:off x="273151" y="6294069"/>
            <a:ext cx="202998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fld id="{86CB4B4D-7CA3-9044-876B-883B54F8677D}" type="slidenum"/>
            <a:r>
              <a:t>￼</a:t>
            </a:r>
          </a:p>
        </p:txBody>
      </p:sp>
      <p:pic>
        <p:nvPicPr>
          <p:cNvPr id="95" name="Screenshot 2019-02-10 at 11.02.13 PM.png" descr="Screenshot 2019-02-10 at 11.02.1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7486" y="1876234"/>
            <a:ext cx="3914852" cy="1918878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unsuper.png" descr="unsup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40426" y="4433421"/>
            <a:ext cx="4279901" cy="190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"/>
          <p:cNvSpPr txBox="1"/>
          <p:nvPr>
            <p:ph type="sldNum" sz="quarter" idx="2"/>
          </p:nvPr>
        </p:nvSpPr>
        <p:spPr>
          <a:xfrm>
            <a:off x="273151" y="6294069"/>
            <a:ext cx="202998" cy="289662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tIns="45719" rIns="45719" bIns="45719"/>
          <a:lstStyle/>
          <a:p>
            <a:pPr/>
            <a:fld id="{86CB4B4D-7CA3-9044-876B-883B54F8677D}" type="slidenum"/>
          </a:p>
        </p:txBody>
      </p:sp>
      <p:sp>
        <p:nvSpPr>
          <p:cNvPr id="99" name="Technical Details"/>
          <p:cNvSpPr txBox="1"/>
          <p:nvPr>
            <p:ph type="title" idx="4294967295"/>
          </p:nvPr>
        </p:nvSpPr>
        <p:spPr>
          <a:xfrm>
            <a:off x="457200" y="313575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b="1" sz="3600">
                <a:solidFill>
                  <a:srgbClr val="000000"/>
                </a:solidFill>
              </a:defRPr>
            </a:lvl1pPr>
          </a:lstStyle>
          <a:p>
            <a:pPr/>
            <a:r>
              <a:t>Technical Details</a:t>
            </a:r>
          </a:p>
        </p:txBody>
      </p:sp>
      <p:sp>
        <p:nvSpPr>
          <p:cNvPr id="100" name="The algorithm used for the project is Decision Tree and k- means clustering.…"/>
          <p:cNvSpPr txBox="1"/>
          <p:nvPr>
            <p:ph type="body" idx="4294967295"/>
          </p:nvPr>
        </p:nvSpPr>
        <p:spPr>
          <a:xfrm>
            <a:off x="685800" y="1474126"/>
            <a:ext cx="7772400" cy="4572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73049" indent="-273049">
              <a:buChar char="●"/>
              <a:defRPr sz="2000"/>
            </a:pPr>
            <a:r>
              <a:t>The algorithm used for the project is Decision Tree and k- means clustering.</a:t>
            </a:r>
          </a:p>
          <a:p>
            <a:pPr marL="273049" indent="-273049">
              <a:buChar char="●"/>
              <a:defRPr sz="2000"/>
            </a:pPr>
            <a:r>
              <a:t>Decision Tree algorithm is described as:</a:t>
            </a:r>
          </a:p>
          <a:p>
            <a:pPr lvl="2" marL="0" indent="457200" algn="just" defTabSz="457200">
              <a:lnSpc>
                <a:spcPts val="3600"/>
              </a:lnSpc>
              <a:spcBef>
                <a:spcPts val="1600"/>
              </a:spcBef>
              <a:buClrTx/>
              <a:buSzTx/>
              <a:buNone/>
              <a:defRPr sz="1500">
                <a:latin typeface="Times"/>
                <a:ea typeface="Times"/>
                <a:cs typeface="Times"/>
                <a:sym typeface="Times"/>
              </a:defRPr>
            </a:pPr>
            <a:r>
              <a:t>The general motive of using Decision Tree is to create a training model which can use to predict class or value of target variables by learning decision rules inferred from prior data(training data).</a:t>
            </a:r>
          </a:p>
          <a:p>
            <a:pPr marL="273049" indent="-273049">
              <a:buChar char="●"/>
              <a:defRPr sz="2000"/>
            </a:pPr>
            <a:r>
              <a:t>The basic k-means algorithm is described as: </a:t>
            </a:r>
            <a:endParaRPr sz="1200"/>
          </a:p>
          <a:p>
            <a:pPr lvl="2" marL="0" indent="457200" defTabSz="457200">
              <a:lnSpc>
                <a:spcPts val="3300"/>
              </a:lnSpc>
              <a:spcBef>
                <a:spcPts val="1200"/>
              </a:spcBef>
              <a:buClrTx/>
              <a:buSzTx/>
              <a:buNone/>
              <a:defRPr sz="1500">
                <a:latin typeface="Times"/>
                <a:ea typeface="Times"/>
                <a:cs typeface="Times"/>
                <a:sym typeface="Times"/>
              </a:defRPr>
            </a:pPr>
            <a:r>
              <a:rPr sz="1200"/>
              <a:t>T</a:t>
            </a:r>
            <a:r>
              <a:t>he K-means algorithm identifies </a:t>
            </a:r>
            <a:r>
              <a:rPr i="1">
                <a:latin typeface="Georgia"/>
                <a:ea typeface="Georgia"/>
                <a:cs typeface="Georgia"/>
                <a:sym typeface="Georgia"/>
              </a:rPr>
              <a:t>k</a:t>
            </a:r>
            <a:r>
              <a:t> number of centroids, and then allocates every data point to the nearest cluster, while keeping the centroids as small as possible.</a:t>
            </a:r>
          </a:p>
        </p:txBody>
      </p:sp>
      <p:sp>
        <p:nvSpPr>
          <p:cNvPr id="101" name="Text"/>
          <p:cNvSpPr txBox="1"/>
          <p:nvPr/>
        </p:nvSpPr>
        <p:spPr>
          <a:xfrm>
            <a:off x="273151" y="6294069"/>
            <a:ext cx="202998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fld id="{86CB4B4D-7CA3-9044-876B-883B54F8677D}" type="slidenum"/>
            <a:r>
              <a:t>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04" name="Screenshot 2019-02-11 at 12.34.24 AM.png" descr="Screenshot 2019-02-11 at 12.34.2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7589" y="1753031"/>
            <a:ext cx="5427786" cy="3726913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Technical Details"/>
          <p:cNvSpPr txBox="1"/>
          <p:nvPr>
            <p:ph type="title" idx="4294967295"/>
          </p:nvPr>
        </p:nvSpPr>
        <p:spPr>
          <a:xfrm>
            <a:off x="457200" y="313575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b="1" sz="3600">
                <a:solidFill>
                  <a:srgbClr val="000000"/>
                </a:solidFill>
              </a:defRPr>
            </a:lvl1pPr>
          </a:lstStyle>
          <a:p>
            <a:pPr/>
            <a:r>
              <a:t>Technical Details</a:t>
            </a:r>
          </a:p>
        </p:txBody>
      </p:sp>
      <p:sp>
        <p:nvSpPr>
          <p:cNvPr id="106" name="Text Classification process model"/>
          <p:cNvSpPr txBox="1"/>
          <p:nvPr>
            <p:ph type="body" idx="4294967295"/>
          </p:nvPr>
        </p:nvSpPr>
        <p:spPr>
          <a:xfrm>
            <a:off x="333905" y="1412698"/>
            <a:ext cx="8229601" cy="533635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73049" indent="-273049">
              <a:buChar char="●"/>
              <a:defRPr sz="2000"/>
            </a:lvl1pPr>
          </a:lstStyle>
          <a:p>
            <a:pPr/>
            <a:r>
              <a:t>Text Classification process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9" name="Technical Details"/>
          <p:cNvSpPr txBox="1"/>
          <p:nvPr>
            <p:ph type="title" idx="4294967295"/>
          </p:nvPr>
        </p:nvSpPr>
        <p:spPr>
          <a:xfrm>
            <a:off x="457200" y="313575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b="1" sz="3600">
                <a:solidFill>
                  <a:srgbClr val="000000"/>
                </a:solidFill>
              </a:defRPr>
            </a:lvl1pPr>
          </a:lstStyle>
          <a:p>
            <a:pPr/>
            <a:r>
              <a:t>Technical Details</a:t>
            </a:r>
          </a:p>
        </p:txBody>
      </p:sp>
      <p:sp>
        <p:nvSpPr>
          <p:cNvPr id="110" name="Text Clustering process model"/>
          <p:cNvSpPr txBox="1"/>
          <p:nvPr>
            <p:ph type="body" idx="4294967295"/>
          </p:nvPr>
        </p:nvSpPr>
        <p:spPr>
          <a:xfrm>
            <a:off x="791105" y="1412698"/>
            <a:ext cx="7772401" cy="4572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73049" indent="-273049">
              <a:buChar char="●"/>
              <a:defRPr sz="2000"/>
            </a:lvl1pPr>
          </a:lstStyle>
          <a:p>
            <a:pPr/>
            <a:r>
              <a:t>Text Clustering process model</a:t>
            </a:r>
          </a:p>
        </p:txBody>
      </p:sp>
      <p:sp>
        <p:nvSpPr>
          <p:cNvPr id="111" name="Text"/>
          <p:cNvSpPr txBox="1"/>
          <p:nvPr/>
        </p:nvSpPr>
        <p:spPr>
          <a:xfrm>
            <a:off x="146050" y="6339789"/>
            <a:ext cx="457200" cy="1982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fld id="{86CB4B4D-7CA3-9044-876B-883B54F8677D}" type="slidenum"/>
            <a:r>
              <a:t>￼</a:t>
            </a:r>
          </a:p>
        </p:txBody>
      </p:sp>
      <p:pic>
        <p:nvPicPr>
          <p:cNvPr id="112" name="Screenshot 2019-02-11 at 1.35.20 AM.png" descr="Screenshot 2019-02-11 at 1.35.2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9133" y="1885524"/>
            <a:ext cx="6149717" cy="4052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"/>
          <p:cNvSpPr txBox="1"/>
          <p:nvPr>
            <p:ph type="sldNum" sz="quarter" idx="2"/>
          </p:nvPr>
        </p:nvSpPr>
        <p:spPr>
          <a:xfrm>
            <a:off x="273151" y="6294069"/>
            <a:ext cx="202998" cy="289662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tIns="45719" rIns="45719" bIns="45719"/>
          <a:lstStyle/>
          <a:p>
            <a:pPr/>
            <a:fld id="{86CB4B4D-7CA3-9044-876B-883B54F8677D}" type="slidenum"/>
          </a:p>
        </p:txBody>
      </p:sp>
      <p:sp>
        <p:nvSpPr>
          <p:cNvPr id="115" name="The outcome of evidence-based decision making contributes to the improvement of a brand.…"/>
          <p:cNvSpPr txBox="1"/>
          <p:nvPr>
            <p:ph type="body" idx="4294967295"/>
          </p:nvPr>
        </p:nvSpPr>
        <p:spPr>
          <a:xfrm>
            <a:off x="773993" y="1675961"/>
            <a:ext cx="7772401" cy="4572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●"/>
              <a:defRPr sz="2000"/>
            </a:pPr>
            <a:r>
              <a:t>The outcome of evidence-based decision making contributes to the improvement of a brand. </a:t>
            </a:r>
          </a:p>
          <a:p>
            <a:pPr>
              <a:buChar char="●"/>
              <a:defRPr sz="2000"/>
            </a:pPr>
            <a:r>
              <a:t>Text analysis of customer feedback and reviews allows effective quality management. </a:t>
            </a:r>
          </a:p>
          <a:p>
            <a:pPr>
              <a:buChar char="●"/>
              <a:defRPr sz="2000"/>
            </a:pPr>
            <a:r>
              <a:t>Companies can now strategically reposition their businesses according to customers’ sentiments. </a:t>
            </a:r>
          </a:p>
          <a:p>
            <a:pPr>
              <a:buChar char="●"/>
              <a:defRPr sz="2000"/>
            </a:pPr>
            <a:r>
              <a:t>Practical implementation of text classification and clustering of Twitter data helps to gain business insights. </a:t>
            </a:r>
          </a:p>
        </p:txBody>
      </p:sp>
      <p:sp>
        <p:nvSpPr>
          <p:cNvPr id="116" name="Applications"/>
          <p:cNvSpPr txBox="1"/>
          <p:nvPr>
            <p:ph type="title" idx="4294967295"/>
          </p:nvPr>
        </p:nvSpPr>
        <p:spPr>
          <a:xfrm>
            <a:off x="457200" y="313575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b="1" sz="3600">
                <a:solidFill>
                  <a:srgbClr val="000000"/>
                </a:solidFill>
              </a:defRPr>
            </a:lvl1pPr>
          </a:lstStyle>
          <a:p>
            <a:pPr/>
            <a:r>
              <a:t>Applications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34817"/>
      </a:accent1>
      <a:accent2>
        <a:srgbClr val="9B2D1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Equity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Equ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Perpetua"/>
            <a:ea typeface="Perpetua"/>
            <a:cs typeface="Perpetua"/>
            <a:sym typeface="Perpetu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Perpetua"/>
            <a:ea typeface="Perpetua"/>
            <a:cs typeface="Perpetua"/>
            <a:sym typeface="Perpetu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34817"/>
      </a:accent1>
      <a:accent2>
        <a:srgbClr val="9B2D1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Equity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Equ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Perpetua"/>
            <a:ea typeface="Perpetua"/>
            <a:cs typeface="Perpetua"/>
            <a:sym typeface="Perpetu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Perpetua"/>
            <a:ea typeface="Perpetua"/>
            <a:cs typeface="Perpetua"/>
            <a:sym typeface="Perpetu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