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95BD-2FD9-4423-375A-5673D3CB6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1C60FA-99E3-5B43-5023-F6330223D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DCCD76-29C7-F6E8-3D44-507C9865A5B8}"/>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C89C5BB6-95C4-712D-CCB9-20E3101E5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A0B5B-2DD2-0C79-668F-81BC972A5580}"/>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252736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863A-8A52-7EBD-CE04-03D7F58627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37DF3D-8DD2-BC9F-EACA-112F45D856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05D70-515A-3C0B-5A64-A3B1DAC86E84}"/>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E3BA3BE2-6ECB-6E06-8C66-920028576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D42A5-8B6E-CEAE-3EA3-2FB858409617}"/>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230571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6A7C2-6DBD-D663-2D6B-DFE0AB7737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371DD1-B974-B00A-6A06-02D281D520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6C077-0E28-15C6-D384-4FADB6D47592}"/>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BE906A69-4C5C-FAB6-FF4C-530324E5E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A0B41-862C-47DB-1944-87A695F47B62}"/>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246213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9E90-A83F-FF4D-E360-9627F5583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080E6-6BF2-A51D-8295-B6A04BAEE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C1478-0524-50BB-DF31-92A9FCBD2B96}"/>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480F2405-8EB2-8503-873A-A292A68AB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8EB8B-72E4-0390-BA50-450CFAB8E2B0}"/>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400632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0C25-7F8E-F172-78D2-33C27CC39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11AB9-2BB2-3065-7E00-D78D2577E9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694D7-4A0E-A341-71CC-953C9B098DD9}"/>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4BCE4A8C-DDEA-1428-5C92-A02430167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8FA36-6277-F837-3017-F02B74B4ECB4}"/>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317451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7335-43FF-97C4-B5D1-64BB28DB8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4617B-7A0A-8523-F65E-C350D82DF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E412D1-30F4-77DB-F1DF-AC8DBDE47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8EDF2-A73B-D4D2-F82A-4AD9431DBA9E}"/>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6" name="Footer Placeholder 5">
            <a:extLst>
              <a:ext uri="{FF2B5EF4-FFF2-40B4-BE49-F238E27FC236}">
                <a16:creationId xmlns:a16="http://schemas.microsoft.com/office/drawing/2014/main" id="{1723E96B-3749-AF1C-939E-AC333162C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6D5AF-CFFA-68DD-C00A-B18B30756F31}"/>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331014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BA09-9BBC-F52A-A551-6977D39F4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A54D0-4380-4153-C029-BE5581B39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26B73-5A9B-E5D7-6785-EB6A551E1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896D6-6953-C220-BFC0-09E011C48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D202F-02C6-FDF4-9D28-F87F3742F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30E82-3287-6D2D-A3E8-917DE854959C}"/>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8" name="Footer Placeholder 7">
            <a:extLst>
              <a:ext uri="{FF2B5EF4-FFF2-40B4-BE49-F238E27FC236}">
                <a16:creationId xmlns:a16="http://schemas.microsoft.com/office/drawing/2014/main" id="{40B13468-364A-692F-4C7F-5AA40193B3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248DD-5D62-4C28-AB4B-B6FFC80716BC}"/>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50732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76F0-011C-4B57-8E76-0DBE03059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941B0-7DCA-7C18-A351-5D3814E8CCF7}"/>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4" name="Footer Placeholder 3">
            <a:extLst>
              <a:ext uri="{FF2B5EF4-FFF2-40B4-BE49-F238E27FC236}">
                <a16:creationId xmlns:a16="http://schemas.microsoft.com/office/drawing/2014/main" id="{7B3C6B54-4DC8-5CB8-5266-27F3A6BEC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F99DC-48B7-265A-9935-517B6ABEB8E2}"/>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119667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F6D21-25DA-1879-CA61-B1FFB34D9085}"/>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3" name="Footer Placeholder 2">
            <a:extLst>
              <a:ext uri="{FF2B5EF4-FFF2-40B4-BE49-F238E27FC236}">
                <a16:creationId xmlns:a16="http://schemas.microsoft.com/office/drawing/2014/main" id="{B3E363D5-30F5-0566-2B00-83DB969302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57CEC8-8280-8CE7-466F-69C42B7456CE}"/>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144667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F1C2-8CD9-DB46-0CC1-D5E380418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01AADE-298B-B13B-7BCF-3CB3670B7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30B6A-30EF-2293-C8B7-45E51DD66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13FA3-9D50-E0BA-E7E0-B0DC0C7566D9}"/>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6" name="Footer Placeholder 5">
            <a:extLst>
              <a:ext uri="{FF2B5EF4-FFF2-40B4-BE49-F238E27FC236}">
                <a16:creationId xmlns:a16="http://schemas.microsoft.com/office/drawing/2014/main" id="{5478AF5A-12C7-F35D-2BD8-F767839A1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296F8-B767-BB1B-AF64-50D52996914C}"/>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177190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2F02-BB8D-0A58-669B-48D5FFB49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0EE122-1DB0-E1B5-2DEE-F58B61B2F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75CF79-619C-2EF5-0527-B8DDF9DBF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554CA-C0F5-EB9D-DA51-6E5BBA6253CF}"/>
              </a:ext>
            </a:extLst>
          </p:cNvPr>
          <p:cNvSpPr>
            <a:spLocks noGrp="1"/>
          </p:cNvSpPr>
          <p:nvPr>
            <p:ph type="dt" sz="half" idx="10"/>
          </p:nvPr>
        </p:nvSpPr>
        <p:spPr/>
        <p:txBody>
          <a:bodyPr/>
          <a:lstStyle/>
          <a:p>
            <a:fld id="{A34BB80E-45E5-4996-B4DD-86901F8A6391}" type="datetimeFigureOut">
              <a:rPr lang="en-US" smtClean="0"/>
              <a:t>8/7/2024</a:t>
            </a:fld>
            <a:endParaRPr lang="en-US"/>
          </a:p>
        </p:txBody>
      </p:sp>
      <p:sp>
        <p:nvSpPr>
          <p:cNvPr id="6" name="Footer Placeholder 5">
            <a:extLst>
              <a:ext uri="{FF2B5EF4-FFF2-40B4-BE49-F238E27FC236}">
                <a16:creationId xmlns:a16="http://schemas.microsoft.com/office/drawing/2014/main" id="{4521B032-AB6F-6376-22CC-D50CF1177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FD694-31B7-DFA0-2A51-0915D08FC623}"/>
              </a:ext>
            </a:extLst>
          </p:cNvPr>
          <p:cNvSpPr>
            <a:spLocks noGrp="1"/>
          </p:cNvSpPr>
          <p:nvPr>
            <p:ph type="sldNum" sz="quarter" idx="12"/>
          </p:nvPr>
        </p:nvSpPr>
        <p:spPr/>
        <p:txBody>
          <a:bodyPr/>
          <a:lstStyle/>
          <a:p>
            <a:fld id="{75726DD7-4187-47F8-BBA9-B71479C41EC9}" type="slidenum">
              <a:rPr lang="en-US" smtClean="0"/>
              <a:t>‹#›</a:t>
            </a:fld>
            <a:endParaRPr lang="en-US"/>
          </a:p>
        </p:txBody>
      </p:sp>
    </p:spTree>
    <p:extLst>
      <p:ext uri="{BB962C8B-B14F-4D97-AF65-F5344CB8AC3E}">
        <p14:creationId xmlns:p14="http://schemas.microsoft.com/office/powerpoint/2010/main" val="136708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C104D-E7E6-09E7-8844-707BFFFB8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0746EF-6ED3-5BDF-62C4-B77FD794B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E2E23-DC79-9C8D-A5BA-B1F19187C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4BB80E-45E5-4996-B4DD-86901F8A6391}" type="datetimeFigureOut">
              <a:rPr lang="en-US" smtClean="0"/>
              <a:t>8/7/2024</a:t>
            </a:fld>
            <a:endParaRPr lang="en-US"/>
          </a:p>
        </p:txBody>
      </p:sp>
      <p:sp>
        <p:nvSpPr>
          <p:cNvPr id="5" name="Footer Placeholder 4">
            <a:extLst>
              <a:ext uri="{FF2B5EF4-FFF2-40B4-BE49-F238E27FC236}">
                <a16:creationId xmlns:a16="http://schemas.microsoft.com/office/drawing/2014/main" id="{56E6E099-E668-2E96-4E03-0AA8CF491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A513B4-7731-15F3-9315-D5FB830D2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726DD7-4187-47F8-BBA9-B71479C41EC9}" type="slidenum">
              <a:rPr lang="en-US" smtClean="0"/>
              <a:t>‹#›</a:t>
            </a:fld>
            <a:endParaRPr lang="en-US"/>
          </a:p>
        </p:txBody>
      </p:sp>
    </p:spTree>
    <p:extLst>
      <p:ext uri="{BB962C8B-B14F-4D97-AF65-F5344CB8AC3E}">
        <p14:creationId xmlns:p14="http://schemas.microsoft.com/office/powerpoint/2010/main" val="221876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of a data warehouse">
            <a:extLst>
              <a:ext uri="{FF2B5EF4-FFF2-40B4-BE49-F238E27FC236}">
                <a16:creationId xmlns:a16="http://schemas.microsoft.com/office/drawing/2014/main" id="{0543F5C1-E534-8840-4766-C94174A77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01" y="1188682"/>
            <a:ext cx="10696899" cy="4492696"/>
          </a:xfrm>
          <a:prstGeom prst="rect">
            <a:avLst/>
          </a:prstGeom>
        </p:spPr>
      </p:pic>
      <p:sp>
        <p:nvSpPr>
          <p:cNvPr id="5" name="TextBox 4">
            <a:extLst>
              <a:ext uri="{FF2B5EF4-FFF2-40B4-BE49-F238E27FC236}">
                <a16:creationId xmlns:a16="http://schemas.microsoft.com/office/drawing/2014/main" id="{FBA3497E-9F90-D136-7BF8-EC99DEFDB4AA}"/>
              </a:ext>
            </a:extLst>
          </p:cNvPr>
          <p:cNvSpPr txBox="1"/>
          <p:nvPr/>
        </p:nvSpPr>
        <p:spPr>
          <a:xfrm>
            <a:off x="512956" y="312234"/>
            <a:ext cx="1516762" cy="369332"/>
          </a:xfrm>
          <a:prstGeom prst="rect">
            <a:avLst/>
          </a:prstGeom>
          <a:noFill/>
        </p:spPr>
        <p:txBody>
          <a:bodyPr wrap="none" rtlCol="0">
            <a:spAutoFit/>
          </a:bodyPr>
          <a:lstStyle/>
          <a:p>
            <a:r>
              <a:rPr lang="en-NL" b="1" dirty="0">
                <a:solidFill>
                  <a:schemeClr val="accent1">
                    <a:lumMod val="75000"/>
                  </a:schemeClr>
                </a:solidFill>
              </a:rPr>
              <a:t>OLD DESIGN</a:t>
            </a:r>
          </a:p>
        </p:txBody>
      </p:sp>
    </p:spTree>
    <p:extLst>
      <p:ext uri="{BB962C8B-B14F-4D97-AF65-F5344CB8AC3E}">
        <p14:creationId xmlns:p14="http://schemas.microsoft.com/office/powerpoint/2010/main" val="397914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60E197-B2F3-A593-4BF8-CB29F78B2518}"/>
              </a:ext>
            </a:extLst>
          </p:cNvPr>
          <p:cNvPicPr>
            <a:picLocks noChangeAspect="1"/>
          </p:cNvPicPr>
          <p:nvPr/>
        </p:nvPicPr>
        <p:blipFill>
          <a:blip r:embed="rId2"/>
          <a:stretch>
            <a:fillRect/>
          </a:stretch>
        </p:blipFill>
        <p:spPr>
          <a:xfrm>
            <a:off x="523961" y="1589731"/>
            <a:ext cx="2367520" cy="3884572"/>
          </a:xfrm>
          <a:prstGeom prst="rect">
            <a:avLst/>
          </a:prstGeom>
        </p:spPr>
      </p:pic>
      <p:sp>
        <p:nvSpPr>
          <p:cNvPr id="3" name="Rectangle 2">
            <a:extLst>
              <a:ext uri="{FF2B5EF4-FFF2-40B4-BE49-F238E27FC236}">
                <a16:creationId xmlns:a16="http://schemas.microsoft.com/office/drawing/2014/main" id="{10E7E8BA-3FAC-86F0-009C-8B7E3DB26228}"/>
              </a:ext>
            </a:extLst>
          </p:cNvPr>
          <p:cNvSpPr/>
          <p:nvPr/>
        </p:nvSpPr>
        <p:spPr>
          <a:xfrm>
            <a:off x="2891481" y="1804086"/>
            <a:ext cx="1649390" cy="35340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8DF5BA04-887E-EAE6-46E4-10C205415486}"/>
              </a:ext>
            </a:extLst>
          </p:cNvPr>
          <p:cNvSpPr txBox="1"/>
          <p:nvPr/>
        </p:nvSpPr>
        <p:spPr>
          <a:xfrm>
            <a:off x="3016469" y="-756745"/>
            <a:ext cx="184731" cy="369332"/>
          </a:xfrm>
          <a:prstGeom prst="rect">
            <a:avLst/>
          </a:prstGeom>
          <a:noFill/>
        </p:spPr>
        <p:txBody>
          <a:bodyPr wrap="none" rtlCol="0">
            <a:spAutoFit/>
          </a:bodyPr>
          <a:lstStyle/>
          <a:p>
            <a:endParaRPr lang="en-NL" dirty="0"/>
          </a:p>
        </p:txBody>
      </p:sp>
      <p:sp>
        <p:nvSpPr>
          <p:cNvPr id="7" name="TextBox 6">
            <a:extLst>
              <a:ext uri="{FF2B5EF4-FFF2-40B4-BE49-F238E27FC236}">
                <a16:creationId xmlns:a16="http://schemas.microsoft.com/office/drawing/2014/main" id="{78153946-C630-77A1-C4F1-29A08EBD66EF}"/>
              </a:ext>
            </a:extLst>
          </p:cNvPr>
          <p:cNvSpPr txBox="1"/>
          <p:nvPr/>
        </p:nvSpPr>
        <p:spPr>
          <a:xfrm>
            <a:off x="2953975" y="3075983"/>
            <a:ext cx="1524402" cy="1200329"/>
          </a:xfrm>
          <a:prstGeom prst="rect">
            <a:avLst/>
          </a:prstGeom>
          <a:noFill/>
        </p:spPr>
        <p:txBody>
          <a:bodyPr wrap="square" rtlCol="0">
            <a:spAutoFit/>
          </a:bodyPr>
          <a:lstStyle/>
          <a:p>
            <a:r>
              <a:rPr lang="en-NL" b="1" dirty="0"/>
              <a:t>Centrailized</a:t>
            </a:r>
          </a:p>
          <a:p>
            <a:pPr algn="ctr"/>
            <a:r>
              <a:rPr lang="en-NL" dirty="0"/>
              <a:t>Azure Datalake Storage</a:t>
            </a:r>
          </a:p>
        </p:txBody>
      </p:sp>
      <p:sp>
        <p:nvSpPr>
          <p:cNvPr id="8" name="Rectangle 7">
            <a:extLst>
              <a:ext uri="{FF2B5EF4-FFF2-40B4-BE49-F238E27FC236}">
                <a16:creationId xmlns:a16="http://schemas.microsoft.com/office/drawing/2014/main" id="{6970B00D-33B4-A76F-4304-38F75341A226}"/>
              </a:ext>
            </a:extLst>
          </p:cNvPr>
          <p:cNvSpPr/>
          <p:nvPr/>
        </p:nvSpPr>
        <p:spPr>
          <a:xfrm>
            <a:off x="5197519" y="2916980"/>
            <a:ext cx="1499255" cy="13082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9" name="Straight Arrow Connector 8">
            <a:extLst>
              <a:ext uri="{FF2B5EF4-FFF2-40B4-BE49-F238E27FC236}">
                <a16:creationId xmlns:a16="http://schemas.microsoft.com/office/drawing/2014/main" id="{8505DAB3-22D7-188A-1B42-5E152FAE5F26}"/>
              </a:ext>
            </a:extLst>
          </p:cNvPr>
          <p:cNvCxnSpPr>
            <a:cxnSpLocks/>
            <a:stCxn id="3" idx="3"/>
          </p:cNvCxnSpPr>
          <p:nvPr/>
        </p:nvCxnSpPr>
        <p:spPr>
          <a:xfrm flipV="1">
            <a:off x="4540871" y="3561556"/>
            <a:ext cx="664719" cy="9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D12875-D2C8-AABF-F8D3-1F60863606DA}"/>
              </a:ext>
            </a:extLst>
          </p:cNvPr>
          <p:cNvSpPr txBox="1"/>
          <p:nvPr/>
        </p:nvSpPr>
        <p:spPr>
          <a:xfrm>
            <a:off x="5524489" y="2551163"/>
            <a:ext cx="926770" cy="261610"/>
          </a:xfrm>
          <a:prstGeom prst="rect">
            <a:avLst/>
          </a:prstGeom>
          <a:noFill/>
        </p:spPr>
        <p:txBody>
          <a:bodyPr wrap="square" rtlCol="0">
            <a:spAutoFit/>
          </a:bodyPr>
          <a:lstStyle/>
          <a:p>
            <a:r>
              <a:rPr lang="en-GB" sz="1100" dirty="0"/>
              <a:t>D</a:t>
            </a:r>
            <a:r>
              <a:rPr lang="en-NL" sz="1100" dirty="0"/>
              <a:t>aily Push</a:t>
            </a:r>
          </a:p>
        </p:txBody>
      </p:sp>
      <p:sp>
        <p:nvSpPr>
          <p:cNvPr id="11" name="Rectangle 10">
            <a:extLst>
              <a:ext uri="{FF2B5EF4-FFF2-40B4-BE49-F238E27FC236}">
                <a16:creationId xmlns:a16="http://schemas.microsoft.com/office/drawing/2014/main" id="{58EDCB90-D939-A27C-374C-22776207BDFD}"/>
              </a:ext>
            </a:extLst>
          </p:cNvPr>
          <p:cNvSpPr/>
          <p:nvPr/>
        </p:nvSpPr>
        <p:spPr>
          <a:xfrm>
            <a:off x="7434878" y="1804086"/>
            <a:ext cx="2100843" cy="35340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2" name="Picture 11">
            <a:extLst>
              <a:ext uri="{FF2B5EF4-FFF2-40B4-BE49-F238E27FC236}">
                <a16:creationId xmlns:a16="http://schemas.microsoft.com/office/drawing/2014/main" id="{87824722-EB1E-538A-05F7-E727D2A16BCC}"/>
              </a:ext>
            </a:extLst>
          </p:cNvPr>
          <p:cNvPicPr>
            <a:picLocks noChangeAspect="1"/>
          </p:cNvPicPr>
          <p:nvPr/>
        </p:nvPicPr>
        <p:blipFill>
          <a:blip r:embed="rId3"/>
          <a:stretch>
            <a:fillRect/>
          </a:stretch>
        </p:blipFill>
        <p:spPr>
          <a:xfrm>
            <a:off x="5362756" y="3384194"/>
            <a:ext cx="431994" cy="388309"/>
          </a:xfrm>
          <a:prstGeom prst="rect">
            <a:avLst/>
          </a:prstGeom>
        </p:spPr>
      </p:pic>
      <p:cxnSp>
        <p:nvCxnSpPr>
          <p:cNvPr id="13" name="Straight Arrow Connector 12">
            <a:extLst>
              <a:ext uri="{FF2B5EF4-FFF2-40B4-BE49-F238E27FC236}">
                <a16:creationId xmlns:a16="http://schemas.microsoft.com/office/drawing/2014/main" id="{5B808CEC-188C-0B53-78EC-53DA9C118D6F}"/>
              </a:ext>
            </a:extLst>
          </p:cNvPr>
          <p:cNvCxnSpPr>
            <a:cxnSpLocks/>
            <a:stCxn id="8" idx="3"/>
          </p:cNvCxnSpPr>
          <p:nvPr/>
        </p:nvCxnSpPr>
        <p:spPr>
          <a:xfrm>
            <a:off x="6696774" y="3571101"/>
            <a:ext cx="718632"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206CAFB-9875-430B-4834-92BF85492CD3}"/>
              </a:ext>
            </a:extLst>
          </p:cNvPr>
          <p:cNvSpPr txBox="1"/>
          <p:nvPr/>
        </p:nvSpPr>
        <p:spPr>
          <a:xfrm>
            <a:off x="7524601" y="2980203"/>
            <a:ext cx="2011120" cy="1200329"/>
          </a:xfrm>
          <a:prstGeom prst="rect">
            <a:avLst/>
          </a:prstGeom>
          <a:noFill/>
        </p:spPr>
        <p:txBody>
          <a:bodyPr wrap="square" rtlCol="0">
            <a:spAutoFit/>
          </a:bodyPr>
          <a:lstStyle/>
          <a:p>
            <a:pPr algn="ctr"/>
            <a:r>
              <a:rPr lang="en-NL" b="1" dirty="0"/>
              <a:t>Marketing System</a:t>
            </a:r>
            <a:r>
              <a:rPr lang="en-NL" dirty="0"/>
              <a:t>- </a:t>
            </a:r>
          </a:p>
          <a:p>
            <a:pPr algn="ctr"/>
            <a:r>
              <a:rPr lang="en-NL" dirty="0"/>
              <a:t>Azure Datalake  Storage Account</a:t>
            </a:r>
          </a:p>
        </p:txBody>
      </p:sp>
      <p:pic>
        <p:nvPicPr>
          <p:cNvPr id="15" name="Picture 14">
            <a:extLst>
              <a:ext uri="{FF2B5EF4-FFF2-40B4-BE49-F238E27FC236}">
                <a16:creationId xmlns:a16="http://schemas.microsoft.com/office/drawing/2014/main" id="{87E1F965-6CF9-8028-A881-EB31D5E552DF}"/>
              </a:ext>
            </a:extLst>
          </p:cNvPr>
          <p:cNvPicPr>
            <a:picLocks noChangeAspect="1"/>
          </p:cNvPicPr>
          <p:nvPr/>
        </p:nvPicPr>
        <p:blipFill>
          <a:blip r:embed="rId4"/>
          <a:stretch>
            <a:fillRect/>
          </a:stretch>
        </p:blipFill>
        <p:spPr>
          <a:xfrm>
            <a:off x="9590781" y="2383592"/>
            <a:ext cx="2464018" cy="2354853"/>
          </a:xfrm>
          <a:prstGeom prst="rect">
            <a:avLst/>
          </a:prstGeom>
        </p:spPr>
      </p:pic>
      <p:sp>
        <p:nvSpPr>
          <p:cNvPr id="16" name="TextBox 15">
            <a:extLst>
              <a:ext uri="{FF2B5EF4-FFF2-40B4-BE49-F238E27FC236}">
                <a16:creationId xmlns:a16="http://schemas.microsoft.com/office/drawing/2014/main" id="{7A4AE835-EB66-BE38-45C3-77386CEF7CD2}"/>
              </a:ext>
            </a:extLst>
          </p:cNvPr>
          <p:cNvSpPr txBox="1"/>
          <p:nvPr/>
        </p:nvSpPr>
        <p:spPr>
          <a:xfrm>
            <a:off x="512956" y="312234"/>
            <a:ext cx="2259786" cy="369332"/>
          </a:xfrm>
          <a:prstGeom prst="rect">
            <a:avLst/>
          </a:prstGeom>
          <a:noFill/>
        </p:spPr>
        <p:txBody>
          <a:bodyPr wrap="none" rtlCol="0">
            <a:spAutoFit/>
          </a:bodyPr>
          <a:lstStyle/>
          <a:p>
            <a:r>
              <a:rPr lang="en-NL" b="1" dirty="0">
                <a:solidFill>
                  <a:schemeClr val="accent1">
                    <a:lumMod val="75000"/>
                  </a:schemeClr>
                </a:solidFill>
              </a:rPr>
              <a:t>PROPOSED DESIGN</a:t>
            </a:r>
          </a:p>
        </p:txBody>
      </p:sp>
      <p:pic>
        <p:nvPicPr>
          <p:cNvPr id="17" name="Picture 16">
            <a:extLst>
              <a:ext uri="{FF2B5EF4-FFF2-40B4-BE49-F238E27FC236}">
                <a16:creationId xmlns:a16="http://schemas.microsoft.com/office/drawing/2014/main" id="{4028BE06-054E-D13A-6306-274679674743}"/>
              </a:ext>
            </a:extLst>
          </p:cNvPr>
          <p:cNvPicPr>
            <a:picLocks noChangeAspect="1"/>
          </p:cNvPicPr>
          <p:nvPr/>
        </p:nvPicPr>
        <p:blipFill>
          <a:blip r:embed="rId3"/>
          <a:stretch>
            <a:fillRect/>
          </a:stretch>
        </p:blipFill>
        <p:spPr>
          <a:xfrm>
            <a:off x="2057866" y="1589731"/>
            <a:ext cx="497037" cy="446775"/>
          </a:xfrm>
          <a:prstGeom prst="rect">
            <a:avLst/>
          </a:prstGeom>
        </p:spPr>
      </p:pic>
      <p:sp>
        <p:nvSpPr>
          <p:cNvPr id="18" name="TextBox 17">
            <a:extLst>
              <a:ext uri="{FF2B5EF4-FFF2-40B4-BE49-F238E27FC236}">
                <a16:creationId xmlns:a16="http://schemas.microsoft.com/office/drawing/2014/main" id="{BFE2CE0F-C137-3E89-273E-4D345E93BDD0}"/>
              </a:ext>
            </a:extLst>
          </p:cNvPr>
          <p:cNvSpPr txBox="1"/>
          <p:nvPr/>
        </p:nvSpPr>
        <p:spPr>
          <a:xfrm>
            <a:off x="5736739" y="3827749"/>
            <a:ext cx="1089049" cy="276999"/>
          </a:xfrm>
          <a:prstGeom prst="rect">
            <a:avLst/>
          </a:prstGeom>
          <a:noFill/>
        </p:spPr>
        <p:txBody>
          <a:bodyPr wrap="square" rtlCol="0">
            <a:spAutoFit/>
          </a:bodyPr>
          <a:lstStyle/>
          <a:p>
            <a:pPr algn="ctr"/>
            <a:r>
              <a:rPr lang="nl-NL" sz="1200" dirty="0"/>
              <a:t>Databricks</a:t>
            </a:r>
            <a:endParaRPr lang="en-NL" sz="1200" dirty="0"/>
          </a:p>
        </p:txBody>
      </p:sp>
      <p:pic>
        <p:nvPicPr>
          <p:cNvPr id="19" name="Picture 18">
            <a:extLst>
              <a:ext uri="{FF2B5EF4-FFF2-40B4-BE49-F238E27FC236}">
                <a16:creationId xmlns:a16="http://schemas.microsoft.com/office/drawing/2014/main" id="{E8E2EB0C-9779-C4BA-C8E4-5119A417F2E3}"/>
              </a:ext>
            </a:extLst>
          </p:cNvPr>
          <p:cNvPicPr>
            <a:picLocks noChangeAspect="1"/>
          </p:cNvPicPr>
          <p:nvPr/>
        </p:nvPicPr>
        <p:blipFill>
          <a:blip r:embed="rId5"/>
          <a:stretch>
            <a:fillRect/>
          </a:stretch>
        </p:blipFill>
        <p:spPr>
          <a:xfrm>
            <a:off x="6029961" y="3349535"/>
            <a:ext cx="442085" cy="422968"/>
          </a:xfrm>
          <a:prstGeom prst="rect">
            <a:avLst/>
          </a:prstGeom>
        </p:spPr>
      </p:pic>
      <p:sp>
        <p:nvSpPr>
          <p:cNvPr id="20" name="TextBox 19">
            <a:extLst>
              <a:ext uri="{FF2B5EF4-FFF2-40B4-BE49-F238E27FC236}">
                <a16:creationId xmlns:a16="http://schemas.microsoft.com/office/drawing/2014/main" id="{24B5A334-6A05-D254-286B-22767EAD015C}"/>
              </a:ext>
            </a:extLst>
          </p:cNvPr>
          <p:cNvSpPr txBox="1"/>
          <p:nvPr/>
        </p:nvSpPr>
        <p:spPr>
          <a:xfrm>
            <a:off x="5216481" y="3808554"/>
            <a:ext cx="612101" cy="307777"/>
          </a:xfrm>
          <a:prstGeom prst="rect">
            <a:avLst/>
          </a:prstGeom>
          <a:noFill/>
        </p:spPr>
        <p:txBody>
          <a:bodyPr wrap="square" rtlCol="0">
            <a:spAutoFit/>
          </a:bodyPr>
          <a:lstStyle/>
          <a:p>
            <a:pPr algn="ctr"/>
            <a:r>
              <a:rPr lang="nl-NL" sz="1400" dirty="0"/>
              <a:t>ADF</a:t>
            </a:r>
            <a:endParaRPr lang="en-NL" dirty="0"/>
          </a:p>
        </p:txBody>
      </p:sp>
      <p:sp>
        <p:nvSpPr>
          <p:cNvPr id="21" name="Plus 36">
            <a:extLst>
              <a:ext uri="{FF2B5EF4-FFF2-40B4-BE49-F238E27FC236}">
                <a16:creationId xmlns:a16="http://schemas.microsoft.com/office/drawing/2014/main" id="{8DE1246A-218F-D937-DC85-D5252759B1B2}"/>
              </a:ext>
            </a:extLst>
          </p:cNvPr>
          <p:cNvSpPr/>
          <p:nvPr/>
        </p:nvSpPr>
        <p:spPr>
          <a:xfrm>
            <a:off x="5794750" y="3481255"/>
            <a:ext cx="197589" cy="19527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ectangle 21">
            <a:extLst>
              <a:ext uri="{FF2B5EF4-FFF2-40B4-BE49-F238E27FC236}">
                <a16:creationId xmlns:a16="http://schemas.microsoft.com/office/drawing/2014/main" id="{2BCD0F39-7530-3ED0-15C1-8A8E30EF18BA}"/>
              </a:ext>
            </a:extLst>
          </p:cNvPr>
          <p:cNvSpPr/>
          <p:nvPr/>
        </p:nvSpPr>
        <p:spPr>
          <a:xfrm>
            <a:off x="5179032" y="2137360"/>
            <a:ext cx="1549662" cy="2417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b="1" dirty="0"/>
              <a:t>TRANSFORM</a:t>
            </a:r>
          </a:p>
        </p:txBody>
      </p:sp>
      <p:sp>
        <p:nvSpPr>
          <p:cNvPr id="23" name="TextBox 22">
            <a:extLst>
              <a:ext uri="{FF2B5EF4-FFF2-40B4-BE49-F238E27FC236}">
                <a16:creationId xmlns:a16="http://schemas.microsoft.com/office/drawing/2014/main" id="{C54201BF-C5E6-3F9C-9098-EC3321C685B4}"/>
              </a:ext>
            </a:extLst>
          </p:cNvPr>
          <p:cNvSpPr txBox="1"/>
          <p:nvPr/>
        </p:nvSpPr>
        <p:spPr>
          <a:xfrm>
            <a:off x="1942802" y="1274340"/>
            <a:ext cx="612101" cy="307777"/>
          </a:xfrm>
          <a:prstGeom prst="rect">
            <a:avLst/>
          </a:prstGeom>
          <a:noFill/>
        </p:spPr>
        <p:txBody>
          <a:bodyPr wrap="square" rtlCol="0">
            <a:spAutoFit/>
          </a:bodyPr>
          <a:lstStyle/>
          <a:p>
            <a:pPr algn="ctr"/>
            <a:r>
              <a:rPr lang="nl-NL" sz="1400" dirty="0"/>
              <a:t>ADF</a:t>
            </a:r>
            <a:endParaRPr lang="en-NL" dirty="0"/>
          </a:p>
        </p:txBody>
      </p:sp>
    </p:spTree>
    <p:extLst>
      <p:ext uri="{BB962C8B-B14F-4D97-AF65-F5344CB8AC3E}">
        <p14:creationId xmlns:p14="http://schemas.microsoft.com/office/powerpoint/2010/main" val="2081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141E5-D5DF-0795-BA30-26C77ADC789E}"/>
              </a:ext>
            </a:extLst>
          </p:cNvPr>
          <p:cNvSpPr txBox="1"/>
          <p:nvPr/>
        </p:nvSpPr>
        <p:spPr>
          <a:xfrm>
            <a:off x="512955" y="2008704"/>
            <a:ext cx="2532553" cy="369332"/>
          </a:xfrm>
          <a:prstGeom prst="rect">
            <a:avLst/>
          </a:prstGeom>
          <a:noFill/>
        </p:spPr>
        <p:txBody>
          <a:bodyPr wrap="none" rtlCol="0">
            <a:spAutoFit/>
          </a:bodyPr>
          <a:lstStyle/>
          <a:p>
            <a:r>
              <a:rPr lang="en-NL" b="1" dirty="0">
                <a:solidFill>
                  <a:schemeClr val="accent1">
                    <a:lumMod val="75000"/>
                  </a:schemeClr>
                </a:solidFill>
              </a:rPr>
              <a:t>Data Processing Steps</a:t>
            </a:r>
          </a:p>
        </p:txBody>
      </p:sp>
      <p:sp>
        <p:nvSpPr>
          <p:cNvPr id="3" name="TextBox 2">
            <a:extLst>
              <a:ext uri="{FF2B5EF4-FFF2-40B4-BE49-F238E27FC236}">
                <a16:creationId xmlns:a16="http://schemas.microsoft.com/office/drawing/2014/main" id="{1B0F38B1-207E-63A9-1160-D1E18B8264F8}"/>
              </a:ext>
            </a:extLst>
          </p:cNvPr>
          <p:cNvSpPr txBox="1"/>
          <p:nvPr/>
        </p:nvSpPr>
        <p:spPr>
          <a:xfrm>
            <a:off x="512955" y="2662457"/>
            <a:ext cx="11261228" cy="3416320"/>
          </a:xfrm>
          <a:prstGeom prst="rect">
            <a:avLst/>
          </a:prstGeom>
          <a:noFill/>
        </p:spPr>
        <p:txBody>
          <a:bodyPr wrap="square" rtlCol="0">
            <a:spAutoFit/>
          </a:bodyPr>
          <a:lstStyle/>
          <a:p>
            <a:pPr marL="342900" indent="-342900">
              <a:buFont typeface="+mj-lt"/>
              <a:buAutoNum type="arabicPeriod"/>
            </a:pPr>
            <a:r>
              <a:rPr lang="en-US" dirty="0"/>
              <a:t>Data Ingestion from all sources to Centralized ADLS: </a:t>
            </a:r>
            <a:r>
              <a:rPr lang="en-NL" dirty="0"/>
              <a:t>Daily </a:t>
            </a:r>
            <a:r>
              <a:rPr lang="en-US" dirty="0"/>
              <a:t>I</a:t>
            </a:r>
            <a:r>
              <a:rPr lang="en-NL" dirty="0"/>
              <a:t>ncremental Data ingestion to centralized ADLS from various on-prem systems and other sources through ADF pipelines</a:t>
            </a:r>
          </a:p>
          <a:p>
            <a:pPr marL="342900" indent="-342900">
              <a:buFont typeface="+mj-lt"/>
              <a:buAutoNum type="arabicPeriod"/>
            </a:pPr>
            <a:r>
              <a:rPr lang="en-US" dirty="0"/>
              <a:t>Data transformation and data load to Azure storage account: </a:t>
            </a:r>
          </a:p>
          <a:p>
            <a:pPr marL="800100" lvl="1" indent="-342900">
              <a:buFont typeface="Wingdings" panose="05000000000000000000" pitchFamily="2" charset="2"/>
              <a:buChar char="§"/>
            </a:pPr>
            <a:r>
              <a:rPr lang="en-US" dirty="0"/>
              <a:t>Read the incremental data from </a:t>
            </a:r>
            <a:r>
              <a:rPr lang="en-NL" dirty="0"/>
              <a:t>centralized ADLS datasets</a:t>
            </a:r>
            <a:r>
              <a:rPr lang="en-US" dirty="0"/>
              <a:t> from Databricks notebook</a:t>
            </a:r>
          </a:p>
          <a:p>
            <a:pPr marL="800100" lvl="1" indent="-342900">
              <a:buFont typeface="Wingdings" panose="05000000000000000000" pitchFamily="2" charset="2"/>
              <a:buChar char="§"/>
            </a:pPr>
            <a:r>
              <a:rPr lang="en-US" dirty="0"/>
              <a:t>T</a:t>
            </a:r>
            <a:r>
              <a:rPr lang="en-NL" dirty="0"/>
              <a:t>ranform the data as per the</a:t>
            </a:r>
            <a:r>
              <a:rPr lang="en-US" dirty="0"/>
              <a:t> </a:t>
            </a:r>
            <a:r>
              <a:rPr lang="en-NL" dirty="0"/>
              <a:t>business </a:t>
            </a:r>
            <a:r>
              <a:rPr lang="en-US" dirty="0"/>
              <a:t>requirements of Marketing system team. </a:t>
            </a:r>
            <a:r>
              <a:rPr lang="en-NL" dirty="0"/>
              <a:t>The data cleansing and transformations </a:t>
            </a:r>
            <a:r>
              <a:rPr lang="en-US" dirty="0"/>
              <a:t>are to be performed</a:t>
            </a:r>
            <a:r>
              <a:rPr lang="en-NL" dirty="0"/>
              <a:t> in databricks notebook</a:t>
            </a:r>
            <a:endParaRPr lang="en-US" dirty="0"/>
          </a:p>
          <a:p>
            <a:pPr marL="800100" lvl="1" indent="-342900">
              <a:buFont typeface="Wingdings" panose="05000000000000000000" pitchFamily="2" charset="2"/>
              <a:buChar char="§"/>
            </a:pPr>
            <a:r>
              <a:rPr lang="en-US" dirty="0"/>
              <a:t>Load the final data to the designated AZ-storage account of Marketing system</a:t>
            </a:r>
          </a:p>
          <a:p>
            <a:pPr marL="800100" lvl="1" indent="-342900">
              <a:buFont typeface="Wingdings" panose="05000000000000000000" pitchFamily="2" charset="2"/>
              <a:buChar char="§"/>
            </a:pPr>
            <a:r>
              <a:rPr lang="en-US" dirty="0"/>
              <a:t>Orchestrate this activity through ADF</a:t>
            </a:r>
          </a:p>
          <a:p>
            <a:pPr marL="800100" lvl="1" indent="-342900">
              <a:buFont typeface="Wingdings" panose="05000000000000000000" pitchFamily="2" charset="2"/>
              <a:buChar char="§"/>
            </a:pPr>
            <a:r>
              <a:rPr lang="en-NL" dirty="0"/>
              <a:t>The ADF pipeline shall be scheduled to run daily after the centralized ADLS data load has been completed</a:t>
            </a:r>
            <a:endParaRPr lang="en-US" dirty="0"/>
          </a:p>
          <a:p>
            <a:pPr marL="342900" indent="-342900">
              <a:buFont typeface="+mj-lt"/>
              <a:buAutoNum type="arabicPeriod"/>
            </a:pPr>
            <a:r>
              <a:rPr lang="en-US" dirty="0"/>
              <a:t>Data consumption by marketing system: </a:t>
            </a:r>
            <a:r>
              <a:rPr lang="en-NL" dirty="0"/>
              <a:t>Marketing </a:t>
            </a:r>
            <a:r>
              <a:rPr lang="en-US" dirty="0"/>
              <a:t>s</a:t>
            </a:r>
            <a:r>
              <a:rPr lang="en-NL" dirty="0"/>
              <a:t>ytem will consume the data for reporting/dashboarding purposes from the</a:t>
            </a:r>
            <a:r>
              <a:rPr lang="en-US" dirty="0"/>
              <a:t>ir designated Marketing system AZ-</a:t>
            </a:r>
            <a:r>
              <a:rPr lang="en-NL" dirty="0"/>
              <a:t> storage </a:t>
            </a:r>
            <a:r>
              <a:rPr lang="en-US" dirty="0"/>
              <a:t>account</a:t>
            </a:r>
            <a:endParaRPr lang="en-NL" dirty="0"/>
          </a:p>
        </p:txBody>
      </p:sp>
      <p:sp>
        <p:nvSpPr>
          <p:cNvPr id="6" name="TextBox 5">
            <a:extLst>
              <a:ext uri="{FF2B5EF4-FFF2-40B4-BE49-F238E27FC236}">
                <a16:creationId xmlns:a16="http://schemas.microsoft.com/office/drawing/2014/main" id="{CA769232-4AE8-7E90-74B0-CD58849222F3}"/>
              </a:ext>
            </a:extLst>
          </p:cNvPr>
          <p:cNvSpPr txBox="1"/>
          <p:nvPr/>
        </p:nvSpPr>
        <p:spPr>
          <a:xfrm>
            <a:off x="512956" y="312234"/>
            <a:ext cx="1570623" cy="369332"/>
          </a:xfrm>
          <a:prstGeom prst="rect">
            <a:avLst/>
          </a:prstGeom>
          <a:noFill/>
        </p:spPr>
        <p:txBody>
          <a:bodyPr wrap="none" rtlCol="0">
            <a:spAutoFit/>
          </a:bodyPr>
          <a:lstStyle/>
          <a:p>
            <a:r>
              <a:rPr lang="en-US" b="1" dirty="0">
                <a:solidFill>
                  <a:schemeClr val="accent1">
                    <a:lumMod val="75000"/>
                  </a:schemeClr>
                </a:solidFill>
              </a:rPr>
              <a:t>Assumptions</a:t>
            </a:r>
            <a:endParaRPr lang="en-NL" b="1" dirty="0">
              <a:solidFill>
                <a:schemeClr val="accent1">
                  <a:lumMod val="75000"/>
                </a:schemeClr>
              </a:solidFill>
            </a:endParaRPr>
          </a:p>
        </p:txBody>
      </p:sp>
      <p:sp>
        <p:nvSpPr>
          <p:cNvPr id="7" name="TextBox 6">
            <a:extLst>
              <a:ext uri="{FF2B5EF4-FFF2-40B4-BE49-F238E27FC236}">
                <a16:creationId xmlns:a16="http://schemas.microsoft.com/office/drawing/2014/main" id="{36A51BC3-6005-868E-A2B1-56286608CE0C}"/>
              </a:ext>
            </a:extLst>
          </p:cNvPr>
          <p:cNvSpPr txBox="1"/>
          <p:nvPr/>
        </p:nvSpPr>
        <p:spPr>
          <a:xfrm>
            <a:off x="512955" y="832625"/>
            <a:ext cx="11261229" cy="646331"/>
          </a:xfrm>
          <a:prstGeom prst="rect">
            <a:avLst/>
          </a:prstGeom>
          <a:noFill/>
        </p:spPr>
        <p:txBody>
          <a:bodyPr wrap="square" rtlCol="0">
            <a:spAutoFit/>
          </a:bodyPr>
          <a:lstStyle/>
          <a:p>
            <a:pPr marL="285750" indent="-285750">
              <a:buFont typeface="Arial" panose="020B0604020202020204" pitchFamily="34" charset="0"/>
              <a:buChar char="•"/>
            </a:pPr>
            <a:r>
              <a:rPr lang="en-NL" dirty="0"/>
              <a:t>The Marketing system dashboards are capable of reading the data from storage account without any performance issue (if not, It is better to have the transformed data loaded to Azure SQL DB)</a:t>
            </a:r>
            <a:endParaRPr lang="en-US" dirty="0"/>
          </a:p>
        </p:txBody>
      </p:sp>
    </p:spTree>
    <p:extLst>
      <p:ext uri="{BB962C8B-B14F-4D97-AF65-F5344CB8AC3E}">
        <p14:creationId xmlns:p14="http://schemas.microsoft.com/office/powerpoint/2010/main" val="35627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196</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Wingdings</vt:lpstr>
      <vt:lpstr>Office Theme</vt:lpstr>
      <vt:lpstr>PowerPoint Presentation</vt:lpstr>
      <vt:lpstr>PowerPoint Presentation</vt:lpstr>
      <vt:lpstr>PowerPoint Presentation</vt:lpstr>
    </vt:vector>
  </TitlesOfParts>
  <Company>Kraft Heinz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Narayanan, Anjali (Contractor)</dc:creator>
  <cp:lastModifiedBy>Narayanan, Anjali (Contractor)</cp:lastModifiedBy>
  <cp:revision>2</cp:revision>
  <dcterms:created xsi:type="dcterms:W3CDTF">2024-08-07T21:04:18Z</dcterms:created>
  <dcterms:modified xsi:type="dcterms:W3CDTF">2024-08-07T21:22:51Z</dcterms:modified>
</cp:coreProperties>
</file>