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6EA112E2-E608-4A15-81DA-3AD020ED1F9A}" type="datetimeFigureOut">
              <a:rPr lang="en-US" smtClean="0"/>
              <a:pPr/>
              <a:t>7/30/2021</a:t>
            </a:fld>
            <a:endParaRPr lang="en-IN"/>
          </a:p>
        </p:txBody>
      </p:sp>
      <p:sp>
        <p:nvSpPr>
          <p:cNvPr id="5" name="Footer Placeholder 4"/>
          <p:cNvSpPr>
            <a:spLocks noGrp="1"/>
          </p:cNvSpPr>
          <p:nvPr>
            <p:ph type="ftr" sz="quarter" idx="11"/>
          </p:nvPr>
        </p:nvSpPr>
        <p:spPr>
          <a:xfrm>
            <a:off x="1900237" y="5410202"/>
            <a:ext cx="3843665" cy="365125"/>
          </a:xfrm>
        </p:spPr>
        <p:txBody>
          <a:bodyPr/>
          <a:lstStyle/>
          <a:p>
            <a:endParaRPr lang="en-IN"/>
          </a:p>
        </p:txBody>
      </p:sp>
      <p:sp>
        <p:nvSpPr>
          <p:cNvPr id="6" name="Slide Number Placeholder 5"/>
          <p:cNvSpPr>
            <a:spLocks noGrp="1"/>
          </p:cNvSpPr>
          <p:nvPr>
            <p:ph type="sldNum" sz="quarter" idx="12"/>
          </p:nvPr>
        </p:nvSpPr>
        <p:spPr>
          <a:xfrm>
            <a:off x="7915603" y="5410200"/>
            <a:ext cx="578317" cy="365125"/>
          </a:xfrm>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2657346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112E2-E608-4A15-81DA-3AD020ED1F9A}" type="datetimeFigureOut">
              <a:rPr lang="en-US" smtClean="0"/>
              <a:pPr/>
              <a:t>7/30/2021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388723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112E2-E608-4A15-81DA-3AD020ED1F9A}" type="datetimeFigureOut">
              <a:rPr lang="en-US" smtClean="0"/>
              <a:pPr/>
              <a:t>7/30/2021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743581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112E2-E608-4A15-81DA-3AD020ED1F9A}" type="datetimeFigureOut">
              <a:rPr lang="en-US" smtClean="0"/>
              <a:pPr/>
              <a:t>7/30/2021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677105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112E2-E608-4A15-81DA-3AD020ED1F9A}" type="datetimeFigureOut">
              <a:rPr lang="en-US" smtClean="0"/>
              <a:pPr/>
              <a:t>7/30/2021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1817226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A112E2-E608-4A15-81DA-3AD020ED1F9A}" type="datetimeFigureOut">
              <a:rPr lang="en-US" smtClean="0"/>
              <a:pPr/>
              <a:t>7/30/2021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2286125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A112E2-E608-4A15-81DA-3AD020ED1F9A}" type="datetimeFigureOut">
              <a:rPr lang="en-US" smtClean="0"/>
              <a:pPr/>
              <a:t>7/30/2021</a:t>
            </a:fld>
            <a:endParaRPr lang="en-IN"/>
          </a:p>
        </p:txBody>
      </p:sp>
      <p:sp>
        <p:nvSpPr>
          <p:cNvPr id="4" name="Footer Placeholder 3"/>
          <p:cNvSpPr>
            <a:spLocks noGrp="1"/>
          </p:cNvSpPr>
          <p:nvPr>
            <p:ph type="ftr" sz="quarter" idx="11"/>
          </p:nvPr>
        </p:nvSpPr>
        <p:spPr/>
        <p:txBody>
          <a:bodyPr/>
          <a:lstStyle>
            <a:lvl1pPr>
              <a:defRPr cap="all" baseline="0"/>
            </a:lvl1pPr>
          </a:lstStyle>
          <a:p>
            <a:endParaRPr lang="en-IN"/>
          </a:p>
        </p:txBody>
      </p:sp>
      <p:sp>
        <p:nvSpPr>
          <p:cNvPr id="5" name="Slide Number Placeholder 4"/>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2179866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A112E2-E608-4A15-81DA-3AD020ED1F9A}" type="datetimeFigureOut">
              <a:rPr lang="en-US" smtClean="0"/>
              <a:pPr/>
              <a:t>7/30/2021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1444641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A112E2-E608-4A15-81DA-3AD020ED1F9A}" type="datetimeFigureOut">
              <a:rPr lang="en-US" smtClean="0"/>
              <a:pPr/>
              <a:t>7/30/2021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508727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6EA112E2-E608-4A15-81DA-3AD020ED1F9A}" type="datetimeFigureOut">
              <a:rPr lang="en-US" smtClean="0"/>
              <a:pPr/>
              <a:t>7/30/2021</a:t>
            </a:fld>
            <a:endParaRPr lang="en-IN"/>
          </a:p>
        </p:txBody>
      </p:sp>
      <p:sp>
        <p:nvSpPr>
          <p:cNvPr id="50" name="Footer Placeholder 4"/>
          <p:cNvSpPr>
            <a:spLocks noGrp="1"/>
          </p:cNvSpPr>
          <p:nvPr>
            <p:ph type="ftr" sz="quarter" idx="11"/>
          </p:nvPr>
        </p:nvSpPr>
        <p:spPr>
          <a:xfrm>
            <a:off x="856059" y="5883276"/>
            <a:ext cx="4679482" cy="365125"/>
          </a:xfrm>
        </p:spPr>
        <p:txBody>
          <a:bodyPr/>
          <a:lstStyle/>
          <a:p>
            <a:endParaRPr lang="en-IN"/>
          </a:p>
        </p:txBody>
      </p:sp>
      <p:sp>
        <p:nvSpPr>
          <p:cNvPr id="51" name="Slide Number Placeholder 5"/>
          <p:cNvSpPr>
            <a:spLocks noGrp="1"/>
          </p:cNvSpPr>
          <p:nvPr>
            <p:ph type="sldNum" sz="quarter" idx="12"/>
          </p:nvPr>
        </p:nvSpPr>
        <p:spPr>
          <a:xfrm>
            <a:off x="7707241" y="5883275"/>
            <a:ext cx="578317" cy="365125"/>
          </a:xfrm>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1753324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A112E2-E608-4A15-81DA-3AD020ED1F9A}" type="datetimeFigureOut">
              <a:rPr lang="en-US" smtClean="0"/>
              <a:pPr/>
              <a:t>7/30/2021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86051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A112E2-E608-4A15-81DA-3AD020ED1F9A}" type="datetimeFigureOut">
              <a:rPr lang="en-US" smtClean="0"/>
              <a:pPr/>
              <a:t>7/30/2021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2813783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A112E2-E608-4A15-81DA-3AD020ED1F9A}" type="datetimeFigureOut">
              <a:rPr lang="en-US" smtClean="0"/>
              <a:pPr/>
              <a:t>7/30/2021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356116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A112E2-E608-4A15-81DA-3AD020ED1F9A}" type="datetimeFigureOut">
              <a:rPr lang="en-US" smtClean="0"/>
              <a:pPr/>
              <a:t>7/30/2021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101580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112E2-E608-4A15-81DA-3AD020ED1F9A}" type="datetimeFigureOut">
              <a:rPr lang="en-US" smtClean="0"/>
              <a:pPr/>
              <a:t>7/30/2021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317476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112E2-E608-4A15-81DA-3AD020ED1F9A}" type="datetimeFigureOut">
              <a:rPr lang="en-US" smtClean="0"/>
              <a:pPr/>
              <a:t>7/30/2021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490552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112E2-E608-4A15-81DA-3AD020ED1F9A}" type="datetimeFigureOut">
              <a:rPr lang="en-US" smtClean="0"/>
              <a:pPr/>
              <a:t>7/30/2021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10356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A112E2-E608-4A15-81DA-3AD020ED1F9A}" type="datetimeFigureOut">
              <a:rPr lang="en-US" smtClean="0"/>
              <a:pPr/>
              <a:t>7/30/2021</a:t>
            </a:fld>
            <a:endParaRPr lang="en-IN"/>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4BB3F4-00F4-4550-9F6A-D569848A1F0D}" type="slidenum">
              <a:rPr lang="en-IN" smtClean="0"/>
              <a:pPr/>
              <a:t>‹#›</a:t>
            </a:fld>
            <a:endParaRPr lang="en-IN"/>
          </a:p>
        </p:txBody>
      </p:sp>
    </p:spTree>
    <p:extLst>
      <p:ext uri="{BB962C8B-B14F-4D97-AF65-F5344CB8AC3E}">
        <p14:creationId xmlns:p14="http://schemas.microsoft.com/office/powerpoint/2010/main" val="310999397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wikipedia.com/" TargetMode="External"/><Relationship Id="rId3" Type="http://schemas.openxmlformats.org/officeDocument/2006/relationships/hyperlink" Target="https://journal-bcs.springeropen.com/articles/10.1186/s13173-021-00113-x" TargetMode="External"/><Relationship Id="rId7" Type="http://schemas.openxmlformats.org/officeDocument/2006/relationships/hyperlink" Target="https://www.geeksforgeeks.org/dsa-algorithm-cryptography" TargetMode="External"/><Relationship Id="rId2" Type="http://schemas.openxmlformats.org/officeDocument/2006/relationships/hyperlink" Target="https://www.researchgate.net/publication/327366416_A_Research_Paper_on_Vehicular_Ad-Hoc_Network" TargetMode="External"/><Relationship Id="rId1" Type="http://schemas.openxmlformats.org/officeDocument/2006/relationships/slideLayout" Target="../slideLayouts/slideLayout2.xml"/><Relationship Id="rId6" Type="http://schemas.openxmlformats.org/officeDocument/2006/relationships/hyperlink" Target="https://www.geeksforgeeks.org/rsa-algorithm-cryptography" TargetMode="External"/><Relationship Id="rId5" Type="http://schemas.openxmlformats.org/officeDocument/2006/relationships/hyperlink" Target="https://www.sciencedirect.com/science/article/pii/S2352864818303092" TargetMode="External"/><Relationship Id="rId10" Type="http://schemas.openxmlformats.org/officeDocument/2006/relationships/hyperlink" Target="https://link.springer.com/content/pdf/bbm%3A978-3-662-50497-0%2F1.pdf" TargetMode="External"/><Relationship Id="rId4" Type="http://schemas.openxmlformats.org/officeDocument/2006/relationships/hyperlink" Target="https://link.springer.com/chapter/10.1007/978-3-642-22543-7_34" TargetMode="External"/><Relationship Id="rId9" Type="http://schemas.openxmlformats.org/officeDocument/2006/relationships/hyperlink" Target="https://www.tutorialsteacher.com/python/random-modul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IN" u="sng" dirty="0"/>
            </a:br>
            <a:br>
              <a:rPr lang="en-IN" u="sng" dirty="0"/>
            </a:br>
            <a:br>
              <a:rPr lang="en-IN" u="sng" dirty="0"/>
            </a:br>
            <a:br>
              <a:rPr lang="en-IN" u="sng" dirty="0"/>
            </a:br>
            <a:r>
              <a:rPr lang="en-IN" sz="3600" u="sng" dirty="0"/>
              <a:t>Privacy preserving mechanism using, Biometric block chain of each mobile node in VANET for Smart Traffic Management.</a:t>
            </a:r>
            <a:br>
              <a:rPr lang="en-IN" sz="3600" b="0" dirty="0"/>
            </a:br>
            <a:br>
              <a:rPr lang="en-IN" dirty="0"/>
            </a:br>
            <a:endParaRPr lang="en-IN" dirty="0"/>
          </a:p>
        </p:txBody>
      </p:sp>
      <p:sp>
        <p:nvSpPr>
          <p:cNvPr id="3" name="Subtitle 2"/>
          <p:cNvSpPr>
            <a:spLocks noGrp="1"/>
          </p:cNvSpPr>
          <p:nvPr>
            <p:ph type="subTitle" idx="1"/>
          </p:nvPr>
        </p:nvSpPr>
        <p:spPr>
          <a:xfrm>
            <a:off x="5292080" y="2780928"/>
            <a:ext cx="3166120" cy="2648336"/>
          </a:xfrm>
        </p:spPr>
        <p:txBody>
          <a:bodyPr>
            <a:normAutofit/>
          </a:bodyPr>
          <a:lstStyle/>
          <a:p>
            <a:r>
              <a:rPr lang="en-US" dirty="0"/>
              <a:t>By- </a:t>
            </a:r>
            <a:r>
              <a:rPr lang="en-US" dirty="0" err="1"/>
              <a:t>Anjali</a:t>
            </a:r>
            <a:r>
              <a:rPr lang="en-US" dirty="0"/>
              <a:t> </a:t>
            </a:r>
            <a:r>
              <a:rPr lang="en-US" dirty="0" err="1"/>
              <a:t>Pathak</a:t>
            </a:r>
            <a:endParaRPr lang="en-IN" dirty="0"/>
          </a:p>
          <a:p>
            <a:r>
              <a:rPr lang="en-US" dirty="0"/>
              <a:t>UNI Roll No-2018006</a:t>
            </a:r>
          </a:p>
          <a:p>
            <a:r>
              <a:rPr lang="en-US" dirty="0" err="1"/>
              <a:t>Sachin</a:t>
            </a:r>
            <a:r>
              <a:rPr lang="en-US" dirty="0"/>
              <a:t> </a:t>
            </a:r>
            <a:r>
              <a:rPr lang="en-US" dirty="0" err="1"/>
              <a:t>Badoni</a:t>
            </a:r>
            <a:endParaRPr lang="en-US" dirty="0"/>
          </a:p>
          <a:p>
            <a:r>
              <a:rPr lang="en-US" dirty="0"/>
              <a:t>UNI Roll No-2014448</a:t>
            </a:r>
          </a:p>
          <a:p>
            <a:r>
              <a:rPr lang="en-US" dirty="0"/>
              <a:t>GUIDED BY: </a:t>
            </a:r>
            <a:r>
              <a:rPr lang="en-US" dirty="0" err="1"/>
              <a:t>Priya</a:t>
            </a:r>
            <a:r>
              <a:rPr lang="en-US" dirty="0"/>
              <a:t> </a:t>
            </a:r>
            <a:r>
              <a:rPr lang="en-US" dirty="0" err="1"/>
              <a:t>Kholi</a:t>
            </a:r>
            <a:endParaRPr lang="en-US" dirty="0"/>
          </a:p>
        </p:txBody>
      </p:sp>
      <p:pic>
        <p:nvPicPr>
          <p:cNvPr id="1028" name="Picture 4"/>
          <p:cNvPicPr>
            <a:picLocks noChangeAspect="1" noChangeArrowheads="1"/>
          </p:cNvPicPr>
          <p:nvPr/>
        </p:nvPicPr>
        <p:blipFill>
          <a:blip r:embed="rId2"/>
          <a:srcRect/>
          <a:stretch>
            <a:fillRect/>
          </a:stretch>
        </p:blipFill>
        <p:spPr bwMode="auto">
          <a:xfrm>
            <a:off x="650081" y="2688439"/>
            <a:ext cx="4286248" cy="356235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Flow of the Algorithm</a:t>
            </a:r>
            <a:endParaRPr lang="en-IN" dirty="0"/>
          </a:p>
        </p:txBody>
      </p:sp>
      <p:pic>
        <p:nvPicPr>
          <p:cNvPr id="2050" name="Picture 2"/>
          <p:cNvPicPr>
            <a:picLocks noGrp="1" noChangeAspect="1" noChangeArrowheads="1"/>
          </p:cNvPicPr>
          <p:nvPr>
            <p:ph idx="1"/>
          </p:nvPr>
        </p:nvPicPr>
        <p:blipFill>
          <a:blip r:embed="rId2"/>
          <a:stretch>
            <a:fillRect/>
          </a:stretch>
        </p:blipFill>
        <p:spPr bwMode="auto">
          <a:xfrm>
            <a:off x="1208088" y="2486819"/>
            <a:ext cx="6724650" cy="30670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Mobile Nodes Connected by </a:t>
            </a:r>
            <a:r>
              <a:rPr lang="en-US" dirty="0" err="1"/>
              <a:t>Blockchain</a:t>
            </a:r>
            <a:endParaRPr lang="en-IN" dirty="0"/>
          </a:p>
        </p:txBody>
      </p:sp>
      <p:sp>
        <p:nvSpPr>
          <p:cNvPr id="2" name="Content Placeholder 1"/>
          <p:cNvSpPr>
            <a:spLocks noGrp="1"/>
          </p:cNvSpPr>
          <p:nvPr>
            <p:ph idx="1"/>
          </p:nvPr>
        </p:nvSpPr>
        <p:spPr/>
        <p:txBody>
          <a:bodyPr/>
          <a:lstStyle/>
          <a:p>
            <a:pPr>
              <a:buNone/>
            </a:pPr>
            <a:r>
              <a:rPr lang="en-IN" dirty="0"/>
              <a:t>  Mobile Nodes are the Vehicles that are used to communicate with each other by sending the message of the Nodes near or around them. This is done by the use of </a:t>
            </a:r>
            <a:r>
              <a:rPr lang="en-IN" dirty="0" err="1"/>
              <a:t>Blockchain</a:t>
            </a:r>
            <a:r>
              <a:rPr lang="en-IN" dirty="0"/>
              <a:t> where each node is connected with the hash value message of the previous nodes.</a:t>
            </a:r>
          </a:p>
        </p:txBody>
      </p:sp>
      <p:pic>
        <p:nvPicPr>
          <p:cNvPr id="3075" name="Picture 3"/>
          <p:cNvPicPr>
            <a:picLocks noChangeAspect="1" noChangeArrowheads="1"/>
          </p:cNvPicPr>
          <p:nvPr/>
        </p:nvPicPr>
        <p:blipFill>
          <a:blip r:embed="rId2"/>
          <a:srcRect/>
          <a:stretch>
            <a:fillRect/>
          </a:stretch>
        </p:blipFill>
        <p:spPr bwMode="auto">
          <a:xfrm>
            <a:off x="5436096" y="4567726"/>
            <a:ext cx="3493622" cy="230932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a:t>
            </a:r>
            <a:endParaRPr lang="en-IN" dirty="0"/>
          </a:p>
        </p:txBody>
      </p:sp>
      <p:sp>
        <p:nvSpPr>
          <p:cNvPr id="2" name="Content Placeholder 1"/>
          <p:cNvSpPr>
            <a:spLocks noGrp="1"/>
          </p:cNvSpPr>
          <p:nvPr>
            <p:ph idx="1"/>
          </p:nvPr>
        </p:nvSpPr>
        <p:spPr/>
        <p:txBody>
          <a:bodyPr/>
          <a:lstStyle/>
          <a:p>
            <a:pPr>
              <a:buNone/>
            </a:pPr>
            <a:r>
              <a:rPr lang="en-US" dirty="0"/>
              <a:t>In this Model Privacy is taken care of at each step –</a:t>
            </a:r>
          </a:p>
          <a:p>
            <a:r>
              <a:rPr lang="en-US" dirty="0"/>
              <a:t>First the Information of Personal detail are verified</a:t>
            </a:r>
          </a:p>
          <a:p>
            <a:r>
              <a:rPr lang="en-US" dirty="0"/>
              <a:t>Then to connect from Trusted authority to Static Node Hybrid Algorithm is  used.</a:t>
            </a:r>
          </a:p>
          <a:p>
            <a:r>
              <a:rPr lang="en-US" dirty="0"/>
              <a:t>Then message of traffic is shared between the cars by use of Hash Functions in </a:t>
            </a:r>
            <a:r>
              <a:rPr lang="en-US" dirty="0" err="1"/>
              <a:t>Blockchain</a:t>
            </a:r>
            <a:r>
              <a:rPr lang="en-US" dirty="0"/>
              <a: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Output</a:t>
            </a:r>
            <a:br>
              <a:rPr lang="en-US" dirty="0"/>
            </a:br>
            <a:endParaRPr lang="en-IN" dirty="0"/>
          </a:p>
        </p:txBody>
      </p:sp>
      <p:pic>
        <p:nvPicPr>
          <p:cNvPr id="4098" name="Picture 2"/>
          <p:cNvPicPr>
            <a:picLocks noGrp="1" noChangeAspect="1" noChangeArrowheads="1"/>
          </p:cNvPicPr>
          <p:nvPr>
            <p:ph idx="1"/>
          </p:nvPr>
        </p:nvPicPr>
        <p:blipFill>
          <a:blip r:embed="rId2"/>
          <a:srcRect/>
          <a:stretch>
            <a:fillRect/>
          </a:stretch>
        </p:blipFill>
        <p:spPr bwMode="auto">
          <a:xfrm>
            <a:off x="1187624" y="1418258"/>
            <a:ext cx="6143668" cy="2582246"/>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cstate="print"/>
          <a:srcRect/>
          <a:stretch>
            <a:fillRect/>
          </a:stretch>
        </p:blipFill>
        <p:spPr bwMode="auto">
          <a:xfrm>
            <a:off x="1116186" y="4149080"/>
            <a:ext cx="6286544" cy="228601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References:</a:t>
            </a:r>
            <a:endParaRPr lang="en-IN" dirty="0"/>
          </a:p>
        </p:txBody>
      </p:sp>
      <p:sp>
        <p:nvSpPr>
          <p:cNvPr id="2" name="Content Placeholder 1"/>
          <p:cNvSpPr>
            <a:spLocks noGrp="1"/>
          </p:cNvSpPr>
          <p:nvPr>
            <p:ph idx="1"/>
          </p:nvPr>
        </p:nvSpPr>
        <p:spPr/>
        <p:txBody>
          <a:bodyPr>
            <a:normAutofit fontScale="77500" lnSpcReduction="20000"/>
          </a:bodyPr>
          <a:lstStyle/>
          <a:p>
            <a:r>
              <a:rPr lang="en-IN" sz="1600" u="sng" dirty="0">
                <a:hlinkClick r:id="rId2"/>
              </a:rPr>
              <a:t>https://www.researchgate.net/publication/327366416_A_Research_Paper_on_Vehicular_Ad-Hoc_Network</a:t>
            </a:r>
            <a:endParaRPr lang="en-IN" sz="1600" dirty="0"/>
          </a:p>
          <a:p>
            <a:r>
              <a:rPr lang="en-IN" sz="1600" u="sng" dirty="0">
                <a:hlinkClick r:id="rId3"/>
              </a:rPr>
              <a:t>https://journal-bcs.springeropen.com/articles/10.1186/s13173-021-00113-x</a:t>
            </a:r>
            <a:endParaRPr lang="en-IN" sz="1600" dirty="0"/>
          </a:p>
          <a:p>
            <a:r>
              <a:rPr lang="en-IN" sz="1600" u="sng" dirty="0">
                <a:hlinkClick r:id="rId4"/>
              </a:rPr>
              <a:t>https://link.springer.com/chapter/10.1007/978-3-642-22543-7_34</a:t>
            </a:r>
            <a:endParaRPr lang="en-IN" sz="1600" dirty="0"/>
          </a:p>
          <a:p>
            <a:r>
              <a:rPr lang="en-IN" sz="1600" u="sng" dirty="0">
                <a:hlinkClick r:id="rId5"/>
              </a:rPr>
              <a:t>https://www.sciencedirect.com/science/article/pii/S2352864818303092</a:t>
            </a:r>
            <a:endParaRPr lang="en-IN" sz="1600" dirty="0"/>
          </a:p>
          <a:p>
            <a:r>
              <a:rPr lang="en-IN" sz="1600" u="sng" dirty="0">
                <a:hlinkClick r:id="rId6"/>
              </a:rPr>
              <a:t>https://www.geeksforgeeks.org/rsa-algorithm-cryptography</a:t>
            </a:r>
            <a:endParaRPr lang="en-IN" sz="1600" dirty="0"/>
          </a:p>
          <a:p>
            <a:r>
              <a:rPr lang="en-IN" sz="1600" u="sng" dirty="0">
                <a:hlinkClick r:id="rId7"/>
              </a:rPr>
              <a:t>https://www.geeksforgeeks.org/dsa-algorithm-cryptography</a:t>
            </a:r>
            <a:endParaRPr lang="en-IN" sz="1600" dirty="0"/>
          </a:p>
          <a:p>
            <a:r>
              <a:rPr lang="en-IN" sz="1600" u="sng" dirty="0">
                <a:hlinkClick r:id="rId8"/>
              </a:rPr>
              <a:t>www.wikipedia.com</a:t>
            </a:r>
            <a:endParaRPr lang="en-IN" sz="1600" dirty="0"/>
          </a:p>
          <a:p>
            <a:r>
              <a:rPr lang="en-IN" sz="1600" u="sng" dirty="0">
                <a:hlinkClick r:id="rId9"/>
              </a:rPr>
              <a:t>https://www.tutorialsteacher.com/python/random-module#:~:text=The%20random%20module%20is%20a,%2C%20shuffle%20elements%20randomly%2C%20etc</a:t>
            </a:r>
            <a:r>
              <a:rPr lang="en-IN" sz="1600" dirty="0"/>
              <a:t>.</a:t>
            </a:r>
          </a:p>
          <a:p>
            <a:r>
              <a:rPr lang="en-IN" sz="1600" u="sng" dirty="0">
                <a:hlinkClick r:id="rId10"/>
              </a:rPr>
              <a:t>https://link.springer.com/content/pdf/bbm%3A978-3-662-50497-0%2F1.pdf</a:t>
            </a:r>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510240" y="2063262"/>
            <a:ext cx="2804460" cy="2661052"/>
          </a:xfrm>
        </p:spPr>
        <p:txBody>
          <a:bodyPr>
            <a:normAutofit/>
          </a:bodyPr>
          <a:lstStyle/>
          <a:p>
            <a:pPr algn="r"/>
            <a:r>
              <a:rPr lang="en-US" sz="3800">
                <a:solidFill>
                  <a:srgbClr val="FFFFFF"/>
                </a:solidFill>
              </a:rPr>
              <a:t>THANK YOU!!</a:t>
            </a:r>
            <a:endParaRPr lang="en-IN" sz="3800">
              <a:solidFill>
                <a:srgbClr val="FFFFFF"/>
              </a:solidFill>
            </a:endParaRPr>
          </a:p>
        </p:txBody>
      </p:sp>
      <p:sp>
        <p:nvSpPr>
          <p:cNvPr id="2" name="Content Placeholder 1"/>
          <p:cNvSpPr>
            <a:spLocks noGrp="1"/>
          </p:cNvSpPr>
          <p:nvPr>
            <p:ph idx="1"/>
          </p:nvPr>
        </p:nvSpPr>
        <p:spPr>
          <a:xfrm>
            <a:off x="3965996" y="661106"/>
            <a:ext cx="4693021" cy="5503101"/>
          </a:xfrm>
        </p:spPr>
        <p:txBody>
          <a:bodyPr anchor="ctr">
            <a:normAutofit/>
          </a:bodyPr>
          <a:lstStyle/>
          <a:p>
            <a:endParaRPr lang="en-IN" sz="17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OUTLINE</a:t>
            </a:r>
            <a:br>
              <a:rPr lang="en-US" dirty="0"/>
            </a:br>
            <a:endParaRPr lang="en-IN" dirty="0"/>
          </a:p>
        </p:txBody>
      </p:sp>
      <p:sp>
        <p:nvSpPr>
          <p:cNvPr id="2" name="Content Placeholder 1"/>
          <p:cNvSpPr>
            <a:spLocks noGrp="1"/>
          </p:cNvSpPr>
          <p:nvPr>
            <p:ph idx="1"/>
          </p:nvPr>
        </p:nvSpPr>
        <p:spPr/>
        <p:txBody>
          <a:bodyPr>
            <a:normAutofit fontScale="62500" lnSpcReduction="20000"/>
          </a:bodyPr>
          <a:lstStyle/>
          <a:p>
            <a:r>
              <a:rPr lang="en-US" dirty="0"/>
              <a:t>Introduction</a:t>
            </a:r>
          </a:p>
          <a:p>
            <a:r>
              <a:rPr lang="en-US" dirty="0"/>
              <a:t>About </a:t>
            </a:r>
            <a:r>
              <a:rPr lang="en-US" dirty="0" err="1"/>
              <a:t>Vanet</a:t>
            </a:r>
            <a:endParaRPr lang="en-US" dirty="0"/>
          </a:p>
          <a:p>
            <a:r>
              <a:rPr lang="en-US" dirty="0"/>
              <a:t>Authentication and Privacy</a:t>
            </a:r>
          </a:p>
          <a:p>
            <a:r>
              <a:rPr lang="en-US" dirty="0"/>
              <a:t>Model</a:t>
            </a:r>
          </a:p>
          <a:p>
            <a:r>
              <a:rPr lang="en-US" dirty="0"/>
              <a:t>OTP Verification</a:t>
            </a:r>
          </a:p>
          <a:p>
            <a:r>
              <a:rPr lang="en-US" dirty="0"/>
              <a:t>Fingerprint Verification</a:t>
            </a:r>
          </a:p>
          <a:p>
            <a:r>
              <a:rPr lang="en-US" dirty="0"/>
              <a:t>Hybrid Algorithm</a:t>
            </a:r>
          </a:p>
          <a:p>
            <a:r>
              <a:rPr lang="en-US" dirty="0"/>
              <a:t>Mobile Nodes connected by </a:t>
            </a:r>
            <a:r>
              <a:rPr lang="en-US" dirty="0" err="1"/>
              <a:t>Blockchain</a:t>
            </a:r>
            <a:r>
              <a:rPr lang="en-US" dirty="0"/>
              <a:t>.</a:t>
            </a:r>
          </a:p>
          <a:p>
            <a:r>
              <a:rPr lang="en-US" dirty="0"/>
              <a:t>Conclusion</a:t>
            </a:r>
          </a:p>
          <a:p>
            <a:r>
              <a:rPr lang="en-US" dirty="0"/>
              <a:t>References</a:t>
            </a:r>
          </a:p>
          <a:p>
            <a:pPr>
              <a:buNone/>
            </a:pPr>
            <a:endParaRPr lang="en-US"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endParaRPr lang="en-IN" dirty="0"/>
          </a:p>
        </p:txBody>
      </p:sp>
      <p:sp>
        <p:nvSpPr>
          <p:cNvPr id="2" name="Content Placeholder 1"/>
          <p:cNvSpPr>
            <a:spLocks noGrp="1"/>
          </p:cNvSpPr>
          <p:nvPr>
            <p:ph idx="1"/>
          </p:nvPr>
        </p:nvSpPr>
        <p:spPr/>
        <p:txBody>
          <a:bodyPr>
            <a:normAutofit fontScale="85000" lnSpcReduction="10000"/>
          </a:bodyPr>
          <a:lstStyle/>
          <a:p>
            <a:r>
              <a:rPr lang="en-IN" dirty="0"/>
              <a:t>VANET aims to ensure safe driving by improving the traffic flow and therefore significantly reducing car accidents. This is possible by providing appropriate information to the driver or to the vehicle.</a:t>
            </a:r>
          </a:p>
          <a:p>
            <a:r>
              <a:rPr lang="en-IN" dirty="0"/>
              <a:t>Due to the  difficulties of using a real time execution due to authentication and privacy issues, several majors are taken to provide the wireless network for smart trafficking to minimise the  causes of accidents . </a:t>
            </a:r>
          </a:p>
          <a:p>
            <a:pPr>
              <a:buNone/>
            </a:pPr>
            <a:br>
              <a:rPr lang="en-IN"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About VANET</a:t>
            </a:r>
            <a:endParaRPr lang="en-IN" dirty="0"/>
          </a:p>
        </p:txBody>
      </p:sp>
      <p:sp>
        <p:nvSpPr>
          <p:cNvPr id="2" name="Content Placeholder 1"/>
          <p:cNvSpPr>
            <a:spLocks noGrp="1"/>
          </p:cNvSpPr>
          <p:nvPr>
            <p:ph idx="1"/>
          </p:nvPr>
        </p:nvSpPr>
        <p:spPr/>
        <p:txBody>
          <a:bodyPr>
            <a:normAutofit fontScale="77500" lnSpcReduction="20000"/>
          </a:bodyPr>
          <a:lstStyle/>
          <a:p>
            <a:r>
              <a:rPr lang="en-IN" dirty="0"/>
              <a:t>VANETs can increase road safety by sharing information about both vehicles (e.g., position, speed and direction) and traffic conditions (e.g., accidents, jams, aquaplaning) as beacons.</a:t>
            </a:r>
          </a:p>
          <a:p>
            <a:r>
              <a:rPr lang="en-IN" dirty="0"/>
              <a:t> Safety messages, in this case, are the key information to avoid accidents. However, collisions can occur when safety messages and transmission of packets are improperly broadcast from multiple vehicles</a:t>
            </a:r>
          </a:p>
          <a:p>
            <a:r>
              <a:rPr lang="en-IN" dirty="0"/>
              <a:t>Many threats for VANET.</a:t>
            </a:r>
          </a:p>
          <a:p>
            <a:pPr>
              <a:buNone/>
            </a:pPr>
            <a:r>
              <a:rPr lang="en-US" dirty="0"/>
              <a:t>  </a:t>
            </a:r>
            <a:endParaRPr lang="en-IN" dirty="0"/>
          </a:p>
          <a:p>
            <a:pPr>
              <a:buNone/>
            </a:pPr>
            <a:br>
              <a:rPr lang="en-IN" dirty="0"/>
            </a:br>
            <a:endParaRPr lang="en-IN" dirty="0"/>
          </a:p>
        </p:txBody>
      </p:sp>
      <p:pic>
        <p:nvPicPr>
          <p:cNvPr id="2052" name="Picture 4"/>
          <p:cNvPicPr>
            <a:picLocks noChangeAspect="1" noChangeArrowheads="1"/>
          </p:cNvPicPr>
          <p:nvPr/>
        </p:nvPicPr>
        <p:blipFill>
          <a:blip r:embed="rId2"/>
          <a:srcRect/>
          <a:stretch>
            <a:fillRect/>
          </a:stretch>
        </p:blipFill>
        <p:spPr bwMode="auto">
          <a:xfrm>
            <a:off x="5429256" y="4643446"/>
            <a:ext cx="3714744" cy="221455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and Privacy</a:t>
            </a:r>
            <a:endParaRPr lang="en-IN" dirty="0"/>
          </a:p>
        </p:txBody>
      </p:sp>
      <p:sp>
        <p:nvSpPr>
          <p:cNvPr id="4" name="Content Placeholder 3"/>
          <p:cNvSpPr>
            <a:spLocks noGrp="1"/>
          </p:cNvSpPr>
          <p:nvPr>
            <p:ph idx="1"/>
          </p:nvPr>
        </p:nvSpPr>
        <p:spPr/>
        <p:txBody>
          <a:bodyPr/>
          <a:lstStyle/>
          <a:p>
            <a:pPr>
              <a:buNone/>
            </a:pPr>
            <a:r>
              <a:rPr lang="en-IN" dirty="0"/>
              <a:t>   Although the excitement surrounding the potential benefits of VANETs is growing, the dynamic nature of VANETs (vehicles can join and leave at will) along with a multitude of system and application related requirements make it very challenging to design efficient methods for ensuring privacy of vehicles.</a:t>
            </a:r>
          </a:p>
        </p:txBody>
      </p:sp>
      <p:pic>
        <p:nvPicPr>
          <p:cNvPr id="1027" name="Picture 3"/>
          <p:cNvPicPr>
            <a:picLocks noChangeAspect="1" noChangeArrowheads="1"/>
          </p:cNvPicPr>
          <p:nvPr/>
        </p:nvPicPr>
        <p:blipFill>
          <a:blip r:embed="rId2"/>
          <a:srcRect/>
          <a:stretch>
            <a:fillRect/>
          </a:stretch>
        </p:blipFill>
        <p:spPr bwMode="auto">
          <a:xfrm>
            <a:off x="4618298" y="4509120"/>
            <a:ext cx="4130166" cy="222391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a:t>
            </a:r>
            <a:endParaRPr lang="en-IN" dirty="0"/>
          </a:p>
        </p:txBody>
      </p:sp>
      <p:pic>
        <p:nvPicPr>
          <p:cNvPr id="1026" name="Picture 2"/>
          <p:cNvPicPr>
            <a:picLocks noGrp="1" noChangeAspect="1" noChangeArrowheads="1"/>
          </p:cNvPicPr>
          <p:nvPr>
            <p:ph idx="1"/>
          </p:nvPr>
        </p:nvPicPr>
        <p:blipFill>
          <a:blip r:embed="rId2"/>
          <a:stretch>
            <a:fillRect/>
          </a:stretch>
        </p:blipFill>
        <p:spPr bwMode="auto">
          <a:xfrm>
            <a:off x="1930359" y="3140968"/>
            <a:ext cx="5280108" cy="3541712"/>
          </a:xfrm>
          <a:prstGeom prst="rect">
            <a:avLst/>
          </a:prstGeom>
          <a:noFill/>
          <a:ln w="9525">
            <a:noFill/>
            <a:miter lim="800000"/>
            <a:headEnd/>
            <a:tailEnd/>
          </a:ln>
          <a:effectLst/>
        </p:spPr>
      </p:pic>
      <p:sp>
        <p:nvSpPr>
          <p:cNvPr id="5" name="Rectangle 4"/>
          <p:cNvSpPr/>
          <p:nvPr/>
        </p:nvSpPr>
        <p:spPr>
          <a:xfrm>
            <a:off x="0" y="1530658"/>
            <a:ext cx="8786842" cy="1754326"/>
          </a:xfrm>
          <a:prstGeom prst="rect">
            <a:avLst/>
          </a:prstGeom>
        </p:spPr>
        <p:txBody>
          <a:bodyPr wrap="square">
            <a:spAutoFit/>
          </a:bodyPr>
          <a:lstStyle/>
          <a:p>
            <a:r>
              <a:rPr lang="en-IN" dirty="0"/>
              <a:t>The implementation of the Model starts with the verification of the data provided by the user such as the details like phone number, address, car </a:t>
            </a:r>
            <a:r>
              <a:rPr lang="en-IN" dirty="0" err="1"/>
              <a:t>number,personal</a:t>
            </a:r>
            <a:r>
              <a:rPr lang="en-IN" dirty="0"/>
              <a:t> details of the users is all first verified then stored in the database .All this data is provided or accessible -only to the Trusted Authority . In the whole process only this section is the only one where we are providing the details of the User.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OTP Verification</a:t>
            </a:r>
            <a:endParaRPr lang="en-IN" dirty="0"/>
          </a:p>
        </p:txBody>
      </p:sp>
      <p:sp>
        <p:nvSpPr>
          <p:cNvPr id="2" name="Content Placeholder 1"/>
          <p:cNvSpPr>
            <a:spLocks noGrp="1"/>
          </p:cNvSpPr>
          <p:nvPr>
            <p:ph idx="1"/>
          </p:nvPr>
        </p:nvSpPr>
        <p:spPr/>
        <p:txBody>
          <a:bodyPr/>
          <a:lstStyle/>
          <a:p>
            <a:r>
              <a:rPr lang="en-IN" b="1" dirty="0"/>
              <a:t>OTP</a:t>
            </a:r>
            <a:r>
              <a:rPr lang="en-IN" dirty="0"/>
              <a:t> is a "One-Time Password" which is randomly generated and sent to your registered mobile number and registered email address for </a:t>
            </a:r>
            <a:r>
              <a:rPr lang="en-IN" b="1" dirty="0"/>
              <a:t>validation</a:t>
            </a:r>
            <a:r>
              <a:rPr lang="en-IN" dirty="0"/>
              <a:t> of your transaction.</a:t>
            </a:r>
          </a:p>
        </p:txBody>
      </p:sp>
      <p:pic>
        <p:nvPicPr>
          <p:cNvPr id="6147" name="Picture 3"/>
          <p:cNvPicPr>
            <a:picLocks noChangeAspect="1" noChangeArrowheads="1"/>
          </p:cNvPicPr>
          <p:nvPr/>
        </p:nvPicPr>
        <p:blipFill>
          <a:blip r:embed="rId2"/>
          <a:srcRect/>
          <a:stretch>
            <a:fillRect/>
          </a:stretch>
        </p:blipFill>
        <p:spPr bwMode="auto">
          <a:xfrm>
            <a:off x="2000232" y="4178771"/>
            <a:ext cx="5572164" cy="19145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Biometric Verification</a:t>
            </a:r>
            <a:br>
              <a:rPr lang="en-US" dirty="0"/>
            </a:br>
            <a:r>
              <a:rPr lang="en-US" dirty="0" err="1"/>
              <a:t>FingerPrint</a:t>
            </a:r>
            <a:r>
              <a:rPr lang="en-US" dirty="0"/>
              <a:t> </a:t>
            </a:r>
            <a:endParaRPr lang="en-IN" dirty="0"/>
          </a:p>
        </p:txBody>
      </p:sp>
      <p:sp>
        <p:nvSpPr>
          <p:cNvPr id="2" name="Content Placeholder 1"/>
          <p:cNvSpPr>
            <a:spLocks noGrp="1"/>
          </p:cNvSpPr>
          <p:nvPr>
            <p:ph idx="1"/>
          </p:nvPr>
        </p:nvSpPr>
        <p:spPr/>
        <p:txBody>
          <a:bodyPr/>
          <a:lstStyle/>
          <a:p>
            <a:r>
              <a:rPr lang="en-IN" dirty="0"/>
              <a:t>A fingerprint-based biometric system is essentially a pattern recognition system that recognizes a person by determining the authenticity of his/her fingerprint.</a:t>
            </a:r>
          </a:p>
          <a:p>
            <a:pPr>
              <a:buNone/>
            </a:pPr>
            <a:br>
              <a:rPr lang="en-IN" dirty="0"/>
            </a:br>
            <a:endParaRPr lang="en-IN" dirty="0"/>
          </a:p>
        </p:txBody>
      </p:sp>
      <p:pic>
        <p:nvPicPr>
          <p:cNvPr id="7170" name="Picture 2"/>
          <p:cNvPicPr>
            <a:picLocks noChangeAspect="1" noChangeArrowheads="1"/>
          </p:cNvPicPr>
          <p:nvPr/>
        </p:nvPicPr>
        <p:blipFill>
          <a:blip r:embed="rId2"/>
          <a:srcRect/>
          <a:stretch>
            <a:fillRect/>
          </a:stretch>
        </p:blipFill>
        <p:spPr bwMode="auto">
          <a:xfrm>
            <a:off x="4992849" y="3717032"/>
            <a:ext cx="3974936" cy="293141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Hybrid Algorithm</a:t>
            </a:r>
            <a:endParaRPr lang="en-IN" dirty="0"/>
          </a:p>
        </p:txBody>
      </p:sp>
      <p:sp>
        <p:nvSpPr>
          <p:cNvPr id="2" name="Content Placeholder 1"/>
          <p:cNvSpPr>
            <a:spLocks noGrp="1"/>
          </p:cNvSpPr>
          <p:nvPr>
            <p:ph idx="1"/>
          </p:nvPr>
        </p:nvSpPr>
        <p:spPr/>
        <p:txBody>
          <a:bodyPr/>
          <a:lstStyle/>
          <a:p>
            <a:r>
              <a:rPr lang="en-US" dirty="0"/>
              <a:t>The algorithm for privacy is RSA with Digital Signature.</a:t>
            </a:r>
          </a:p>
          <a:p>
            <a:r>
              <a:rPr lang="en-US" dirty="0"/>
              <a:t>We used this to overcome following problems:</a:t>
            </a:r>
          </a:p>
          <a:p>
            <a:pPr marL="624078" indent="-514350">
              <a:buFont typeface="+mj-lt"/>
              <a:buAutoNum type="arabicPeriod"/>
            </a:pPr>
            <a:r>
              <a:rPr lang="en-US" dirty="0"/>
              <a:t>Avoid some threats using Digital Signature</a:t>
            </a:r>
          </a:p>
          <a:p>
            <a:pPr marL="624078" indent="-514350">
              <a:buFont typeface="+mj-lt"/>
              <a:buAutoNum type="arabicPeriod"/>
            </a:pPr>
            <a:r>
              <a:rPr lang="en-US" dirty="0"/>
              <a:t>Many threats for VANET.</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160</TotalTime>
  <Words>698</Words>
  <Application>Microsoft Office PowerPoint</Application>
  <PresentationFormat>On-screen Show (4:3)</PresentationFormat>
  <Paragraphs>61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    Privacy preserving mechanism using, Biometric block chain of each mobile node in VANET for Smart Traffic Management.  </vt:lpstr>
      <vt:lpstr>OUTLINE </vt:lpstr>
      <vt:lpstr>INTRODUCTION</vt:lpstr>
      <vt:lpstr>About VANET</vt:lpstr>
      <vt:lpstr>Authentication and Privacy</vt:lpstr>
      <vt:lpstr>MODEL</vt:lpstr>
      <vt:lpstr>OTP Verification</vt:lpstr>
      <vt:lpstr>Biometric Verification FingerPrint </vt:lpstr>
      <vt:lpstr>Hybrid Algorithm</vt:lpstr>
      <vt:lpstr>Flow of the Algorithm</vt:lpstr>
      <vt:lpstr>Mobile Nodes Connected by Blockchain</vt:lpstr>
      <vt:lpstr>Conclusion</vt:lpstr>
      <vt:lpstr>Output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preserving mechanism using, Biometric block chain of each mobile node in VANET for Smart Traffic Management.</dc:title>
  <dc:creator>Rudhra PC</dc:creator>
  <cp:lastModifiedBy>Mukul Pathak</cp:lastModifiedBy>
  <cp:revision>20</cp:revision>
  <dcterms:created xsi:type="dcterms:W3CDTF">2021-07-30T14:04:29Z</dcterms:created>
  <dcterms:modified xsi:type="dcterms:W3CDTF">2021-07-30T17:50:28Z</dcterms:modified>
</cp:coreProperties>
</file>