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1029" autoAdjust="0"/>
    <p:restoredTop sz="86456" autoAdjust="0"/>
  </p:normalViewPr>
  <p:slideViewPr>
    <p:cSldViewPr>
      <p:cViewPr>
        <p:scale>
          <a:sx n="69" d="100"/>
          <a:sy n="69" d="100"/>
        </p:scale>
        <p:origin x="16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0" descr="Celestia-R1---OverlayTitle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7397750" cy="6858000"/>
          </a:xfrm>
          <a:prstGeom prst="rect"/>
        </p:spPr>
      </p:pic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algn="r" indent="0" marL="0">
              <a:buNone/>
              <a:defRPr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9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defRPr sz="1600" lang="en-US"/>
            </a:lvl1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6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6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64" name="TextBox 13"/>
          <p:cNvSpPr txBox="1"/>
          <p:nvPr/>
        </p:nvSpPr>
        <p:spPr>
          <a:xfrm>
            <a:off x="421796" y="718114"/>
            <a:ext cx="457319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5" name="TextBox 14"/>
          <p:cNvSpPr txBox="1"/>
          <p:nvPr/>
        </p:nvSpPr>
        <p:spPr>
          <a:xfrm>
            <a:off x="7735800" y="2751671"/>
            <a:ext cx="457319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b="0" cap="none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2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78" name="TextBox 10"/>
          <p:cNvSpPr txBox="1"/>
          <p:nvPr/>
        </p:nvSpPr>
        <p:spPr>
          <a:xfrm>
            <a:off x="421796" y="718114"/>
            <a:ext cx="457319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9" name="TextBox 15"/>
          <p:cNvSpPr txBox="1"/>
          <p:nvPr/>
        </p:nvSpPr>
        <p:spPr>
          <a:xfrm>
            <a:off x="7735800" y="2751671"/>
            <a:ext cx="457319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0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chemeClr val="tx1"/>
                </a:solidFill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7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sz="280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0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chemeClr val="tx1"/>
                </a:solidFill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6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59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7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9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2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5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5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11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0" descr="Celestia-R1---OverlayContentS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56" y="0"/>
            <a:ext cx="9118600" cy="6858000"/>
          </a:xfrm>
          <a:prstGeom prst="rect"/>
        </p:spPr>
      </p:pic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defRPr dirty="0" sz="1600" lang="en-US"/>
            </a:lvl1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01D9EC-2E6E-4556-9E4D-C09ED204D21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7609D-D629-4637-8EA4-9DB0EA25F08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2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s://www.geeksforgeeks.org/map-reduce-in-hadoop/" TargetMode="External"/><Relationship Id="rId2" Type="http://schemas.openxmlformats.org/officeDocument/2006/relationships/hyperlink" Target="https://www.geeksforgeeks.org/hadoop-hdfs-hadoop-distributed-file-system/" TargetMode="External"/><Relationship Id="rId3" Type="http://schemas.openxmlformats.org/officeDocument/2006/relationships/hyperlink" Target="https://www.geeksforgeeks.org/hadoop-introduction/" TargetMode="External"/><Relationship Id="rId4" Type="http://schemas.openxmlformats.org/officeDocument/2006/relationships/hyperlink" Target="https://www.geeksforgeeks.org/hadoop-mapper-in-mapreduce/" TargetMode="External"/><Relationship Id="rId5" Type="http://schemas.openxmlformats.org/officeDocument/2006/relationships/hyperlink" Target="https://www.geeksforgeeks.org/hadoop-reducer-in-map-reduce/" TargetMode="External"/><Relationship Id="rId6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676400"/>
          </a:xfrm>
        </p:spPr>
        <p:txBody>
          <a:bodyPr>
            <a:noAutofit/>
          </a:bodyPr>
          <a:p>
            <a:pPr algn="ctr"/>
            <a:r>
              <a:rPr b="1" dirty="0" sz="8800" lang="en-US">
                <a:latin typeface="Castellar" pitchFamily="18" charset="0"/>
                <a:cs typeface="Aharoni" pitchFamily="2" charset="-79"/>
              </a:rPr>
              <a:t>MapReduce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588461"/>
          </a:xfrm>
        </p:spPr>
        <p:txBody>
          <a:bodyPr/>
          <a:p>
            <a:pPr algn="ctr"/>
            <a:r>
              <a:rPr b="1" lang="en-US">
                <a:latin typeface="Barlow Semi Condensed ExtraBold"/>
                <a:ea typeface="Noto Sans CJK HK"/>
                <a:cs typeface="NEX3"/>
              </a:rPr>
              <a:t>applicatio</a:t>
            </a:r>
            <a:r>
              <a:rPr b="1" lang="en-US">
                <a:latin typeface="Barlow Semi Condensed ExtraBold"/>
                <a:ea typeface="Noto Sans CJK HK"/>
                <a:cs typeface="NEX3"/>
              </a:rPr>
              <a:t>n</a:t>
            </a:r>
            <a:endParaRPr b="1" lang="en-US">
              <a:latin typeface="Barlow Semi Condensed ExtraBold"/>
              <a:ea typeface="Noto Sans CJK HK"/>
              <a:cs typeface="NEX3"/>
            </a:endParaRPr>
          </a:p>
        </p:txBody>
      </p:sp>
      <p:sp>
        <p:nvSpPr>
          <p:cNvPr id="1048590" name=""/>
          <p:cNvSpPr>
            <a:spLocks noGrp="1"/>
          </p:cNvSpPr>
          <p:nvPr>
            <p:ph idx="1"/>
          </p:nvPr>
        </p:nvSpPr>
        <p:spPr>
          <a:xfrm>
            <a:off x="530773" y="1295025"/>
            <a:ext cx="7698827" cy="4496176"/>
          </a:xfrm>
        </p:spPr>
        <p:txBody>
          <a:bodyPr/>
          <a:p>
            <a:r>
              <a:rPr b="0" sz="2000" lang="en-US">
                <a:latin typeface="AndroidClock"/>
              </a:rPr>
              <a:t>It is used in applications like distributed pattern-based searching, query processing, fraud detection and user behaviour analysis. </a:t>
            </a:r>
            <a:endParaRPr b="0" sz="2000" lang="en-US">
              <a:latin typeface="AndroidClock"/>
            </a:endParaRPr>
          </a:p>
          <a:p>
            <a:r>
              <a:rPr b="0" sz="2000" lang="en-US">
                <a:latin typeface="AndroidClock"/>
              </a:rPr>
              <a:t>Moreover, the MapReduce model has been adapted to several computing environments like multi-core and many-core systems, desktop grids, as well as dynamic and mobile cloud environments.</a:t>
            </a:r>
            <a:endParaRPr b="0" sz="2000" lang="en-US">
              <a:latin typeface="AndroidClo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6431280"/>
          </a:xfrm>
        </p:spPr>
        <p:txBody>
          <a:bodyPr anchor="t">
            <a:normAutofit fontScale="90000"/>
          </a:bodyPr>
          <a:p>
            <a:r>
              <a:rPr dirty="0" sz="4800" lang="en-US">
                <a:latin typeface="Limelight" panose="02000000000000000000" pitchFamily="2" charset="0"/>
              </a:rPr>
              <a:t>       </a:t>
            </a:r>
            <a:r>
              <a:rPr dirty="0" sz="4800" lang="en-US">
                <a:solidFill>
                  <a:schemeClr val="tx1">
                    <a:lumMod val="95000"/>
                  </a:schemeClr>
                </a:solidFill>
                <a:latin typeface="Limelight" panose="02000000000000000000" pitchFamily="2" charset="0"/>
              </a:rPr>
              <a:t>Advantages</a:t>
            </a:r>
            <a:r>
              <a:rPr dirty="0" sz="4800" lang="en-US">
                <a:solidFill>
                  <a:schemeClr val="tx2">
                    <a:lumMod val="25000"/>
                  </a:schemeClr>
                </a:solidFill>
                <a:latin typeface="Limelight" panose="02000000000000000000" pitchFamily="2" charset="0"/>
              </a:rPr>
              <a:t> </a:t>
            </a:r>
            <a:br>
              <a:rPr dirty="0" sz="4800" lang="en-US">
                <a:latin typeface="Limelight" panose="02000000000000000000" pitchFamily="2" charset="0"/>
              </a:rPr>
            </a:br>
            <a:br>
              <a:rPr dirty="0" sz="4800" lang="en-US">
                <a:latin typeface="Limelight" panose="02000000000000000000" pitchFamily="2" charset="0"/>
              </a:rPr>
            </a:br>
            <a:r>
              <a:rPr dirty="0" sz="2000" lang="en-US">
                <a:latin typeface="Limelight" panose="02000000000000000000" pitchFamily="2" charset="0"/>
              </a:rPr>
              <a:t>1) </a:t>
            </a:r>
            <a:r>
              <a:rPr cap="none" dirty="0" sz="2000" i="0" lang="en-US" err="1">
                <a:effectLst/>
                <a:latin typeface="arial" panose="020B0604020202020204" pitchFamily="34" charset="0"/>
              </a:rPr>
              <a:t>Mapreduce</a:t>
            </a:r>
            <a:r>
              <a:rPr cap="none" dirty="0" sz="2000" i="0" lang="en-US">
                <a:effectLst/>
                <a:latin typeface="arial" panose="020B0604020202020204" pitchFamily="34" charset="0"/>
              </a:rPr>
              <a:t> can work with minimal amount of memory and give results very fast</a:t>
            </a:r>
            <a:r>
              <a:rPr b="0" cap="none" dirty="0" sz="2000" i="0" lang="en-US">
                <a:effectLst/>
                <a:latin typeface="arial" panose="020B0604020202020204" pitchFamily="34" charset="0"/>
              </a:rPr>
              <a:t>.</a:t>
            </a:r>
            <a:br>
              <a:rPr b="0" cap="none" dirty="0" sz="2000" i="0" lang="en-US">
                <a:effectLst/>
                <a:latin typeface="arial" panose="020B0604020202020204" pitchFamily="34" charset="0"/>
              </a:rPr>
            </a:br>
            <a:br>
              <a:rPr b="0" cap="none" dirty="0" sz="2000" i="0" lang="en-US">
                <a:effectLst/>
                <a:latin typeface="arial" panose="020B0604020202020204" pitchFamily="34" charset="0"/>
              </a:rPr>
            </a:br>
            <a:r>
              <a:rPr b="0" cap="none" dirty="0" sz="2000" i="0" lang="en-US">
                <a:effectLst/>
                <a:latin typeface="Limelight" panose="02000000000000000000" pitchFamily="2" charset="0"/>
              </a:rPr>
              <a:t>2) </a:t>
            </a:r>
            <a:r>
              <a:rPr cap="none" dirty="0" sz="2000" lang="en-US" err="1">
                <a:latin typeface="arial" panose="020B0604020202020204" pitchFamily="34" charset="0"/>
              </a:rPr>
              <a:t>M</a:t>
            </a:r>
            <a:r>
              <a:rPr b="0" cap="none" dirty="0" sz="2000" i="0" lang="en-US" err="1">
                <a:effectLst/>
                <a:latin typeface="arial" panose="020B0604020202020204" pitchFamily="34" charset="0"/>
              </a:rPr>
              <a:t>apreduce</a:t>
            </a:r>
            <a:r>
              <a:rPr b="0" cap="none" dirty="0" sz="2000" i="0" lang="en-US">
                <a:effectLst/>
                <a:latin typeface="arial" panose="020B0604020202020204" pitchFamily="34" charset="0"/>
              </a:rPr>
              <a:t> save and retrieve its results on each iteration.</a:t>
            </a:r>
            <a:br>
              <a:rPr b="0" cap="none" dirty="0" sz="2000" i="0" lang="en-US">
                <a:effectLst/>
                <a:latin typeface="arial" panose="020B0604020202020204" pitchFamily="34" charset="0"/>
              </a:rPr>
            </a:br>
            <a:br>
              <a:rPr b="0" dirty="0" sz="2000" i="0" lang="en-US">
                <a:effectLst/>
                <a:latin typeface="arial" panose="020B0604020202020204" pitchFamily="34" charset="0"/>
              </a:rPr>
            </a:br>
            <a:br>
              <a:rPr dirty="0" sz="2000" lang="en-US"/>
            </a:br>
            <a:r>
              <a:rPr dirty="0" sz="2000" lang="en-US">
                <a:solidFill>
                  <a:schemeClr val="tx1">
                    <a:lumMod val="95000"/>
                  </a:schemeClr>
                </a:solidFill>
              </a:rPr>
              <a:t>          </a:t>
            </a:r>
            <a:r>
              <a:rPr b="1" dirty="0" sz="4400" lang="en-US">
                <a:solidFill>
                  <a:schemeClr val="tx1">
                    <a:lumMod val="95000"/>
                  </a:schemeClr>
                </a:solidFill>
                <a:latin typeface="Limelight" panose="02000000000000000000" pitchFamily="2" charset="0"/>
              </a:rPr>
              <a:t>Disadvantages</a:t>
            </a:r>
            <a:br>
              <a:rPr b="1" dirty="0" sz="4400" lang="en-US">
                <a:solidFill>
                  <a:schemeClr val="tx2">
                    <a:lumMod val="25000"/>
                  </a:schemeClr>
                </a:solidFill>
                <a:latin typeface="Limelight" panose="02000000000000000000" pitchFamily="2" charset="0"/>
              </a:rPr>
            </a:br>
            <a:r>
              <a:rPr b="1" dirty="0" sz="4400" lang="en-US">
                <a:solidFill>
                  <a:schemeClr val="tx2">
                    <a:lumMod val="25000"/>
                  </a:schemeClr>
                </a:solidFill>
                <a:latin typeface="Limelight" panose="02000000000000000000" pitchFamily="2" charset="0"/>
              </a:rPr>
              <a:t>  </a:t>
            </a:r>
            <a:r>
              <a:rPr b="1" dirty="0" sz="2200" lang="en-US">
                <a:latin typeface="Limelight" panose="02000000000000000000" pitchFamily="2" charset="0"/>
              </a:rPr>
              <a:t>1)</a:t>
            </a:r>
            <a:r>
              <a:rPr dirty="0" sz="2200" lang="en-US">
                <a:latin typeface="arial" panose="020B0604020202020204" pitchFamily="34" charset="0"/>
              </a:rPr>
              <a:t>  </a:t>
            </a:r>
            <a:r>
              <a:rPr b="0" cap="none" dirty="0" sz="2200" i="0" lang="en-US">
                <a:effectLst/>
                <a:latin typeface="arial" panose="020B0604020202020204" pitchFamily="34" charset="0"/>
              </a:rPr>
              <a:t>It is not flexible i.e.  The </a:t>
            </a:r>
            <a:r>
              <a:rPr b="1" cap="none" dirty="0" sz="2200" i="0" lang="en-US" err="1">
                <a:effectLst/>
                <a:latin typeface="arial" panose="020B0604020202020204" pitchFamily="34" charset="0"/>
              </a:rPr>
              <a:t>mapreduce</a:t>
            </a:r>
            <a:r>
              <a:rPr b="0" cap="none" dirty="0" sz="2200" i="0" lang="en-US">
                <a:effectLst/>
                <a:latin typeface="arial" panose="020B0604020202020204" pitchFamily="34" charset="0"/>
              </a:rPr>
              <a:t> framework is rigid. </a:t>
            </a:r>
            <a:br>
              <a:rPr b="0" cap="none" dirty="0" sz="2200" i="0" lang="en-US">
                <a:effectLst/>
                <a:latin typeface="arial" panose="020B0604020202020204" pitchFamily="34" charset="0"/>
              </a:rPr>
            </a:br>
            <a:br>
              <a:rPr b="0" cap="none" dirty="0" sz="2200" i="0" lang="en-US">
                <a:effectLst/>
                <a:latin typeface="arial" panose="020B0604020202020204" pitchFamily="34" charset="0"/>
              </a:rPr>
            </a:br>
            <a:r>
              <a:rPr b="0" cap="none" dirty="0" sz="2200" i="0" lang="en-US">
                <a:effectLst/>
                <a:latin typeface="arial" panose="020B0604020202020204" pitchFamily="34" charset="0"/>
              </a:rPr>
              <a:t>   </a:t>
            </a:r>
            <a:r>
              <a:rPr b="1" cap="none" dirty="0" sz="2200" i="0" lang="en-US">
                <a:effectLst/>
                <a:latin typeface="Limelight" panose="02000000000000000000" pitchFamily="2" charset="0"/>
              </a:rPr>
              <a:t>2) </a:t>
            </a:r>
            <a:r>
              <a:rPr cap="none" dirty="0" sz="2200" lang="en-US">
                <a:latin typeface="arial" panose="020B0604020202020204" pitchFamily="34" charset="0"/>
              </a:rPr>
              <a:t>T</a:t>
            </a:r>
            <a:r>
              <a:rPr b="0" cap="none" dirty="0" sz="2200" i="0" lang="en-US">
                <a:effectLst/>
                <a:latin typeface="arial" panose="020B0604020202020204" pitchFamily="34" charset="0"/>
              </a:rPr>
              <a:t>his is the only possible flow of execution.</a:t>
            </a:r>
            <a:br>
              <a:rPr cap="none" dirty="0" sz="2200" lang="en-US"/>
            </a:br>
            <a:br>
              <a:rPr cap="none" dirty="0" sz="2200" lang="en-US"/>
            </a:br>
            <a:br>
              <a:rPr dirty="0" lang="en-US"/>
            </a:br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5486399"/>
          </a:xfrm>
        </p:spPr>
        <p:txBody>
          <a:bodyPr/>
          <a:p>
            <a:pPr algn="ctr"/>
            <a:r>
              <a:rPr b="1" dirty="0" sz="6600" lang="en-US">
                <a:latin typeface="Arial Black" panose="020B0A04020102020204" pitchFamily="34" charset="0"/>
              </a:rPr>
              <a:t>Thank you </a:t>
            </a:r>
            <a:endParaRPr b="1" dirty="0" sz="66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8915400" cy="3733800"/>
          </a:xfrm>
        </p:spPr>
        <p:txBody>
          <a:bodyPr anchor="t">
            <a:norm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cap="none" dirty="0" sz="2800" lang="en-US" err="1">
                <a:effectLst/>
              </a:rPr>
              <a:t>Mapreduce</a:t>
            </a:r>
            <a:r>
              <a:rPr b="0" cap="none" dirty="0" sz="2800" lang="en-US">
                <a:effectLst/>
              </a:rPr>
              <a:t> is a programming model for writing applications that can process big data in parallel on multiple nodes. </a:t>
            </a:r>
            <a:br>
              <a:rPr b="0" cap="none" dirty="0" sz="2800" lang="en-US">
                <a:effectLst/>
              </a:rPr>
            </a:br>
            <a:r>
              <a:rPr b="0" cap="none" dirty="0" sz="2800" lang="en-US" err="1">
                <a:effectLst/>
              </a:rPr>
              <a:t>Mapreduce</a:t>
            </a:r>
            <a:r>
              <a:rPr b="0" cap="none" dirty="0" sz="2800" lang="en-US">
                <a:effectLst/>
              </a:rPr>
              <a:t> provides analytical capabilities for analyzing huge volumes of complex data.</a:t>
            </a:r>
            <a:endParaRPr cap="none" dirty="0" sz="2800" lang="en-US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48624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1066800"/>
          </a:xfrm>
        </p:spPr>
        <p:txBody>
          <a:bodyPr>
            <a:noAutofit/>
          </a:bodyPr>
          <a:p>
            <a:pPr algn="l"/>
            <a:r>
              <a:rPr dirty="0" sz="6600" lang="en-US">
                <a:latin typeface="Algerian" pitchFamily="82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7904558" cy="1143000"/>
          </a:xfrm>
        </p:spPr>
        <p:txBody>
          <a:bodyPr anchor="ctr">
            <a:noAutofit/>
          </a:bodyPr>
          <a:p>
            <a:br>
              <a:rPr dirty="0" sz="2800" lang="en-US">
                <a:solidFill>
                  <a:schemeClr val="bg1"/>
                </a:solidFill>
              </a:rPr>
            </a:br>
            <a:br>
              <a:rPr dirty="0" sz="2800" lang="en-US">
                <a:solidFill>
                  <a:schemeClr val="bg1"/>
                </a:solidFill>
              </a:rPr>
            </a:br>
            <a:br>
              <a:rPr dirty="0" sz="2800" lang="en-US">
                <a:solidFill>
                  <a:schemeClr val="bg1"/>
                </a:solidFill>
              </a:rPr>
            </a:br>
            <a:r>
              <a:rPr dirty="0" sz="4800" lang="en-US">
                <a:latin typeface="Limelight" panose="02000000000000000000" pitchFamily="2" charset="0"/>
              </a:rPr>
              <a:t>Why MapReduce?</a:t>
            </a:r>
            <a:br>
              <a:rPr dirty="0" sz="4800" lang="en-US">
                <a:solidFill>
                  <a:schemeClr val="bg1"/>
                </a:solidFill>
                <a:latin typeface="Limelight" panose="02000000000000000000" pitchFamily="2" charset="0"/>
              </a:rPr>
            </a:br>
            <a:br>
              <a:rPr dirty="0" sz="4800" lang="en-US">
                <a:latin typeface="Limelight" panose="02000000000000000000" pitchFamily="2" charset="0"/>
              </a:rPr>
            </a:br>
            <a:br>
              <a:rPr dirty="0" sz="2000" lang="en-US"/>
            </a:br>
            <a:endParaRPr cap="none" dirty="0" sz="2000" lang="en-US"/>
          </a:p>
        </p:txBody>
      </p:sp>
      <p:sp>
        <p:nvSpPr>
          <p:cNvPr id="1048632" name="Subtitle 2"/>
          <p:cNvSpPr>
            <a:spLocks noGrp="1"/>
          </p:cNvSpPr>
          <p:nvPr>
            <p:ph sz="half" idx="1"/>
          </p:nvPr>
        </p:nvSpPr>
        <p:spPr>
          <a:xfrm>
            <a:off x="228601" y="1219201"/>
            <a:ext cx="8056958" cy="4038600"/>
          </a:xfrm>
        </p:spPr>
        <p:txBody>
          <a:bodyPr>
            <a:normAutofit/>
          </a:bodyPr>
          <a:p>
            <a:r>
              <a:rPr dirty="0" sz="2000" lang="en-US"/>
              <a:t>Traditional enterprise systems normally have a centralized server to store and process data. </a:t>
            </a:r>
          </a:p>
          <a:p>
            <a:r>
              <a:rPr dirty="0" sz="2000" lang="en-US"/>
              <a:t>The following illustration depicts a schematic view of a traditional enterprise system. </a:t>
            </a:r>
          </a:p>
          <a:p>
            <a:r>
              <a:rPr dirty="0" sz="2000" lang="en-US"/>
              <a:t>Traditional model is certainly not suitable to process huge volumes of scalable data and cannot be accommodated by standard database servers. </a:t>
            </a:r>
          </a:p>
          <a:p>
            <a:r>
              <a:rPr dirty="0" sz="2000" lang="en-US"/>
              <a:t>Moreover, the centralized system creates too much of a bottleneck while processing multiple files simultaneously.</a:t>
            </a:r>
          </a:p>
          <a:p>
            <a:pPr indent="0" marL="36576">
              <a:buNone/>
            </a:pPr>
            <a:br>
              <a:rPr dirty="0" lang="en-US">
                <a:solidFill>
                  <a:schemeClr val="accent5">
                    <a:lumMod val="50000"/>
                  </a:schemeClr>
                </a:solidFill>
              </a:rPr>
            </a:br>
            <a:endParaRPr dirty="0"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97161" name="Content Placeholder 9"/>
          <p:cNvPicPr>
            <a:picLocks noChangeAspect="1" noGrp="1"/>
          </p:cNvPicPr>
          <p:nvPr>
            <p:ph sz="half" idx="2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57400" y="4495800"/>
            <a:ext cx="6096000" cy="219370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4"/>
          <p:cNvSpPr>
            <a:spLocks noGrp="1"/>
          </p:cNvSpPr>
          <p:nvPr>
            <p:ph type="title"/>
          </p:nvPr>
        </p:nvSpPr>
        <p:spPr>
          <a:xfrm>
            <a:off x="838200" y="3200400"/>
            <a:ext cx="6629400" cy="1826363"/>
          </a:xfrm>
        </p:spPr>
        <p:txBody>
          <a:bodyPr>
            <a:noAutofit/>
          </a:bodyPr>
          <a:p>
            <a:br>
              <a:rPr dirty="0" sz="2000" lang="en-US"/>
            </a:br>
            <a:endParaRPr dirty="0" sz="2000" lang="en-US"/>
          </a:p>
        </p:txBody>
      </p:sp>
      <p:sp>
        <p:nvSpPr>
          <p:cNvPr id="1048634" name="Text Placeholder 6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6858000" cy="2286000"/>
          </a:xfrm>
        </p:spPr>
        <p:txBody>
          <a:bodyPr>
            <a:noAutofit/>
          </a:bodyPr>
          <a:p>
            <a:pPr indent="-342900" marL="342900">
              <a:buFont typeface="Wingdings" pitchFamily="2" charset="2"/>
              <a:buChar char="v"/>
            </a:pPr>
            <a:r>
              <a:rPr cap="none" dirty="0" sz="2000" lang="en-US">
                <a:solidFill>
                  <a:schemeClr val="tx1"/>
                </a:solidFill>
              </a:rPr>
              <a:t>Google solved this bottleneck issue using an algorithm called </a:t>
            </a:r>
            <a:r>
              <a:rPr cap="none" dirty="0" sz="2000" lang="en-US" err="1">
                <a:solidFill>
                  <a:schemeClr val="tx1"/>
                </a:solidFill>
              </a:rPr>
              <a:t>mapreduce</a:t>
            </a:r>
            <a:r>
              <a:rPr cap="none" dirty="0" sz="2000" lang="en-US">
                <a:solidFill>
                  <a:schemeClr val="tx1"/>
                </a:solidFill>
              </a:rPr>
              <a:t>.</a:t>
            </a:r>
          </a:p>
          <a:p>
            <a:pPr indent="-342900" marL="342900">
              <a:buFont typeface="Wingdings" pitchFamily="2" charset="2"/>
              <a:buChar char="v"/>
            </a:pPr>
            <a:r>
              <a:rPr cap="none" dirty="0" sz="2000" lang="en-US" err="1">
                <a:solidFill>
                  <a:schemeClr val="tx1"/>
                </a:solidFill>
              </a:rPr>
              <a:t>Mapreduce</a:t>
            </a:r>
            <a:r>
              <a:rPr cap="none" dirty="0" sz="2000" lang="en-US">
                <a:solidFill>
                  <a:schemeClr val="tx1"/>
                </a:solidFill>
              </a:rPr>
              <a:t> divides a task into small parts and assigns them to many computers. </a:t>
            </a:r>
          </a:p>
          <a:p>
            <a:pPr indent="-342900" marL="342900">
              <a:buFont typeface="Wingdings" pitchFamily="2" charset="2"/>
              <a:buChar char="v"/>
            </a:pPr>
            <a:r>
              <a:rPr cap="none" dirty="0" sz="2000" lang="en-US">
                <a:solidFill>
                  <a:schemeClr val="tx1"/>
                </a:solidFill>
              </a:rPr>
              <a:t>Later, the results are collected at one place and integrated to form the result dataset.</a:t>
            </a:r>
          </a:p>
          <a:p>
            <a:br>
              <a:rPr cap="none" dirty="0" sz="2000" lang="en-US">
                <a:solidFill>
                  <a:schemeClr val="tx1"/>
                </a:solidFill>
              </a:rPr>
            </a:br>
            <a:endParaRPr cap="none" dirty="0" sz="2000" lang="en-US">
              <a:solidFill>
                <a:schemeClr val="tx1"/>
              </a:solidFill>
            </a:endParaRPr>
          </a:p>
        </p:txBody>
      </p:sp>
      <p:pic>
        <p:nvPicPr>
          <p:cNvPr id="2097162" name="Picture 2" descr="C:\Users\admin\Downloads\mapREduce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33400" y="2971800"/>
            <a:ext cx="7772400" cy="3352800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5"/>
          <p:cNvSpPr>
            <a:spLocks noGrp="1"/>
          </p:cNvSpPr>
          <p:nvPr>
            <p:ph type="title"/>
          </p:nvPr>
        </p:nvSpPr>
        <p:spPr>
          <a:xfrm>
            <a:off x="1219200" y="1"/>
            <a:ext cx="6858000" cy="1295400"/>
          </a:xfrm>
        </p:spPr>
        <p:txBody>
          <a:bodyPr>
            <a:normAutofit fontScale="90000"/>
          </a:bodyPr>
          <a:p>
            <a:br>
              <a:rPr b="0" dirty="0" sz="4000" lang="en-US">
                <a:effectLst/>
              </a:rPr>
            </a:br>
            <a:r>
              <a:rPr b="0" dirty="0" sz="4000" lang="en-US">
                <a:effectLst/>
                <a:latin typeface="Limelight" panose="02000000000000000000" pitchFamily="2" charset="0"/>
              </a:rPr>
              <a:t>How MapReduce Works?</a:t>
            </a:r>
            <a:br>
              <a:rPr b="0" dirty="0" sz="4000" lang="en-US">
                <a:effectLst/>
                <a:latin typeface="Limelight" panose="02000000000000000000" pitchFamily="2" charset="0"/>
              </a:rPr>
            </a:br>
            <a:endParaRPr dirty="0" sz="4000" lang="en-US">
              <a:latin typeface="Limelight" panose="02000000000000000000" pitchFamily="2" charset="0"/>
            </a:endParaRPr>
          </a:p>
        </p:txBody>
      </p:sp>
      <p:sp>
        <p:nvSpPr>
          <p:cNvPr id="1048636" name="Text Placeholder 6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8153400" cy="5029200"/>
          </a:xfrm>
        </p:spPr>
        <p:txBody>
          <a:bodyPr anchor="t">
            <a:normAutofit/>
          </a:bodyPr>
          <a:p>
            <a:pPr indent="-342900" marL="342900">
              <a:buFont typeface="Wingdings" pitchFamily="2" charset="2"/>
              <a:buChar char="Ø"/>
            </a:pPr>
            <a:r>
              <a:rPr cap="none" dirty="0" sz="2400" lang="en-US"/>
              <a:t>The </a:t>
            </a:r>
            <a:r>
              <a:rPr cap="none" dirty="0" sz="2400" lang="en-US" err="1"/>
              <a:t>mapreduce</a:t>
            </a:r>
            <a:r>
              <a:rPr cap="none" dirty="0" sz="2400" lang="en-US"/>
              <a:t> algorithm contains two important tasks, namely map and reduce.</a:t>
            </a:r>
          </a:p>
          <a:p>
            <a:pPr indent="-342900" marL="342900">
              <a:buFont typeface="Wingdings" pitchFamily="2" charset="2"/>
              <a:buChar char="Ø"/>
            </a:pPr>
            <a:r>
              <a:rPr cap="none" dirty="0" sz="2400" lang="en-US"/>
              <a:t>The map task takes a set of data and converts it into another set of data, where individual elements are broken down into tuples (key-value pairs).</a:t>
            </a:r>
          </a:p>
          <a:p>
            <a:pPr indent="-342900" marL="342900">
              <a:buFont typeface="Wingdings" pitchFamily="2" charset="2"/>
              <a:buChar char="Ø"/>
            </a:pPr>
            <a:r>
              <a:rPr cap="none" dirty="0" sz="2400" lang="en-US"/>
              <a:t>The reduce task takes the output from the map as an input and combines those data tuples (key-value pairs) into a smaller set of tuples.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cap="none" dirty="0" sz="2400" lang="en-US"/>
              <a:t>The reduce task is always performed after the map job.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cap="none" dirty="0" sz="2400" lang="en-US"/>
              <a:t>Let us now take a close look at each of the phases and try to understand their significance.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C:\Users\admin\Downloads\mapreduce phase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" y="685800"/>
            <a:ext cx="8839200" cy="55626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3"/>
          <p:cNvSpPr>
            <a:spLocks noGrp="1"/>
          </p:cNvSpPr>
          <p:nvPr>
            <p:ph type="title"/>
          </p:nvPr>
        </p:nvSpPr>
        <p:spPr>
          <a:xfrm>
            <a:off x="152400" y="228601"/>
            <a:ext cx="8305800" cy="1142999"/>
          </a:xfrm>
        </p:spPr>
        <p:txBody>
          <a:bodyPr>
            <a:normAutofit/>
          </a:bodyPr>
          <a:p>
            <a:r>
              <a:rPr dirty="0" sz="4400" lang="en-US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</a:rPr>
              <a:t>           </a:t>
            </a:r>
            <a:r>
              <a:rPr dirty="0" sz="6000" lang="en-US">
                <a:latin typeface="Algerian" panose="04020705040A02060702" pitchFamily="82" charset="0"/>
              </a:rPr>
              <a:t>Architecture</a:t>
            </a:r>
            <a:endParaRPr dirty="0" sz="6000" lang="en-IN">
              <a:latin typeface="Algerian" panose="04020705040A02060702" pitchFamily="82" charset="0"/>
            </a:endParaRPr>
          </a:p>
        </p:txBody>
      </p:sp>
      <p:sp>
        <p:nvSpPr>
          <p:cNvPr id="1048615" name="Text Placeholder 4"/>
          <p:cNvSpPr>
            <a:spLocks noGrp="1"/>
          </p:cNvSpPr>
          <p:nvPr>
            <p:ph type="body" idx="1"/>
          </p:nvPr>
        </p:nvSpPr>
        <p:spPr>
          <a:xfrm rot="10800000" flipV="1">
            <a:off x="152400" y="1371600"/>
            <a:ext cx="8839200" cy="5410200"/>
          </a:xfrm>
        </p:spPr>
        <p:txBody>
          <a:bodyPr anchor="t">
            <a:norm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0" cap="none" dirty="0" sz="2000" i="0" lang="en-US" err="1" u="sng">
                <a:effectLst/>
                <a:latin typeface="urw-din"/>
                <a:hlinkClick r:id="rId1"/>
              </a:rPr>
              <a:t>Mapreduce</a:t>
            </a:r>
            <a:r>
              <a:rPr b="0" cap="none" dirty="0" sz="2000" i="0" lang="en-US">
                <a:effectLst/>
                <a:latin typeface="urw-din"/>
              </a:rPr>
              <a:t> and </a:t>
            </a:r>
            <a:r>
              <a:rPr b="0" cap="none" dirty="0" sz="2000" i="0" lang="en-US" u="sng">
                <a:effectLst/>
                <a:latin typeface="urw-din"/>
                <a:hlinkClick r:id="rId2"/>
              </a:rPr>
              <a:t>HDFS</a:t>
            </a:r>
            <a:r>
              <a:rPr b="0" cap="none" dirty="0" sz="2000" i="0" lang="en-US">
                <a:effectLst/>
                <a:latin typeface="urw-din"/>
              </a:rPr>
              <a:t> are the two major components of </a:t>
            </a:r>
            <a:r>
              <a:rPr b="0" cap="none" dirty="0" sz="2000" i="0" lang="en-US" err="1" u="sng">
                <a:effectLst/>
                <a:latin typeface="urw-din"/>
                <a:hlinkClick r:id="rId3"/>
              </a:rPr>
              <a:t>hadoop</a:t>
            </a:r>
            <a:r>
              <a:rPr b="0" cap="none" dirty="0" sz="2000" i="0" lang="en-US">
                <a:effectLst/>
                <a:latin typeface="urw-din"/>
              </a:rPr>
              <a:t> which makes it so powerful and efficient to use. 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0" cap="none" dirty="0" sz="2000" i="0" lang="en-US" err="1">
                <a:effectLst/>
                <a:latin typeface="urw-din"/>
              </a:rPr>
              <a:t>Mapreduce</a:t>
            </a:r>
            <a:r>
              <a:rPr b="0" cap="none" dirty="0" sz="2000" i="0" lang="en-US">
                <a:effectLst/>
                <a:latin typeface="urw-din"/>
              </a:rPr>
              <a:t> is a programming model used for efficient processing in parallel over large data-sets in a distributed manner.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0" cap="none" dirty="0" sz="2000" i="0" lang="en-US">
                <a:effectLst/>
                <a:latin typeface="urw-din"/>
              </a:rPr>
              <a:t>The data is first split and then combined to produce the final result. 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0" cap="none" dirty="0" sz="2000" i="0" lang="en-US">
                <a:effectLst/>
                <a:latin typeface="urw-din"/>
              </a:rPr>
              <a:t>The libraries for </a:t>
            </a:r>
            <a:r>
              <a:rPr b="0" cap="none" dirty="0" sz="2000" i="0" lang="en-US" err="1">
                <a:effectLst/>
                <a:latin typeface="urw-din"/>
              </a:rPr>
              <a:t>mapreduce</a:t>
            </a:r>
            <a:r>
              <a:rPr b="0" cap="none" dirty="0" sz="2000" i="0" lang="en-US">
                <a:effectLst/>
                <a:latin typeface="urw-din"/>
              </a:rPr>
              <a:t> is written in so many programming languages with various different-different optimizations. 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0" cap="none" dirty="0" sz="2000" i="0" lang="en-US">
                <a:effectLst/>
                <a:latin typeface="urw-din"/>
              </a:rPr>
              <a:t>The purpose of </a:t>
            </a:r>
            <a:r>
              <a:rPr b="0" cap="none" dirty="0" sz="2000" i="0" lang="en-US" err="1">
                <a:effectLst/>
                <a:latin typeface="urw-din"/>
              </a:rPr>
              <a:t>mapreduce</a:t>
            </a:r>
            <a:r>
              <a:rPr b="0" cap="none" dirty="0" sz="2000" i="0" lang="en-US">
                <a:effectLst/>
                <a:latin typeface="urw-din"/>
              </a:rPr>
              <a:t> in </a:t>
            </a:r>
            <a:r>
              <a:rPr b="0" cap="none" dirty="0" sz="2000" i="0" lang="en-US" err="1">
                <a:effectLst/>
                <a:latin typeface="urw-din"/>
              </a:rPr>
              <a:t>hadoop</a:t>
            </a:r>
            <a:r>
              <a:rPr b="0" cap="none" dirty="0" sz="2000" i="0" lang="en-US">
                <a:effectLst/>
                <a:latin typeface="urw-din"/>
              </a:rPr>
              <a:t> is to map each of the jobs and then it will reduce it to equivalent tasks for providing less overhead over the cluster network and to reduce the processing power. 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0" cap="none" dirty="0" sz="2000" i="0" lang="en-US">
                <a:effectLst/>
                <a:latin typeface="urw-din"/>
              </a:rPr>
              <a:t>The </a:t>
            </a:r>
            <a:r>
              <a:rPr b="0" cap="none" dirty="0" sz="2000" i="0" lang="en-US" err="1">
                <a:effectLst/>
                <a:latin typeface="urw-din"/>
              </a:rPr>
              <a:t>mapreduce</a:t>
            </a:r>
            <a:r>
              <a:rPr b="0" cap="none" dirty="0" sz="2000" i="0" lang="en-US">
                <a:effectLst/>
                <a:latin typeface="urw-din"/>
              </a:rPr>
              <a:t> task is mainly divided into two phases </a:t>
            </a:r>
            <a:r>
              <a:rPr b="0" cap="none" dirty="0" sz="2000" i="0" lang="en-US" u="sng">
                <a:effectLst/>
                <a:latin typeface="urw-din"/>
                <a:hlinkClick r:id="rId4"/>
              </a:rPr>
              <a:t>map phase</a:t>
            </a:r>
            <a:r>
              <a:rPr b="0" cap="none" dirty="0" sz="2000" i="0" lang="en-US">
                <a:effectLst/>
                <a:latin typeface="urw-din"/>
              </a:rPr>
              <a:t> and </a:t>
            </a:r>
            <a:r>
              <a:rPr b="0" cap="none" dirty="0" sz="2000" i="0" lang="en-US" u="sng">
                <a:effectLst/>
                <a:latin typeface="urw-din"/>
                <a:hlinkClick r:id="rId5"/>
              </a:rPr>
              <a:t>reduce phase</a:t>
            </a:r>
            <a:r>
              <a:rPr b="0" cap="none" dirty="0" sz="2000" i="0" lang="en-US">
                <a:effectLst/>
                <a:latin typeface="urw-din"/>
              </a:rPr>
              <a:t>.  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3"/>
          <p:cNvSpPr>
            <a:spLocks noGrp="1"/>
          </p:cNvSpPr>
          <p:nvPr>
            <p:ph type="title"/>
          </p:nvPr>
        </p:nvSpPr>
        <p:spPr>
          <a:xfrm>
            <a:off x="1371600" y="273050"/>
            <a:ext cx="7315200" cy="869950"/>
          </a:xfrm>
        </p:spPr>
        <p:txBody>
          <a:bodyPr>
            <a:noAutofit/>
          </a:bodyPr>
          <a:p>
            <a:r>
              <a:rPr dirty="0" sz="5400" lang="en-US">
                <a:latin typeface="Limelight" panose="02000000000000000000" pitchFamily="2" charset="0"/>
              </a:rPr>
              <a:t>Phases</a:t>
            </a:r>
            <a:endParaRPr dirty="0" sz="5400" lang="en-IN">
              <a:latin typeface="Limelight" panose="02000000000000000000" pitchFamily="2" charset="0"/>
            </a:endParaRPr>
          </a:p>
        </p:txBody>
      </p:sp>
      <p:sp>
        <p:nvSpPr>
          <p:cNvPr id="1048600" name="Text Placeholder 4"/>
          <p:cNvSpPr>
            <a:spLocks noGrp="1"/>
          </p:cNvSpPr>
          <p:nvPr>
            <p:ph type="body" idx="1"/>
          </p:nvPr>
        </p:nvSpPr>
        <p:spPr>
          <a:xfrm flipH="1">
            <a:off x="10134599" y="6705348"/>
            <a:ext cx="1828799" cy="2197608"/>
          </a:xfrm>
        </p:spPr>
        <p:txBody>
          <a:bodyPr>
            <a:normAutofit/>
          </a:bodyPr>
          <a:p>
            <a:endParaRPr dirty="0" lang="en-IN"/>
          </a:p>
        </p:txBody>
      </p:sp>
      <p:sp>
        <p:nvSpPr>
          <p:cNvPr id="1048601" name="Content Placeholder 5"/>
          <p:cNvSpPr>
            <a:spLocks noGrp="1"/>
          </p:cNvSpPr>
          <p:nvPr>
            <p:ph sz="half" idx="2"/>
          </p:nvPr>
        </p:nvSpPr>
        <p:spPr>
          <a:xfrm>
            <a:off x="152400" y="1447799"/>
            <a:ext cx="4572000" cy="4724401"/>
          </a:xfrm>
        </p:spPr>
        <p:txBody>
          <a:bodyPr>
            <a:normAutofit/>
          </a:bodyPr>
          <a:p>
            <a:r>
              <a:rPr dirty="0" sz="2800" lang="en-US">
                <a:latin typeface="Algerian" panose="04020705040A02060702" pitchFamily="82" charset="0"/>
              </a:rPr>
              <a:t> Map Phase</a:t>
            </a:r>
          </a:p>
          <a:p>
            <a:pPr indent="-342900" marL="379476"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urw-din"/>
              </a:rPr>
              <a:t>As the name suggests its main use is to map the input data in key-value pairs. The input to the map may be a key-value pair where the key can be the id of some kind of address and value is the actual value that it keeps. The </a:t>
            </a:r>
            <a:r>
              <a:rPr b="0" dirty="0" i="1" lang="en-US">
                <a:effectLst/>
                <a:latin typeface="urw-din"/>
              </a:rPr>
              <a:t>Map()</a:t>
            </a:r>
            <a:r>
              <a:rPr b="0" dirty="0" i="0" lang="en-US">
                <a:effectLst/>
                <a:latin typeface="urw-din"/>
              </a:rPr>
              <a:t> function will be executed in its memory repository on each of these input key-value pairs and generates the intermediate key-value pair which works as input for the Reducer or </a:t>
            </a:r>
            <a:r>
              <a:rPr b="0" dirty="0" i="1" lang="en-US">
                <a:effectLst/>
                <a:latin typeface="urw-din"/>
              </a:rPr>
              <a:t>Reduce()</a:t>
            </a:r>
            <a:r>
              <a:rPr b="0" dirty="0" i="0" lang="en-US">
                <a:effectLst/>
                <a:latin typeface="urw-din"/>
              </a:rPr>
              <a:t> function.</a:t>
            </a:r>
            <a:endParaRPr dirty="0" lang="en-US"/>
          </a:p>
          <a:p>
            <a:endParaRPr dirty="0" lang="en-IN"/>
          </a:p>
        </p:txBody>
      </p:sp>
      <p:sp>
        <p:nvSpPr>
          <p:cNvPr id="1048602" name="Text Placeholder 6"/>
          <p:cNvSpPr>
            <a:spLocks noGrp="1"/>
          </p:cNvSpPr>
          <p:nvPr>
            <p:ph type="body" sz="quarter" idx="3"/>
          </p:nvPr>
        </p:nvSpPr>
        <p:spPr>
          <a:xfrm flipH="1">
            <a:off x="9448800" y="5943598"/>
            <a:ext cx="152400" cy="381001"/>
          </a:xfrm>
        </p:spPr>
        <p:txBody>
          <a:bodyPr>
            <a:normAutofit fontScale="95833" lnSpcReduction="20000"/>
          </a:bodyPr>
          <a:p>
            <a:endParaRPr dirty="0" lang="en-IN"/>
          </a:p>
        </p:txBody>
      </p:sp>
      <p:sp>
        <p:nvSpPr>
          <p:cNvPr id="1048603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447798"/>
            <a:ext cx="4041775" cy="4495799"/>
          </a:xfrm>
        </p:spPr>
        <p:txBody>
          <a:bodyPr>
            <a:normAutofit/>
          </a:bodyPr>
          <a:p>
            <a:r>
              <a:rPr dirty="0" sz="2600" lang="en-US">
                <a:latin typeface="Algerian" panose="04020705040A02060702" pitchFamily="82" charset="0"/>
              </a:rPr>
              <a:t>Reduce Phase</a:t>
            </a:r>
          </a:p>
          <a:p>
            <a:pPr indent="-342900" marL="379476">
              <a:buFont typeface="Wingdings" panose="05000000000000000000" pitchFamily="2" charset="2"/>
              <a:buChar char="§"/>
            </a:pPr>
            <a:r>
              <a:rPr b="0" dirty="0" i="0" lang="en-US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b="0" dirty="0" i="0" lang="en-US">
                <a:effectLst/>
                <a:latin typeface="urw-din"/>
              </a:rPr>
              <a:t>The intermediate key-value pairs that work as input for Reducer are shuffled and sort and send to the </a:t>
            </a:r>
            <a:r>
              <a:rPr b="0" dirty="0" i="1" lang="en-US">
                <a:effectLst/>
                <a:latin typeface="urw-din"/>
              </a:rPr>
              <a:t>Reduce()</a:t>
            </a:r>
            <a:r>
              <a:rPr b="0" dirty="0" i="0" lang="en-US">
                <a:effectLst/>
                <a:latin typeface="urw-din"/>
              </a:rPr>
              <a:t> function. Reducer aggregate or group the data based on its key-value pair as per the reducer algorithm written by the developer.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190296"/>
            <a:ext cx="8458200" cy="5296104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lastClr="000000" val="windowText"/>
      </a:dk1>
      <a:lt1>
        <a:sysClr lastClr="FFFFFF" val="window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Map Reduce</dc:title>
  <dc:creator>admin</dc:creator>
  <cp:lastModifiedBy>Anjali Pingle</cp:lastModifiedBy>
  <dcterms:created xsi:type="dcterms:W3CDTF">2022-03-08T08:13:03Z</dcterms:created>
  <dcterms:modified xsi:type="dcterms:W3CDTF">2022-03-19T02:40:32Z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f4e768c4a16a4e74938283484b9adae7</vt:lpwstr>
  </property>
</Properties>
</file>