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72" r:id="rId4"/>
    <p:sldId id="258" r:id="rId5"/>
    <p:sldId id="259" r:id="rId6"/>
    <p:sldId id="262" r:id="rId7"/>
    <p:sldId id="260" r:id="rId8"/>
    <p:sldId id="263" r:id="rId9"/>
    <p:sldId id="261" r:id="rId10"/>
    <p:sldId id="273" r:id="rId11"/>
    <p:sldId id="264" r:id="rId12"/>
    <p:sldId id="276" r:id="rId13"/>
    <p:sldId id="277" r:id="rId14"/>
    <p:sldId id="265" r:id="rId15"/>
    <p:sldId id="266" r:id="rId16"/>
    <p:sldId id="267" r:id="rId17"/>
    <p:sldId id="274" r:id="rId18"/>
    <p:sldId id="275" r:id="rId19"/>
    <p:sldId id="26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>
        <p:scale>
          <a:sx n="61" d="100"/>
          <a:sy n="61" d="100"/>
        </p:scale>
        <p:origin x="16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169E-BB67-4C6B-9CD5-B324A6645DC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F9205-D5CA-4ECA-9062-136C0332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83151" y="2396673"/>
            <a:ext cx="8157029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Federation of ontologies - Books</a:t>
            </a:r>
            <a:endParaRPr lang="en-US" sz="3600" b="1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23228" y="3164114"/>
            <a:ext cx="6640394" cy="2903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19" y="0"/>
            <a:ext cx="1023582" cy="116006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657350" y="3743325"/>
            <a:ext cx="577215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Anjali Prasad,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Priya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Ananthasankar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, Pooja Bhandari, Nitish Mohan Shandilya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70797" y="5029199"/>
            <a:ext cx="577215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GROUP 5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 Design - Comics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2" y="1264352"/>
            <a:ext cx="8415131" cy="4873608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890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/>
              <a:t>Problems with querying multiple ontologies:</a:t>
            </a:r>
          </a:p>
          <a:p>
            <a:r>
              <a:rPr lang="en-US" sz="2200" i="1" dirty="0"/>
              <a:t>Understand each ontology structure</a:t>
            </a:r>
          </a:p>
          <a:p>
            <a:r>
              <a:rPr lang="en-US" sz="2200" i="1" dirty="0"/>
              <a:t>Conflict in selection of literals</a:t>
            </a:r>
          </a:p>
          <a:p>
            <a:r>
              <a:rPr lang="en-US" sz="2200" i="1" dirty="0"/>
              <a:t>Difficult to match literals of different ontologies</a:t>
            </a:r>
            <a:endParaRPr lang="en-US" i="1" dirty="0"/>
          </a:p>
          <a:p>
            <a:r>
              <a:rPr lang="en-US" sz="2200" i="1" dirty="0"/>
              <a:t>Limited content exposure</a:t>
            </a:r>
          </a:p>
          <a:p>
            <a:r>
              <a:rPr lang="en-US" sz="2200" i="1" dirty="0"/>
              <a:t>Some queries cannot be answered</a:t>
            </a:r>
          </a:p>
          <a:p>
            <a:r>
              <a:rPr lang="en-US" sz="2200" i="1" dirty="0"/>
              <a:t>More complex queries</a:t>
            </a:r>
          </a:p>
          <a:p>
            <a:endParaRPr lang="en-US" sz="2200" dirty="0"/>
          </a:p>
          <a:p>
            <a:pPr marL="0" indent="0" algn="ctr">
              <a:buNone/>
            </a:pPr>
            <a:r>
              <a:rPr lang="en-US" sz="2200" b="1" i="1" dirty="0"/>
              <a:t>Therefore, we need a federated ontology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Ontology – Federation of ontologies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Ontology – Depiction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04108"/>
            <a:ext cx="7912507" cy="49405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121351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Ontology – Depiction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1038769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2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Ontology – Design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1" y="1219573"/>
            <a:ext cx="8485790" cy="49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6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4351"/>
            <a:ext cx="7886700" cy="5070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i="1" dirty="0"/>
              <a:t>Design of federated (meta) ontology</a:t>
            </a:r>
            <a:endParaRPr lang="en-US" sz="2400" b="1" i="1" dirty="0"/>
          </a:p>
          <a:p>
            <a:r>
              <a:rPr lang="en-US" sz="2200" i="1" dirty="0"/>
              <a:t>Build common parent classes </a:t>
            </a:r>
          </a:p>
          <a:p>
            <a:r>
              <a:rPr lang="en-US" sz="2200" i="1" dirty="0"/>
              <a:t>Removed redundant classes and unified classes</a:t>
            </a:r>
          </a:p>
          <a:p>
            <a:r>
              <a:rPr lang="en-US" sz="2200" i="1" dirty="0"/>
              <a:t>Maintained distinction without falsely combining classes</a:t>
            </a:r>
          </a:p>
          <a:p>
            <a:r>
              <a:rPr lang="en-US" sz="2200" i="1" dirty="0"/>
              <a:t>Resolution of conflicts and ambiguities </a:t>
            </a:r>
          </a:p>
          <a:p>
            <a:pPr marL="0" indent="0">
              <a:buNone/>
            </a:pPr>
            <a:r>
              <a:rPr lang="en-US" sz="1700" i="1" dirty="0"/>
              <a:t>	Ex: (Has vs has, </a:t>
            </a:r>
            <a:r>
              <a:rPr lang="en-US" sz="1700" i="1" dirty="0" err="1"/>
              <a:t>writtenBy</a:t>
            </a:r>
            <a:r>
              <a:rPr lang="en-US" sz="1700" i="1" dirty="0"/>
              <a:t> vs </a:t>
            </a:r>
            <a:r>
              <a:rPr lang="en-US" sz="1700" i="1" dirty="0" err="1"/>
              <a:t>Written_By</a:t>
            </a:r>
            <a:r>
              <a:rPr lang="en-US" sz="1700" i="1" dirty="0"/>
              <a:t>)</a:t>
            </a:r>
          </a:p>
          <a:p>
            <a:r>
              <a:rPr lang="en-US" sz="2200" i="1" dirty="0"/>
              <a:t>Semantic resolution</a:t>
            </a:r>
          </a:p>
          <a:p>
            <a:pPr marL="0" indent="0">
              <a:buNone/>
            </a:pPr>
            <a:r>
              <a:rPr lang="en-US" sz="1700" i="1" dirty="0"/>
              <a:t>	Ex:  (</a:t>
            </a:r>
            <a:r>
              <a:rPr lang="en-US" sz="1700" i="1" dirty="0" err="1"/>
              <a:t>authoredBy</a:t>
            </a:r>
            <a:r>
              <a:rPr lang="en-US" sz="1700" i="1" dirty="0"/>
              <a:t> vs </a:t>
            </a:r>
            <a:r>
              <a:rPr lang="en-US" sz="1700" i="1" dirty="0" err="1"/>
              <a:t>writtenBy</a:t>
            </a:r>
            <a:r>
              <a:rPr lang="en-US" sz="1700" i="1" dirty="0"/>
              <a:t>)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2600" b="1" i="1" dirty="0"/>
              <a:t>Richness of meta ontology</a:t>
            </a:r>
          </a:p>
          <a:p>
            <a:r>
              <a:rPr lang="en-US" sz="2200" i="1" dirty="0"/>
              <a:t>Can answer rich set of queries</a:t>
            </a:r>
          </a:p>
          <a:p>
            <a:r>
              <a:rPr lang="en-US" sz="2200" i="1" dirty="0"/>
              <a:t>Minimal operations compared to querying multiple ontologies</a:t>
            </a:r>
          </a:p>
          <a:p>
            <a:r>
              <a:rPr lang="en-US" sz="2200" i="1" dirty="0"/>
              <a:t>Comparison based on instances rather than literals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Ontology – Design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435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Ratings of books with comics written by Jim Kay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Querying – query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56189"/>
            <a:ext cx="4906617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58170"/>
            <a:ext cx="5257800" cy="117157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802296" y="3632589"/>
            <a:ext cx="4678070" cy="2471917"/>
            <a:chOff x="1802296" y="3632589"/>
            <a:chExt cx="4678070" cy="2471917"/>
          </a:xfrm>
        </p:grpSpPr>
        <p:sp>
          <p:nvSpPr>
            <p:cNvPr id="9" name="Rectangle 8">
              <a:hlinkClick r:id="rId4" action="ppaction://hlinksldjump"/>
            </p:cNvPr>
            <p:cNvSpPr/>
            <p:nvPr/>
          </p:nvSpPr>
          <p:spPr bwMode="ltGray">
            <a:xfrm>
              <a:off x="2014909" y="5325670"/>
              <a:ext cx="209274" cy="180380"/>
            </a:xfrm>
            <a:prstGeom prst="rect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10" name="Straight Connector 9"/>
            <p:cNvCxnSpPr>
              <a:endCxn id="9" idx="0"/>
            </p:cNvCxnSpPr>
            <p:nvPr/>
          </p:nvCxnSpPr>
          <p:spPr>
            <a:xfrm>
              <a:off x="1802296" y="3632589"/>
              <a:ext cx="317250" cy="1693081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9" idx="0"/>
            </p:cNvCxnSpPr>
            <p:nvPr/>
          </p:nvCxnSpPr>
          <p:spPr>
            <a:xfrm flipH="1">
              <a:off x="2119546" y="4479235"/>
              <a:ext cx="737954" cy="846435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hlinkClick r:id="rId4" action="ppaction://hlinksldjump"/>
            </p:cNvPr>
            <p:cNvSpPr txBox="1"/>
            <p:nvPr/>
          </p:nvSpPr>
          <p:spPr>
            <a:xfrm>
              <a:off x="2343861" y="5255326"/>
              <a:ext cx="4136505" cy="8491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Aft>
                  <a:spcPts val="900"/>
                </a:spcAft>
              </a:pPr>
              <a:r>
                <a:rPr lang="en-GB" sz="2000" b="1" i="1" dirty="0">
                  <a:solidFill>
                    <a:srgbClr val="0070C0"/>
                  </a:solidFill>
                </a:rPr>
                <a:t>Edit Distance: number of operations</a:t>
              </a:r>
            </a:p>
            <a:p>
              <a:pPr>
                <a:lnSpc>
                  <a:spcPts val="2400"/>
                </a:lnSpc>
                <a:spcAft>
                  <a:spcPts val="900"/>
                </a:spcAft>
              </a:pPr>
              <a:r>
                <a:rPr lang="en-GB" sz="2000" b="1" i="1" dirty="0">
                  <a:solidFill>
                    <a:srgbClr val="0070C0"/>
                  </a:solidFill>
                </a:rPr>
                <a:t>	</a:t>
              </a:r>
              <a:endParaRPr lang="en-GB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93086" y="3428153"/>
            <a:ext cx="1598661" cy="398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Aft>
                <a:spcPts val="900"/>
              </a:spcAft>
            </a:pPr>
            <a:r>
              <a:rPr lang="en-GB" sz="2000" b="1" i="1" dirty="0">
                <a:solidFill>
                  <a:schemeClr val="bg1"/>
                </a:solidFill>
              </a:rPr>
              <a:t>Meta ontology</a:t>
            </a:r>
            <a:endParaRPr lang="en-GB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4696" y="2438400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0070C0"/>
                </a:solidFill>
              </a:rPr>
              <a:t>Edit Distance: 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8684" y="4443957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0070C0"/>
                </a:solidFill>
              </a:rPr>
              <a:t>Edit Distance: 5</a:t>
            </a:r>
            <a:endParaRPr lang="en-US" dirty="0"/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435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Comics with same genre as that of book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Querying – query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12856"/>
            <a:ext cx="5029200" cy="193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4090510"/>
            <a:ext cx="5819775" cy="11811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66191" y="3791613"/>
            <a:ext cx="4678070" cy="2471917"/>
            <a:chOff x="1802296" y="3632589"/>
            <a:chExt cx="4678070" cy="2471917"/>
          </a:xfrm>
        </p:grpSpPr>
        <p:sp>
          <p:nvSpPr>
            <p:cNvPr id="8" name="Rectangle 7">
              <a:hlinkClick r:id="rId4" action="ppaction://hlinksldjump"/>
            </p:cNvPr>
            <p:cNvSpPr/>
            <p:nvPr/>
          </p:nvSpPr>
          <p:spPr bwMode="ltGray">
            <a:xfrm>
              <a:off x="2014909" y="5325670"/>
              <a:ext cx="209274" cy="180380"/>
            </a:xfrm>
            <a:prstGeom prst="rect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>
              <a:off x="1802296" y="3632589"/>
              <a:ext cx="317250" cy="1693081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8" idx="0"/>
            </p:cNvCxnSpPr>
            <p:nvPr/>
          </p:nvCxnSpPr>
          <p:spPr>
            <a:xfrm flipH="1">
              <a:off x="2119546" y="4479235"/>
              <a:ext cx="737954" cy="846435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hlinkClick r:id="rId4" action="ppaction://hlinksldjump"/>
            </p:cNvPr>
            <p:cNvSpPr txBox="1"/>
            <p:nvPr/>
          </p:nvSpPr>
          <p:spPr>
            <a:xfrm>
              <a:off x="2343861" y="5255326"/>
              <a:ext cx="4136505" cy="8491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Aft>
                  <a:spcPts val="900"/>
                </a:spcAft>
              </a:pPr>
              <a:r>
                <a:rPr lang="en-GB" sz="2000" b="1" i="1" dirty="0">
                  <a:solidFill>
                    <a:srgbClr val="0070C0"/>
                  </a:solidFill>
                </a:rPr>
                <a:t>Edit Distance is less despite preserving distinction </a:t>
              </a:r>
              <a:endParaRPr lang="en-GB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4669558" y="3665874"/>
            <a:ext cx="1598661" cy="398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Aft>
                <a:spcPts val="900"/>
              </a:spcAft>
            </a:pPr>
            <a:r>
              <a:rPr lang="en-GB" sz="2000" b="1" i="1" dirty="0">
                <a:solidFill>
                  <a:schemeClr val="bg1"/>
                </a:solidFill>
              </a:rPr>
              <a:t>Meta ontology</a:t>
            </a:r>
            <a:endParaRPr lang="en-GB" i="1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435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JK Rowling books available for less than 100$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Querying – query 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537"/>
            <a:ext cx="497205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3799273"/>
            <a:ext cx="5229225" cy="1581150"/>
          </a:xfrm>
          <a:prstGeom prst="rect">
            <a:avLst/>
          </a:prstGeom>
        </p:spPr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4793086" y="3428153"/>
            <a:ext cx="1598661" cy="398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Aft>
                <a:spcPts val="900"/>
              </a:spcAft>
            </a:pPr>
            <a:r>
              <a:rPr lang="en-GB" sz="2000" b="1" i="1" dirty="0">
                <a:solidFill>
                  <a:schemeClr val="bg1"/>
                </a:solidFill>
              </a:rPr>
              <a:t>Meta ontology</a:t>
            </a:r>
            <a:endParaRPr lang="en-GB" i="1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97491" y="3791613"/>
            <a:ext cx="4678070" cy="2471917"/>
            <a:chOff x="1802296" y="3632589"/>
            <a:chExt cx="4678070" cy="2471917"/>
          </a:xfrm>
        </p:grpSpPr>
        <p:sp>
          <p:nvSpPr>
            <p:cNvPr id="9" name="Rectangle 8">
              <a:hlinkClick r:id="rId4" action="ppaction://hlinksldjump"/>
            </p:cNvPr>
            <p:cNvSpPr/>
            <p:nvPr/>
          </p:nvSpPr>
          <p:spPr bwMode="ltGray">
            <a:xfrm>
              <a:off x="2014909" y="5325670"/>
              <a:ext cx="209274" cy="180380"/>
            </a:xfrm>
            <a:prstGeom prst="rect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10" name="Straight Connector 9"/>
            <p:cNvCxnSpPr>
              <a:endCxn id="9" idx="0"/>
            </p:cNvCxnSpPr>
            <p:nvPr/>
          </p:nvCxnSpPr>
          <p:spPr>
            <a:xfrm>
              <a:off x="1802296" y="3632589"/>
              <a:ext cx="317250" cy="1693081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9" idx="0"/>
            </p:cNvCxnSpPr>
            <p:nvPr/>
          </p:nvCxnSpPr>
          <p:spPr>
            <a:xfrm flipH="1">
              <a:off x="2119546" y="4479235"/>
              <a:ext cx="737954" cy="846435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hlinkClick r:id="rId4" action="ppaction://hlinksldjump"/>
            </p:cNvPr>
            <p:cNvSpPr txBox="1"/>
            <p:nvPr/>
          </p:nvSpPr>
          <p:spPr>
            <a:xfrm>
              <a:off x="2343861" y="5255326"/>
              <a:ext cx="4136505" cy="8491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Aft>
                  <a:spcPts val="900"/>
                </a:spcAft>
              </a:pPr>
              <a:r>
                <a:rPr lang="en-GB" sz="2000" b="1" i="1" dirty="0">
                  <a:solidFill>
                    <a:srgbClr val="0070C0"/>
                  </a:solidFill>
                </a:rPr>
                <a:t>Edit Distance is same</a:t>
              </a:r>
            </a:p>
            <a:p>
              <a:pPr>
                <a:lnSpc>
                  <a:spcPts val="2400"/>
                </a:lnSpc>
                <a:spcAft>
                  <a:spcPts val="900"/>
                </a:spcAft>
              </a:pPr>
              <a:r>
                <a:rPr lang="en-GB" sz="2000" b="1" i="1" dirty="0">
                  <a:solidFill>
                    <a:srgbClr val="0070C0"/>
                  </a:solidFill>
                </a:rPr>
                <a:t>But, better Content Exposure</a:t>
              </a:r>
              <a:endParaRPr lang="en-GB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26435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Comics  having same characters as that of its book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Querying – query 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56189"/>
            <a:ext cx="5029200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06526"/>
            <a:ext cx="5238750" cy="1533525"/>
          </a:xfrm>
          <a:prstGeom prst="rect">
            <a:avLst/>
          </a:prstGeom>
        </p:spPr>
      </p:pic>
      <p:sp>
        <p:nvSpPr>
          <p:cNvPr id="8" name="Rectangle 7">
            <a:hlinkClick r:id="rId4" action="ppaction://hlinksldjump"/>
          </p:cNvPr>
          <p:cNvSpPr/>
          <p:nvPr/>
        </p:nvSpPr>
        <p:spPr bwMode="ltGray">
          <a:xfrm>
            <a:off x="6406736" y="3638954"/>
            <a:ext cx="209274" cy="180380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9" name="Straight Connector 8"/>
          <p:cNvCxnSpPr>
            <a:stCxn id="2" idx="3"/>
            <a:endCxn id="8" idx="0"/>
          </p:cNvCxnSpPr>
          <p:nvPr/>
        </p:nvCxnSpPr>
        <p:spPr>
          <a:xfrm>
            <a:off x="5638800" y="2984889"/>
            <a:ext cx="872573" cy="654065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8" idx="0"/>
          </p:cNvCxnSpPr>
          <p:nvPr/>
        </p:nvCxnSpPr>
        <p:spPr>
          <a:xfrm flipV="1">
            <a:off x="5695950" y="3638954"/>
            <a:ext cx="815423" cy="1240315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6708743" y="3570279"/>
            <a:ext cx="1730407" cy="4433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Aft>
                <a:spcPts val="900"/>
              </a:spcAft>
            </a:pPr>
            <a:r>
              <a:rPr lang="en-GB" sz="2000" b="1" i="1" dirty="0">
                <a:solidFill>
                  <a:srgbClr val="0070C0"/>
                </a:solidFill>
              </a:rPr>
              <a:t>Lesser edit distance because of instance match </a:t>
            </a: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2169512" y="4116719"/>
            <a:ext cx="1598661" cy="398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Aft>
                <a:spcPts val="900"/>
              </a:spcAft>
            </a:pPr>
            <a:r>
              <a:rPr lang="en-GB" sz="2000" b="1" i="1" dirty="0">
                <a:solidFill>
                  <a:schemeClr val="bg1"/>
                </a:solidFill>
              </a:rPr>
              <a:t>Meta ontology</a:t>
            </a:r>
            <a:endParaRPr lang="en-GB" i="1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Federation of ontologies is better </a:t>
            </a:r>
          </a:p>
          <a:p>
            <a:r>
              <a:rPr lang="en-US" sz="2400" i="1" dirty="0"/>
              <a:t>We need a meta-ontology to answer diverse and richer set of queries</a:t>
            </a:r>
          </a:p>
          <a:p>
            <a:r>
              <a:rPr lang="en-US" sz="2400" i="1" dirty="0"/>
              <a:t>The federated ontology performs better in terms of edit-distance and ambiguity resolution</a:t>
            </a:r>
          </a:p>
          <a:p>
            <a:r>
              <a:rPr lang="en-US" sz="2400" i="1" dirty="0"/>
              <a:t>Federation provides maximum content exposure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Background</a:t>
            </a:r>
          </a:p>
          <a:p>
            <a:r>
              <a:rPr lang="en-US" i="1" dirty="0"/>
              <a:t>Main goal</a:t>
            </a:r>
          </a:p>
          <a:p>
            <a:r>
              <a:rPr lang="en-US" i="1" dirty="0"/>
              <a:t>Ontology Design</a:t>
            </a:r>
          </a:p>
          <a:p>
            <a:r>
              <a:rPr lang="en-US" i="1" dirty="0"/>
              <a:t>Meta Ontology</a:t>
            </a:r>
          </a:p>
          <a:p>
            <a:r>
              <a:rPr lang="en-US" i="1" dirty="0"/>
              <a:t>Querying and Efficiency</a:t>
            </a:r>
          </a:p>
          <a:p>
            <a:r>
              <a:rPr lang="en-US" i="1" dirty="0"/>
              <a:t>Conclusion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35" y="0"/>
            <a:ext cx="1243066" cy="1417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9607" y="4521872"/>
            <a:ext cx="2067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b="1" i="1" dirty="0">
                <a:solidFill>
                  <a:srgbClr val="00B0F0"/>
                </a:solidFill>
                <a:cs typeface="Arial"/>
              </a:rPr>
              <a:t>THANK YOU</a:t>
            </a:r>
          </a:p>
          <a:p>
            <a:pPr>
              <a:spcBef>
                <a:spcPct val="0"/>
              </a:spcBef>
              <a:defRPr/>
            </a:pPr>
            <a:endParaRPr lang="en-US" sz="2000" dirty="0">
              <a:solidFill>
                <a:srgbClr val="00B0F0"/>
              </a:solidFill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2555" y="2628901"/>
            <a:ext cx="2206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i="1" dirty="0">
                <a:solidFill>
                  <a:srgbClr val="00B0F0"/>
                </a:solidFill>
                <a:latin typeface="+mj-lt"/>
                <a:cs typeface="Arial"/>
              </a:rPr>
              <a:t>Questions?</a:t>
            </a:r>
          </a:p>
          <a:p>
            <a:pPr>
              <a:spcBef>
                <a:spcPct val="0"/>
              </a:spcBef>
              <a:defRPr/>
            </a:pPr>
            <a:endParaRPr lang="en-US" sz="2800" dirty="0">
              <a:solidFill>
                <a:srgbClr val="00B0F0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9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4352"/>
            <a:ext cx="7886700" cy="4912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/>
              <a:t>What is an Ontology</a:t>
            </a:r>
          </a:p>
          <a:p>
            <a:pPr lvl="1"/>
            <a:r>
              <a:rPr lang="en-US" sz="2200" i="1" dirty="0"/>
              <a:t>We know this!</a:t>
            </a:r>
          </a:p>
          <a:p>
            <a:pPr marL="457200" lvl="1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400" i="1" dirty="0"/>
              <a:t>Why do we need it?</a:t>
            </a:r>
          </a:p>
          <a:p>
            <a:pPr lvl="1"/>
            <a:r>
              <a:rPr lang="en-US" sz="2200" i="1" dirty="0"/>
              <a:t>To share common understanding of the structure of information</a:t>
            </a:r>
          </a:p>
          <a:p>
            <a:pPr lvl="1"/>
            <a:r>
              <a:rPr lang="en-US" sz="2200" i="1" dirty="0"/>
              <a:t>Semantic Web</a:t>
            </a:r>
          </a:p>
          <a:p>
            <a:pPr lvl="1"/>
            <a:r>
              <a:rPr lang="en-US" sz="2200" i="1" dirty="0"/>
              <a:t>Better Data Representation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400" i="1" dirty="0"/>
              <a:t>Why do we need a federated ontology?</a:t>
            </a:r>
          </a:p>
          <a:p>
            <a:pPr lvl="1"/>
            <a:r>
              <a:rPr lang="en-US" sz="2200" i="1" dirty="0"/>
              <a:t>Better query exposure</a:t>
            </a:r>
          </a:p>
          <a:p>
            <a:pPr lvl="1"/>
            <a:r>
              <a:rPr lang="en-US" sz="2200" i="1" dirty="0"/>
              <a:t>Not keep track of individual ontology structure</a:t>
            </a:r>
          </a:p>
          <a:p>
            <a:pPr lvl="1"/>
            <a:r>
              <a:rPr lang="en-US" sz="2200" i="1" dirty="0"/>
              <a:t>Better data depiction</a:t>
            </a:r>
          </a:p>
          <a:p>
            <a:pPr lvl="1"/>
            <a:endParaRPr lang="en-US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2076488" y="2914486"/>
            <a:ext cx="1005509" cy="1005509"/>
          </a:xfrm>
          <a:custGeom>
            <a:avLst/>
            <a:gdLst>
              <a:gd name="connsiteX0" fmla="*/ 0 w 1005509"/>
              <a:gd name="connsiteY0" fmla="*/ 502755 h 1005509"/>
              <a:gd name="connsiteX1" fmla="*/ 502755 w 1005509"/>
              <a:gd name="connsiteY1" fmla="*/ 0 h 1005509"/>
              <a:gd name="connsiteX2" fmla="*/ 1005510 w 1005509"/>
              <a:gd name="connsiteY2" fmla="*/ 502755 h 1005509"/>
              <a:gd name="connsiteX3" fmla="*/ 502755 w 1005509"/>
              <a:gd name="connsiteY3" fmla="*/ 1005510 h 1005509"/>
              <a:gd name="connsiteX4" fmla="*/ 0 w 1005509"/>
              <a:gd name="connsiteY4" fmla="*/ 502755 h 100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09" h="1005509">
                <a:moveTo>
                  <a:pt x="0" y="502755"/>
                </a:moveTo>
                <a:cubicBezTo>
                  <a:pt x="0" y="225091"/>
                  <a:pt x="225091" y="0"/>
                  <a:pt x="502755" y="0"/>
                </a:cubicBezTo>
                <a:cubicBezTo>
                  <a:pt x="780419" y="0"/>
                  <a:pt x="1005510" y="225091"/>
                  <a:pt x="1005510" y="502755"/>
                </a:cubicBezTo>
                <a:cubicBezTo>
                  <a:pt x="1005510" y="780419"/>
                  <a:pt x="780419" y="1005510"/>
                  <a:pt x="502755" y="1005510"/>
                </a:cubicBezTo>
                <a:cubicBezTo>
                  <a:pt x="225091" y="1005510"/>
                  <a:pt x="0" y="780419"/>
                  <a:pt x="0" y="50275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143" tIns="156143" rIns="156143" bIns="15614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Meta-Ontology</a:t>
            </a:r>
          </a:p>
        </p:txBody>
      </p:sp>
      <p:sp>
        <p:nvSpPr>
          <p:cNvPr id="14" name="Left Arrow 13"/>
          <p:cNvSpPr/>
          <p:nvPr/>
        </p:nvSpPr>
        <p:spPr>
          <a:xfrm rot="12900000">
            <a:off x="1422451" y="2736421"/>
            <a:ext cx="778226" cy="28657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>
            <a:off x="1015205" y="2274427"/>
            <a:ext cx="955233" cy="764187"/>
          </a:xfrm>
          <a:custGeom>
            <a:avLst/>
            <a:gdLst>
              <a:gd name="connsiteX0" fmla="*/ 0 w 955233"/>
              <a:gd name="connsiteY0" fmla="*/ 76419 h 764187"/>
              <a:gd name="connsiteX1" fmla="*/ 76419 w 955233"/>
              <a:gd name="connsiteY1" fmla="*/ 0 h 764187"/>
              <a:gd name="connsiteX2" fmla="*/ 878814 w 955233"/>
              <a:gd name="connsiteY2" fmla="*/ 0 h 764187"/>
              <a:gd name="connsiteX3" fmla="*/ 955233 w 955233"/>
              <a:gd name="connsiteY3" fmla="*/ 76419 h 764187"/>
              <a:gd name="connsiteX4" fmla="*/ 955233 w 955233"/>
              <a:gd name="connsiteY4" fmla="*/ 687768 h 764187"/>
              <a:gd name="connsiteX5" fmla="*/ 878814 w 955233"/>
              <a:gd name="connsiteY5" fmla="*/ 764187 h 764187"/>
              <a:gd name="connsiteX6" fmla="*/ 76419 w 955233"/>
              <a:gd name="connsiteY6" fmla="*/ 764187 h 764187"/>
              <a:gd name="connsiteX7" fmla="*/ 0 w 955233"/>
              <a:gd name="connsiteY7" fmla="*/ 687768 h 764187"/>
              <a:gd name="connsiteX8" fmla="*/ 0 w 955233"/>
              <a:gd name="connsiteY8" fmla="*/ 76419 h 76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5233" h="764187">
                <a:moveTo>
                  <a:pt x="0" y="76419"/>
                </a:moveTo>
                <a:cubicBezTo>
                  <a:pt x="0" y="34214"/>
                  <a:pt x="34214" y="0"/>
                  <a:pt x="76419" y="0"/>
                </a:cubicBezTo>
                <a:lnTo>
                  <a:pt x="878814" y="0"/>
                </a:lnTo>
                <a:cubicBezTo>
                  <a:pt x="921019" y="0"/>
                  <a:pt x="955233" y="34214"/>
                  <a:pt x="955233" y="76419"/>
                </a:cubicBezTo>
                <a:lnTo>
                  <a:pt x="955233" y="687768"/>
                </a:lnTo>
                <a:cubicBezTo>
                  <a:pt x="955233" y="729973"/>
                  <a:pt x="921019" y="764187"/>
                  <a:pt x="878814" y="764187"/>
                </a:cubicBezTo>
                <a:lnTo>
                  <a:pt x="76419" y="764187"/>
                </a:lnTo>
                <a:cubicBezTo>
                  <a:pt x="34214" y="764187"/>
                  <a:pt x="0" y="729973"/>
                  <a:pt x="0" y="687768"/>
                </a:cubicBezTo>
                <a:lnTo>
                  <a:pt x="0" y="764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57" tIns="50957" rIns="50957" bIns="5095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Goodreads</a:t>
            </a:r>
          </a:p>
        </p:txBody>
      </p:sp>
      <p:sp>
        <p:nvSpPr>
          <p:cNvPr id="16" name="Left Arrow 15"/>
          <p:cNvSpPr/>
          <p:nvPr/>
        </p:nvSpPr>
        <p:spPr>
          <a:xfrm rot="16200000">
            <a:off x="2190129" y="2336794"/>
            <a:ext cx="778226" cy="28657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2101626" y="1708872"/>
            <a:ext cx="955233" cy="764187"/>
          </a:xfrm>
          <a:custGeom>
            <a:avLst/>
            <a:gdLst>
              <a:gd name="connsiteX0" fmla="*/ 0 w 955233"/>
              <a:gd name="connsiteY0" fmla="*/ 76419 h 764187"/>
              <a:gd name="connsiteX1" fmla="*/ 76419 w 955233"/>
              <a:gd name="connsiteY1" fmla="*/ 0 h 764187"/>
              <a:gd name="connsiteX2" fmla="*/ 878814 w 955233"/>
              <a:gd name="connsiteY2" fmla="*/ 0 h 764187"/>
              <a:gd name="connsiteX3" fmla="*/ 955233 w 955233"/>
              <a:gd name="connsiteY3" fmla="*/ 76419 h 764187"/>
              <a:gd name="connsiteX4" fmla="*/ 955233 w 955233"/>
              <a:gd name="connsiteY4" fmla="*/ 687768 h 764187"/>
              <a:gd name="connsiteX5" fmla="*/ 878814 w 955233"/>
              <a:gd name="connsiteY5" fmla="*/ 764187 h 764187"/>
              <a:gd name="connsiteX6" fmla="*/ 76419 w 955233"/>
              <a:gd name="connsiteY6" fmla="*/ 764187 h 764187"/>
              <a:gd name="connsiteX7" fmla="*/ 0 w 955233"/>
              <a:gd name="connsiteY7" fmla="*/ 687768 h 764187"/>
              <a:gd name="connsiteX8" fmla="*/ 0 w 955233"/>
              <a:gd name="connsiteY8" fmla="*/ 76419 h 76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5233" h="764187">
                <a:moveTo>
                  <a:pt x="0" y="76419"/>
                </a:moveTo>
                <a:cubicBezTo>
                  <a:pt x="0" y="34214"/>
                  <a:pt x="34214" y="0"/>
                  <a:pt x="76419" y="0"/>
                </a:cubicBezTo>
                <a:lnTo>
                  <a:pt x="878814" y="0"/>
                </a:lnTo>
                <a:cubicBezTo>
                  <a:pt x="921019" y="0"/>
                  <a:pt x="955233" y="34214"/>
                  <a:pt x="955233" y="76419"/>
                </a:cubicBezTo>
                <a:lnTo>
                  <a:pt x="955233" y="687768"/>
                </a:lnTo>
                <a:cubicBezTo>
                  <a:pt x="955233" y="729973"/>
                  <a:pt x="921019" y="764187"/>
                  <a:pt x="878814" y="764187"/>
                </a:cubicBezTo>
                <a:lnTo>
                  <a:pt x="76419" y="764187"/>
                </a:lnTo>
                <a:cubicBezTo>
                  <a:pt x="34214" y="764187"/>
                  <a:pt x="0" y="729973"/>
                  <a:pt x="0" y="687768"/>
                </a:cubicBezTo>
                <a:lnTo>
                  <a:pt x="0" y="764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57" tIns="50957" rIns="50957" bIns="5095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Amazon</a:t>
            </a:r>
          </a:p>
        </p:txBody>
      </p:sp>
      <p:sp>
        <p:nvSpPr>
          <p:cNvPr id="18" name="Left Arrow 17"/>
          <p:cNvSpPr/>
          <p:nvPr/>
        </p:nvSpPr>
        <p:spPr>
          <a:xfrm rot="19500000">
            <a:off x="2957807" y="2736421"/>
            <a:ext cx="778226" cy="28657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3188046" y="2274427"/>
            <a:ext cx="955233" cy="764187"/>
          </a:xfrm>
          <a:custGeom>
            <a:avLst/>
            <a:gdLst>
              <a:gd name="connsiteX0" fmla="*/ 0 w 955233"/>
              <a:gd name="connsiteY0" fmla="*/ 76419 h 764187"/>
              <a:gd name="connsiteX1" fmla="*/ 76419 w 955233"/>
              <a:gd name="connsiteY1" fmla="*/ 0 h 764187"/>
              <a:gd name="connsiteX2" fmla="*/ 878814 w 955233"/>
              <a:gd name="connsiteY2" fmla="*/ 0 h 764187"/>
              <a:gd name="connsiteX3" fmla="*/ 955233 w 955233"/>
              <a:gd name="connsiteY3" fmla="*/ 76419 h 764187"/>
              <a:gd name="connsiteX4" fmla="*/ 955233 w 955233"/>
              <a:gd name="connsiteY4" fmla="*/ 687768 h 764187"/>
              <a:gd name="connsiteX5" fmla="*/ 878814 w 955233"/>
              <a:gd name="connsiteY5" fmla="*/ 764187 h 764187"/>
              <a:gd name="connsiteX6" fmla="*/ 76419 w 955233"/>
              <a:gd name="connsiteY6" fmla="*/ 764187 h 764187"/>
              <a:gd name="connsiteX7" fmla="*/ 0 w 955233"/>
              <a:gd name="connsiteY7" fmla="*/ 687768 h 764187"/>
              <a:gd name="connsiteX8" fmla="*/ 0 w 955233"/>
              <a:gd name="connsiteY8" fmla="*/ 76419 h 76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5233" h="764187">
                <a:moveTo>
                  <a:pt x="0" y="76419"/>
                </a:moveTo>
                <a:cubicBezTo>
                  <a:pt x="0" y="34214"/>
                  <a:pt x="34214" y="0"/>
                  <a:pt x="76419" y="0"/>
                </a:cubicBezTo>
                <a:lnTo>
                  <a:pt x="878814" y="0"/>
                </a:lnTo>
                <a:cubicBezTo>
                  <a:pt x="921019" y="0"/>
                  <a:pt x="955233" y="34214"/>
                  <a:pt x="955233" y="76419"/>
                </a:cubicBezTo>
                <a:lnTo>
                  <a:pt x="955233" y="687768"/>
                </a:lnTo>
                <a:cubicBezTo>
                  <a:pt x="955233" y="729973"/>
                  <a:pt x="921019" y="764187"/>
                  <a:pt x="878814" y="764187"/>
                </a:cubicBezTo>
                <a:lnTo>
                  <a:pt x="76419" y="764187"/>
                </a:lnTo>
                <a:cubicBezTo>
                  <a:pt x="34214" y="764187"/>
                  <a:pt x="0" y="729973"/>
                  <a:pt x="0" y="687768"/>
                </a:cubicBezTo>
                <a:lnTo>
                  <a:pt x="0" y="764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57" tIns="50957" rIns="50957" bIns="5095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Comics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0962" y="4052694"/>
            <a:ext cx="2334167" cy="2990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25" dirty="0">
                <a:solidFill>
                  <a:prstClr val="white"/>
                </a:solidFill>
                <a:latin typeface="Calibri" panose="020F0502020204030204"/>
              </a:rPr>
              <a:t>SPARQL</a:t>
            </a:r>
            <a:r>
              <a:rPr lang="en-US" sz="1350" dirty="0"/>
              <a:t> </a:t>
            </a:r>
            <a:r>
              <a:rPr lang="en-US" sz="1725" dirty="0">
                <a:solidFill>
                  <a:prstClr val="white"/>
                </a:solidFill>
                <a:latin typeface="Calibri" panose="020F0502020204030204"/>
              </a:rPr>
              <a:t>queries</a:t>
            </a:r>
          </a:p>
        </p:txBody>
      </p:sp>
      <p:sp>
        <p:nvSpPr>
          <p:cNvPr id="7" name="Right Arrow 6"/>
          <p:cNvSpPr/>
          <p:nvPr/>
        </p:nvSpPr>
        <p:spPr>
          <a:xfrm rot="5400000" flipH="1">
            <a:off x="2505525" y="3876645"/>
            <a:ext cx="147435" cy="204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3747849" y="4567927"/>
            <a:ext cx="4606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Diverse domains:</a:t>
            </a:r>
          </a:p>
          <a:p>
            <a:r>
              <a:rPr lang="en-US" sz="2200" i="1" dirty="0"/>
              <a:t>1. Goodreads – Social network</a:t>
            </a:r>
          </a:p>
          <a:p>
            <a:r>
              <a:rPr lang="en-US" sz="2200" i="1" dirty="0"/>
              <a:t>2. Amazon – Buyer/Seller marketplace</a:t>
            </a:r>
          </a:p>
          <a:p>
            <a:r>
              <a:rPr lang="en-US" sz="2200" i="1" dirty="0"/>
              <a:t>3. Comics – Characters and Cartoons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Goal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 Depiction - Amazon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264352"/>
            <a:ext cx="7496175" cy="4848225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5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73453"/>
            <a:ext cx="8507896" cy="48556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 Design - Amazon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9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 Depiction - Goodreads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68536"/>
            <a:ext cx="7658494" cy="5338281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3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 Design - Goodreads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5" y="1264352"/>
            <a:ext cx="8415130" cy="4857448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121352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 Depiction - Comics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1038770"/>
            <a:ext cx="762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0" y="1264352"/>
            <a:ext cx="8658225" cy="493395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724161A-A28F-40DD-8D10-5FE8CFA9FE4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5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</TotalTime>
  <Words>378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Shandilya</dc:creator>
  <cp:lastModifiedBy>Nitish Shandilya</cp:lastModifiedBy>
  <cp:revision>50</cp:revision>
  <dcterms:created xsi:type="dcterms:W3CDTF">2016-11-26T23:05:28Z</dcterms:created>
  <dcterms:modified xsi:type="dcterms:W3CDTF">2016-11-30T20:29:01Z</dcterms:modified>
</cp:coreProperties>
</file>