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F197"/>
    <a:srgbClr val="12D461"/>
    <a:srgbClr val="0EA6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680" autoAdjust="0"/>
  </p:normalViewPr>
  <p:slideViewPr>
    <p:cSldViewPr>
      <p:cViewPr varScale="1">
        <p:scale>
          <a:sx n="63" d="100"/>
          <a:sy n="63" d="100"/>
        </p:scale>
        <p:origin x="132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198744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232079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124198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47466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163326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147097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64871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169674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249739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35673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B5BD6-470A-495C-93A7-6512BF99E4BB}" type="datetimeFigureOut">
              <a:rPr lang="en-IN" smtClean="0"/>
              <a:pPr/>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E4E50-7630-4A97-BED9-FA8F328EBF57}" type="slidenum">
              <a:rPr lang="en-IN" smtClean="0"/>
              <a:pPr/>
              <a:t>‹#›</a:t>
            </a:fld>
            <a:endParaRPr lang="en-IN"/>
          </a:p>
        </p:txBody>
      </p:sp>
    </p:spTree>
    <p:extLst>
      <p:ext uri="{BB962C8B-B14F-4D97-AF65-F5344CB8AC3E}">
        <p14:creationId xmlns:p14="http://schemas.microsoft.com/office/powerpoint/2010/main" val="207659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B5BD6-470A-495C-93A7-6512BF99E4BB}" type="datetimeFigureOut">
              <a:rPr lang="en-IN" smtClean="0"/>
              <a:pPr/>
              <a:t>07-08-2019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E4E50-7630-4A97-BED9-FA8F328EBF57}" type="slidenum">
              <a:rPr lang="en-IN" smtClean="0"/>
              <a:pPr/>
              <a:t>‹#›</a:t>
            </a:fld>
            <a:endParaRPr lang="en-IN"/>
          </a:p>
        </p:txBody>
      </p:sp>
    </p:spTree>
    <p:extLst>
      <p:ext uri="{BB962C8B-B14F-4D97-AF65-F5344CB8AC3E}">
        <p14:creationId xmlns:p14="http://schemas.microsoft.com/office/powerpoint/2010/main" val="25803005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a.com/statistics/962654/india-active-whatsapp-users-share-by-age-group/"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404664"/>
            <a:ext cx="2160240" cy="2160240"/>
          </a:xfrm>
          <a:prstGeom prst="rect">
            <a:avLst/>
          </a:prstGeom>
        </p:spPr>
      </p:pic>
      <p:sp>
        <p:nvSpPr>
          <p:cNvPr id="11" name="Rectangle 10"/>
          <p:cNvSpPr/>
          <p:nvPr/>
        </p:nvSpPr>
        <p:spPr>
          <a:xfrm>
            <a:off x="0" y="3600400"/>
            <a:ext cx="9144000" cy="32849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WhatsApp Messenger</a:t>
            </a:r>
            <a:r>
              <a:rPr lang="en-US" sz="2400" dirty="0"/>
              <a:t> is a freeware, cross-platform messaging and Voice over IP (VoIP) service owned by Facebook. It allows users to send text messages and voice messages,</a:t>
            </a:r>
            <a:r>
              <a:rPr lang="en-US" sz="2400" baseline="30000" dirty="0"/>
              <a:t> </a:t>
            </a:r>
            <a:r>
              <a:rPr lang="en-US" sz="2400" dirty="0"/>
              <a:t> make voice and video calls, and share images, documents, user locations, and other media.</a:t>
            </a:r>
            <a:endParaRPr lang="en-IN" sz="2400" dirty="0"/>
          </a:p>
        </p:txBody>
      </p:sp>
      <p:sp>
        <p:nvSpPr>
          <p:cNvPr id="7" name="Rectangle 6"/>
          <p:cNvSpPr/>
          <p:nvPr/>
        </p:nvSpPr>
        <p:spPr>
          <a:xfrm>
            <a:off x="1907704" y="404664"/>
            <a:ext cx="7416824" cy="2232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rgbClr val="00B050"/>
                </a:solidFill>
              </a:rPr>
              <a:t>New Features for WhatApp</a:t>
            </a:r>
          </a:p>
        </p:txBody>
      </p:sp>
      <p:sp>
        <p:nvSpPr>
          <p:cNvPr id="14" name="Rectangle 13"/>
          <p:cNvSpPr/>
          <p:nvPr/>
        </p:nvSpPr>
        <p:spPr>
          <a:xfrm>
            <a:off x="0" y="3429000"/>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a:off x="3347864" y="1844824"/>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28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HIKE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6" y="-13704"/>
            <a:ext cx="1872208" cy="1962470"/>
          </a:xfrm>
          <a:prstGeom prst="rect">
            <a:avLst/>
          </a:prstGeom>
        </p:spPr>
      </p:pic>
      <p:sp>
        <p:nvSpPr>
          <p:cNvPr id="5" name="Rectangle 4"/>
          <p:cNvSpPr/>
          <p:nvPr/>
        </p:nvSpPr>
        <p:spPr>
          <a:xfrm>
            <a:off x="0" y="3645024"/>
            <a:ext cx="9144000" cy="3240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400" b="1" dirty="0"/>
              <a:t>Hike</a:t>
            </a:r>
            <a:r>
              <a:rPr lang="en-US" sz="2400" dirty="0"/>
              <a:t> is an Indian freeware, cross-platform messaging and Voice over IP (VoIP) application. Hike was launched on 12 December 2012. On 16 August 2016, Hike raised $175 million in a new round of funding led by Tencent &amp; Foxconn. After raising this round Hike reached the valuation of $1.4 Billion and became the youngest startup to reach unicorn status having achieved it in just 3.7 years after launch.</a:t>
            </a:r>
          </a:p>
        </p:txBody>
      </p:sp>
      <p:cxnSp>
        <p:nvCxnSpPr>
          <p:cNvPr id="6" name="Straight Connector 5"/>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7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TELEGRAM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996" y="159605"/>
            <a:ext cx="2161756" cy="2045259"/>
          </a:xfrm>
          <a:prstGeom prst="rect">
            <a:avLst/>
          </a:prstGeom>
        </p:spPr>
      </p:pic>
      <p:sp>
        <p:nvSpPr>
          <p:cNvPr id="6" name="Rectangle 5"/>
          <p:cNvSpPr/>
          <p:nvPr/>
        </p:nvSpPr>
        <p:spPr>
          <a:xfrm>
            <a:off x="0" y="3645024"/>
            <a:ext cx="9144000" cy="32403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400" b="1" dirty="0"/>
              <a:t>Telegram</a:t>
            </a:r>
            <a:r>
              <a:rPr lang="en-IN" sz="2400" dirty="0"/>
              <a:t> is a cloud-based instant messaging and voice over IP service. Telegram client apps are available for Android, iOS, Windows Phone, Windows NT, macOS and Linux. Users can send messages and exchange photos, videos, stickers, audio and files of any type.</a:t>
            </a:r>
            <a:endParaRPr lang="en-US" sz="2400" dirty="0"/>
          </a:p>
        </p:txBody>
      </p:sp>
      <p:cxnSp>
        <p:nvCxnSpPr>
          <p:cNvPr id="7" name="Straight Connector 6"/>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3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404664"/>
            <a:ext cx="2160240" cy="2160240"/>
          </a:xfrm>
          <a:prstGeom prst="rect">
            <a:avLst/>
          </a:prstGeom>
        </p:spPr>
      </p:pic>
      <p:sp>
        <p:nvSpPr>
          <p:cNvPr id="3" name="Title 2"/>
          <p:cNvSpPr>
            <a:spLocks noGrp="1"/>
          </p:cNvSpPr>
          <p:nvPr>
            <p:ph type="ctrTitle"/>
          </p:nvPr>
        </p:nvSpPr>
        <p:spPr>
          <a:xfrm>
            <a:off x="2714612" y="428604"/>
            <a:ext cx="5429288" cy="1255711"/>
          </a:xfrm>
        </p:spPr>
        <p:txBody>
          <a:bodyPr/>
          <a:lstStyle/>
          <a:p>
            <a:r>
              <a:rPr lang="en-IN" dirty="0"/>
              <a:t>Target Audience </a:t>
            </a:r>
            <a:endParaRPr lang="en-US" dirty="0"/>
          </a:p>
        </p:txBody>
      </p:sp>
      <p:sp>
        <p:nvSpPr>
          <p:cNvPr id="4" name="Subtitle 3"/>
          <p:cNvSpPr>
            <a:spLocks noGrp="1"/>
          </p:cNvSpPr>
          <p:nvPr>
            <p:ph type="subTitle" idx="1"/>
          </p:nvPr>
        </p:nvSpPr>
        <p:spPr>
          <a:xfrm>
            <a:off x="785786" y="5929330"/>
            <a:ext cx="8001056" cy="609592"/>
          </a:xfrm>
        </p:spPr>
        <p:txBody>
          <a:bodyPr>
            <a:normAutofit fontScale="62500" lnSpcReduction="20000"/>
          </a:bodyPr>
          <a:lstStyle/>
          <a:p>
            <a:r>
              <a:rPr lang="en-US" dirty="0">
                <a:solidFill>
                  <a:schemeClr val="tx1"/>
                </a:solidFill>
                <a:hlinkClick r:id="rId3"/>
              </a:rPr>
              <a:t>Source-&gt; </a:t>
            </a:r>
            <a:r>
              <a:rPr lang="en-US" dirty="0">
                <a:hlinkClick r:id="rId3"/>
              </a:rPr>
              <a:t> https://www.statista.com/statistics/962654/india-active-whatsapp-users-share-by-age-group/</a:t>
            </a:r>
            <a:endParaRPr lang="en-US" dirty="0"/>
          </a:p>
        </p:txBody>
      </p:sp>
      <p:sp>
        <p:nvSpPr>
          <p:cNvPr id="5" name="Subtitle 3"/>
          <p:cNvSpPr txBox="1">
            <a:spLocks/>
          </p:cNvSpPr>
          <p:nvPr/>
        </p:nvSpPr>
        <p:spPr>
          <a:xfrm>
            <a:off x="2285984" y="2857496"/>
            <a:ext cx="3857652" cy="142876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Screenshot (1).png"/>
          <p:cNvPicPr>
            <a:picLocks noChangeAspect="1"/>
          </p:cNvPicPr>
          <p:nvPr/>
        </p:nvPicPr>
        <p:blipFill>
          <a:blip r:embed="rId4"/>
          <a:srcRect l="5470" t="16667" r="38281" b="19444"/>
          <a:stretch>
            <a:fillRect/>
          </a:stretch>
        </p:blipFill>
        <p:spPr>
          <a:xfrm>
            <a:off x="2643174" y="1785926"/>
            <a:ext cx="5143536" cy="3286148"/>
          </a:xfrm>
          <a:prstGeom prst="rect">
            <a:avLst/>
          </a:prstGeom>
        </p:spPr>
      </p:pic>
      <p:sp>
        <p:nvSpPr>
          <p:cNvPr id="7" name="Rectangle 6"/>
          <p:cNvSpPr/>
          <p:nvPr/>
        </p:nvSpPr>
        <p:spPr>
          <a:xfrm>
            <a:off x="2736304" y="5018876"/>
            <a:ext cx="3275856"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Target audience : 18-25years</a:t>
            </a:r>
            <a:endParaRPr lang="en-US" dirty="0">
              <a:solidFill>
                <a:schemeClr val="tx1"/>
              </a:solidFill>
            </a:endParaRPr>
          </a:p>
        </p:txBody>
      </p:sp>
      <p:cxnSp>
        <p:nvCxnSpPr>
          <p:cNvPr id="10" name="Straight Connector 9"/>
          <p:cNvCxnSpPr/>
          <p:nvPr/>
        </p:nvCxnSpPr>
        <p:spPr>
          <a:xfrm>
            <a:off x="3323924" y="1428736"/>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Opening Questions</a:t>
            </a:r>
            <a:endParaRPr lang="en-US" dirty="0"/>
          </a:p>
        </p:txBody>
      </p:sp>
      <p:sp>
        <p:nvSpPr>
          <p:cNvPr id="3" name="Content Placeholder 2"/>
          <p:cNvSpPr>
            <a:spLocks noGrp="1"/>
          </p:cNvSpPr>
          <p:nvPr>
            <p:ph idx="1"/>
          </p:nvPr>
        </p:nvSpPr>
        <p:spPr>
          <a:xfrm>
            <a:off x="428596" y="1600200"/>
            <a:ext cx="8286808" cy="4114815"/>
          </a:xfrm>
        </p:spPr>
        <p:txBody>
          <a:bodyPr>
            <a:normAutofit fontScale="92500" lnSpcReduction="10000"/>
          </a:bodyPr>
          <a:lstStyle/>
          <a:p>
            <a:pPr>
              <a:buNone/>
            </a:pPr>
            <a:r>
              <a:rPr lang="en-IN" dirty="0"/>
              <a:t>Demographics:</a:t>
            </a:r>
          </a:p>
          <a:p>
            <a:pPr>
              <a:buNone/>
            </a:pPr>
            <a:r>
              <a:rPr lang="en-IN" u="sng" dirty="0"/>
              <a:t>1</a:t>
            </a:r>
            <a:r>
              <a:rPr lang="en-IN" dirty="0"/>
              <a:t>.What is your Name?</a:t>
            </a:r>
          </a:p>
          <a:p>
            <a:pPr>
              <a:buNone/>
            </a:pPr>
            <a:r>
              <a:rPr lang="en-IN" u="sng" dirty="0"/>
              <a:t>2</a:t>
            </a:r>
            <a:r>
              <a:rPr lang="en-IN" dirty="0"/>
              <a:t>.What is your Age?</a:t>
            </a:r>
          </a:p>
          <a:p>
            <a:pPr>
              <a:buNone/>
            </a:pPr>
            <a:r>
              <a:rPr lang="en-IN" u="sng" dirty="0"/>
              <a:t>3</a:t>
            </a:r>
            <a:r>
              <a:rPr lang="en-IN" dirty="0"/>
              <a:t>.What is your Profession?</a:t>
            </a:r>
          </a:p>
          <a:p>
            <a:pPr>
              <a:buNone/>
            </a:pPr>
            <a:r>
              <a:rPr lang="en-IN" u="sng" dirty="0"/>
              <a:t>4</a:t>
            </a:r>
            <a:r>
              <a:rPr lang="en-IN" dirty="0"/>
              <a:t>.What is your location?</a:t>
            </a:r>
          </a:p>
          <a:p>
            <a:pPr>
              <a:buNone/>
            </a:pPr>
            <a:endParaRPr lang="en-IN" dirty="0"/>
          </a:p>
          <a:p>
            <a:r>
              <a:rPr lang="en-IN" dirty="0"/>
              <a:t>How do you spend your day?</a:t>
            </a:r>
          </a:p>
          <a:p>
            <a:r>
              <a:rPr lang="en-IN" dirty="0"/>
              <a:t>What applications do you use in your daily life?</a:t>
            </a:r>
          </a:p>
          <a:p>
            <a:pPr>
              <a:buNone/>
            </a:pPr>
            <a:endParaRPr lang="en-IN" dirty="0"/>
          </a:p>
          <a:p>
            <a:pPr>
              <a:buNone/>
            </a:pPr>
            <a:endParaRPr lang="en-US" dirty="0"/>
          </a:p>
        </p:txBody>
      </p:sp>
      <p:cxnSp>
        <p:nvCxnSpPr>
          <p:cNvPr id="4" name="Straight Connector 3"/>
          <p:cNvCxnSpPr/>
          <p:nvPr/>
        </p:nvCxnSpPr>
        <p:spPr>
          <a:xfrm>
            <a:off x="2500298" y="121442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FAQ</a:t>
            </a:r>
            <a:endParaRPr lang="en-US" dirty="0"/>
          </a:p>
        </p:txBody>
      </p:sp>
      <p:sp>
        <p:nvSpPr>
          <p:cNvPr id="3" name="Content Placeholder 2"/>
          <p:cNvSpPr>
            <a:spLocks noGrp="1"/>
          </p:cNvSpPr>
          <p:nvPr>
            <p:ph idx="1"/>
          </p:nvPr>
        </p:nvSpPr>
        <p:spPr>
          <a:xfrm>
            <a:off x="214282" y="1214422"/>
            <a:ext cx="8829708" cy="5400700"/>
          </a:xfrm>
        </p:spPr>
        <p:txBody>
          <a:bodyPr>
            <a:noAutofit/>
          </a:bodyPr>
          <a:lstStyle/>
          <a:p>
            <a:pPr>
              <a:buFont typeface="Wingdings" pitchFamily="2" charset="2"/>
              <a:buChar char="Ø"/>
            </a:pPr>
            <a:r>
              <a:rPr lang="en-IN" sz="2800" dirty="0"/>
              <a:t>Task based</a:t>
            </a:r>
          </a:p>
          <a:p>
            <a:r>
              <a:rPr lang="en-IN" sz="2400" dirty="0"/>
              <a:t>Is it easy to share images or documents on whatsapp ?</a:t>
            </a:r>
          </a:p>
          <a:p>
            <a:r>
              <a:rPr lang="en-IN" sz="2400" dirty="0"/>
              <a:t>What is the first thing you do while using whatsapp ? </a:t>
            </a:r>
          </a:p>
          <a:p>
            <a:pPr>
              <a:buFont typeface="Wingdings" pitchFamily="2" charset="2"/>
              <a:buChar char="Ø"/>
            </a:pPr>
            <a:r>
              <a:rPr lang="en-IN" sz="2800" dirty="0"/>
              <a:t>Need based</a:t>
            </a:r>
          </a:p>
          <a:p>
            <a:r>
              <a:rPr lang="en-IN" sz="2400" dirty="0"/>
              <a:t>Why do you use whatsapp?</a:t>
            </a:r>
          </a:p>
          <a:p>
            <a:r>
              <a:rPr lang="en-IN" sz="2400" dirty="0"/>
              <a:t>How often do you use whatsapp?</a:t>
            </a:r>
          </a:p>
          <a:p>
            <a:pPr>
              <a:buFont typeface="Wingdings" pitchFamily="2" charset="2"/>
              <a:buChar char="Ø"/>
            </a:pPr>
            <a:r>
              <a:rPr lang="en-IN" sz="2800" dirty="0"/>
              <a:t>Value based</a:t>
            </a:r>
          </a:p>
          <a:p>
            <a:r>
              <a:rPr lang="en-IN" sz="2400" dirty="0"/>
              <a:t>What are the Difficulties you faced while sharing images or documents?</a:t>
            </a:r>
          </a:p>
          <a:p>
            <a:r>
              <a:rPr lang="en-IN" sz="2400" dirty="0"/>
              <a:t>Is there any way to improve on the whatsapp?</a:t>
            </a:r>
          </a:p>
          <a:p>
            <a:r>
              <a:rPr lang="en-IN" sz="2400" dirty="0"/>
              <a:t>What is your experience while using whatsapp? </a:t>
            </a:r>
            <a:endParaRPr lang="en-US" sz="2400" dirty="0"/>
          </a:p>
        </p:txBody>
      </p:sp>
      <p:cxnSp>
        <p:nvCxnSpPr>
          <p:cNvPr id="4" name="Straight Connector 3"/>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7241-200.png"/>
          <p:cNvPicPr>
            <a:picLocks noChangeAspect="1"/>
          </p:cNvPicPr>
          <p:nvPr/>
        </p:nvPicPr>
        <p:blipFill>
          <a:blip r:embed="rId2"/>
          <a:stretch>
            <a:fillRect/>
          </a:stretch>
        </p:blipFill>
        <p:spPr>
          <a:xfrm>
            <a:off x="285721" y="44624"/>
            <a:ext cx="1825302" cy="1825303"/>
          </a:xfrm>
          <a:prstGeom prst="rect">
            <a:avLst/>
          </a:prstGeom>
        </p:spPr>
      </p:pic>
      <p:sp>
        <p:nvSpPr>
          <p:cNvPr id="7" name="TextBox 6"/>
          <p:cNvSpPr txBox="1"/>
          <p:nvPr/>
        </p:nvSpPr>
        <p:spPr>
          <a:xfrm>
            <a:off x="2339752" y="1916832"/>
            <a:ext cx="6384772" cy="1477328"/>
          </a:xfrm>
          <a:prstGeom prst="rect">
            <a:avLst/>
          </a:prstGeom>
          <a:noFill/>
          <a:ln w="25400">
            <a:solidFill>
              <a:schemeClr val="tx1"/>
            </a:solidFill>
          </a:ln>
        </p:spPr>
        <p:txBody>
          <a:bodyPr wrap="square" rtlCol="0">
            <a:spAutoFit/>
          </a:bodyPr>
          <a:lstStyle/>
          <a:p>
            <a:r>
              <a:rPr lang="en-IN" dirty="0"/>
              <a:t>		</a:t>
            </a:r>
            <a:r>
              <a:rPr lang="en-IN" dirty="0" err="1"/>
              <a:t>Technolgy</a:t>
            </a:r>
            <a:r>
              <a:rPr lang="en-IN" dirty="0"/>
              <a:t> used:</a:t>
            </a:r>
          </a:p>
          <a:p>
            <a:endParaRPr lang="en-IN" dirty="0"/>
          </a:p>
          <a:p>
            <a:r>
              <a:rPr lang="en-IN" dirty="0"/>
              <a:t>Digital </a:t>
            </a:r>
            <a:r>
              <a:rPr lang="en-IN" dirty="0" err="1"/>
              <a:t>deivces</a:t>
            </a:r>
            <a:r>
              <a:rPr lang="en-IN" dirty="0"/>
              <a:t>       laptop            smart-phone                                                   </a:t>
            </a:r>
          </a:p>
          <a:p>
            <a:endParaRPr lang="en-IN" dirty="0"/>
          </a:p>
          <a:p>
            <a:r>
              <a:rPr lang="en-IN" dirty="0"/>
              <a:t>Apps used:       whatsapp       instagram         uber         </a:t>
            </a:r>
            <a:r>
              <a:rPr lang="en-IN" dirty="0" err="1"/>
              <a:t>zomato</a:t>
            </a:r>
            <a:endParaRPr lang="en-US" dirty="0"/>
          </a:p>
        </p:txBody>
      </p:sp>
      <p:sp>
        <p:nvSpPr>
          <p:cNvPr id="8" name="Rectangle 7"/>
          <p:cNvSpPr/>
          <p:nvPr/>
        </p:nvSpPr>
        <p:spPr>
          <a:xfrm>
            <a:off x="4067944" y="2492896"/>
            <a:ext cx="785818"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92080" y="2492896"/>
            <a:ext cx="1357322"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97074" y="3071240"/>
            <a:ext cx="107157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04048" y="3068960"/>
            <a:ext cx="107157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72200" y="3068960"/>
            <a:ext cx="642942"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8304" y="3068960"/>
            <a:ext cx="857256"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2844" y="1916832"/>
            <a:ext cx="2196908" cy="1477328"/>
          </a:xfrm>
          <a:prstGeom prst="rect">
            <a:avLst/>
          </a:prstGeom>
          <a:noFill/>
          <a:ln w="25400">
            <a:solidFill>
              <a:schemeClr val="tx1"/>
            </a:solidFill>
          </a:ln>
        </p:spPr>
        <p:txBody>
          <a:bodyPr wrap="square" rtlCol="0">
            <a:spAutoFit/>
          </a:bodyPr>
          <a:lstStyle/>
          <a:p>
            <a:r>
              <a:rPr lang="en-IN" b="1" dirty="0"/>
              <a:t>Name : Aditya sharma</a:t>
            </a:r>
          </a:p>
          <a:p>
            <a:r>
              <a:rPr lang="en-IN" b="1" dirty="0"/>
              <a:t>Age : 20 years</a:t>
            </a:r>
          </a:p>
          <a:p>
            <a:r>
              <a:rPr lang="en-IN" b="1" dirty="0"/>
              <a:t>Location : zirakpur</a:t>
            </a:r>
          </a:p>
          <a:p>
            <a:r>
              <a:rPr lang="en-IN" b="1" dirty="0"/>
              <a:t>Education : B.E.</a:t>
            </a:r>
            <a:endParaRPr lang="en-US" b="1" dirty="0"/>
          </a:p>
        </p:txBody>
      </p:sp>
      <p:sp>
        <p:nvSpPr>
          <p:cNvPr id="15" name="TextBox 14"/>
          <p:cNvSpPr txBox="1"/>
          <p:nvPr/>
        </p:nvSpPr>
        <p:spPr>
          <a:xfrm>
            <a:off x="142844" y="3415104"/>
            <a:ext cx="2714644" cy="3139321"/>
          </a:xfrm>
          <a:prstGeom prst="rect">
            <a:avLst/>
          </a:prstGeom>
          <a:noFill/>
          <a:ln w="25400">
            <a:solidFill>
              <a:schemeClr val="tx1"/>
            </a:solidFill>
          </a:ln>
        </p:spPr>
        <p:txBody>
          <a:bodyPr wrap="square" rtlCol="0">
            <a:spAutoFit/>
          </a:bodyPr>
          <a:lstStyle/>
          <a:p>
            <a:r>
              <a:rPr lang="en-IN" dirty="0"/>
              <a:t>Tasks:</a:t>
            </a:r>
          </a:p>
          <a:p>
            <a:endParaRPr lang="en-IN" dirty="0"/>
          </a:p>
          <a:p>
            <a:pPr>
              <a:buFont typeface="Arial" pitchFamily="34" charset="0"/>
              <a:buChar char="•"/>
            </a:pPr>
            <a:r>
              <a:rPr lang="en-IN" dirty="0"/>
              <a:t>Sending Documents</a:t>
            </a:r>
          </a:p>
          <a:p>
            <a:endParaRPr lang="en-IN" dirty="0"/>
          </a:p>
          <a:p>
            <a:pPr>
              <a:buFont typeface="Arial" pitchFamily="34" charset="0"/>
              <a:buChar char="•"/>
            </a:pPr>
            <a:r>
              <a:rPr lang="en-IN" dirty="0"/>
              <a:t>Changing profile picture</a:t>
            </a:r>
          </a:p>
          <a:p>
            <a:endParaRPr lang="en-IN" dirty="0"/>
          </a:p>
          <a:p>
            <a:pPr>
              <a:buFont typeface="Arial" pitchFamily="34" charset="0"/>
              <a:buChar char="•"/>
            </a:pPr>
            <a:r>
              <a:rPr lang="en-IN" dirty="0"/>
              <a:t>Opening any received image without opening chat.</a:t>
            </a:r>
          </a:p>
          <a:p>
            <a:pPr>
              <a:buFont typeface="Arial" pitchFamily="34" charset="0"/>
              <a:buChar char="•"/>
            </a:pPr>
            <a:endParaRPr lang="en-IN" dirty="0"/>
          </a:p>
          <a:p>
            <a:pPr>
              <a:buFont typeface="Arial" pitchFamily="34" charset="0"/>
              <a:buChar char="•"/>
            </a:pPr>
            <a:endParaRPr lang="en-US" dirty="0"/>
          </a:p>
        </p:txBody>
      </p:sp>
      <p:sp>
        <p:nvSpPr>
          <p:cNvPr id="16" name="TextBox 15"/>
          <p:cNvSpPr txBox="1"/>
          <p:nvPr/>
        </p:nvSpPr>
        <p:spPr>
          <a:xfrm>
            <a:off x="2856537" y="3386023"/>
            <a:ext cx="2867591" cy="3139321"/>
          </a:xfrm>
          <a:prstGeom prst="rect">
            <a:avLst/>
          </a:prstGeom>
          <a:noFill/>
          <a:ln w="25400">
            <a:solidFill>
              <a:schemeClr val="tx1"/>
            </a:solidFill>
          </a:ln>
        </p:spPr>
        <p:txBody>
          <a:bodyPr wrap="square" rtlCol="0">
            <a:spAutoFit/>
          </a:bodyPr>
          <a:lstStyle/>
          <a:p>
            <a:r>
              <a:rPr lang="en-IN" dirty="0"/>
              <a:t>Needs:</a:t>
            </a:r>
          </a:p>
          <a:p>
            <a:pPr>
              <a:buFont typeface="Arial" pitchFamily="34" charset="0"/>
              <a:buChar char="•"/>
            </a:pPr>
            <a:r>
              <a:rPr lang="en-IN" dirty="0"/>
              <a:t>He wants to send 40 photos of class notes in serial order</a:t>
            </a:r>
          </a:p>
          <a:p>
            <a:pPr>
              <a:buFont typeface="Arial" pitchFamily="34" charset="0"/>
              <a:buChar char="•"/>
            </a:pPr>
            <a:r>
              <a:rPr lang="en-IN" dirty="0"/>
              <a:t>He wants to change profile picture which is not a easy task</a:t>
            </a:r>
          </a:p>
          <a:p>
            <a:pPr>
              <a:buFont typeface="Arial" pitchFamily="34" charset="0"/>
              <a:buChar char="•"/>
            </a:pPr>
            <a:r>
              <a:rPr lang="en-IN" dirty="0"/>
              <a:t>He wants to open a received image without opening chat.</a:t>
            </a:r>
          </a:p>
          <a:p>
            <a:pPr>
              <a:buFont typeface="Arial" pitchFamily="34" charset="0"/>
              <a:buChar char="•"/>
            </a:pPr>
            <a:endParaRPr lang="en-IN" dirty="0"/>
          </a:p>
          <a:p>
            <a:pPr>
              <a:buFont typeface="Arial" pitchFamily="34" charset="0"/>
              <a:buChar char="•"/>
            </a:pPr>
            <a:endParaRPr lang="en-IN" dirty="0"/>
          </a:p>
        </p:txBody>
      </p:sp>
      <p:sp>
        <p:nvSpPr>
          <p:cNvPr id="17" name="TextBox 16"/>
          <p:cNvSpPr txBox="1"/>
          <p:nvPr/>
        </p:nvSpPr>
        <p:spPr>
          <a:xfrm>
            <a:off x="5724128" y="3386023"/>
            <a:ext cx="3000396" cy="3139321"/>
          </a:xfrm>
          <a:prstGeom prst="rect">
            <a:avLst/>
          </a:prstGeom>
          <a:noFill/>
          <a:ln w="25400">
            <a:solidFill>
              <a:schemeClr val="tx1"/>
            </a:solidFill>
          </a:ln>
        </p:spPr>
        <p:txBody>
          <a:bodyPr wrap="square" rtlCol="0">
            <a:spAutoFit/>
          </a:bodyPr>
          <a:lstStyle/>
          <a:p>
            <a:r>
              <a:rPr lang="en-IN" dirty="0"/>
              <a:t>Pain-points:</a:t>
            </a:r>
          </a:p>
          <a:p>
            <a:pPr>
              <a:buFont typeface="Arial" pitchFamily="34" charset="0"/>
              <a:buChar char="•"/>
            </a:pPr>
            <a:r>
              <a:rPr lang="en-IN" dirty="0"/>
              <a:t>Cannot send more than 30 photos.</a:t>
            </a:r>
          </a:p>
          <a:p>
            <a:pPr>
              <a:buFont typeface="Arial" pitchFamily="34" charset="0"/>
              <a:buChar char="•"/>
            </a:pPr>
            <a:r>
              <a:rPr lang="en-IN" dirty="0"/>
              <a:t>Due to lack of network connection photos were not in correct order.</a:t>
            </a:r>
          </a:p>
          <a:p>
            <a:pPr>
              <a:buFont typeface="Arial" pitchFamily="34" charset="0"/>
              <a:buChar char="•"/>
            </a:pPr>
            <a:r>
              <a:rPr lang="en-IN" dirty="0"/>
              <a:t>There are lots of steps to change profile picture.</a:t>
            </a:r>
          </a:p>
          <a:p>
            <a:pPr>
              <a:buFont typeface="Arial" pitchFamily="34" charset="0"/>
              <a:buChar char="•"/>
            </a:pPr>
            <a:r>
              <a:rPr lang="en-IN" dirty="0"/>
              <a:t>It is not possible in whatsapp to open image from notification bar.</a:t>
            </a:r>
          </a:p>
        </p:txBody>
      </p:sp>
      <p:sp>
        <p:nvSpPr>
          <p:cNvPr id="2" name="Rectangle 1">
            <a:extLst>
              <a:ext uri="{FF2B5EF4-FFF2-40B4-BE49-F238E27FC236}">
                <a16:creationId xmlns:a16="http://schemas.microsoft.com/office/drawing/2014/main" id="{A0AC5D53-7299-434A-854C-3B75D486C250}"/>
              </a:ext>
            </a:extLst>
          </p:cNvPr>
          <p:cNvSpPr/>
          <p:nvPr/>
        </p:nvSpPr>
        <p:spPr>
          <a:xfrm>
            <a:off x="142844" y="46905"/>
            <a:ext cx="2196908" cy="1869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AA17D64-A229-493D-A95D-1D30EEA59357}"/>
              </a:ext>
            </a:extLst>
          </p:cNvPr>
          <p:cNvSpPr/>
          <p:nvPr/>
        </p:nvSpPr>
        <p:spPr>
          <a:xfrm>
            <a:off x="2339752" y="52081"/>
            <a:ext cx="6384772" cy="1864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			Bio </a:t>
            </a:r>
          </a:p>
          <a:p>
            <a:r>
              <a:rPr lang="en-IN" dirty="0">
                <a:solidFill>
                  <a:schemeClr val="tx1"/>
                </a:solidFill>
              </a:rPr>
              <a:t> Aditya </a:t>
            </a:r>
            <a:r>
              <a:rPr lang="en-IN" dirty="0" err="1">
                <a:solidFill>
                  <a:schemeClr val="tx1"/>
                </a:solidFill>
              </a:rPr>
              <a:t>sharma</a:t>
            </a:r>
            <a:r>
              <a:rPr lang="en-IN" dirty="0">
                <a:solidFill>
                  <a:schemeClr val="tx1"/>
                </a:solidFill>
              </a:rPr>
              <a:t> is 20 year old. He is a C.S.E 3</a:t>
            </a:r>
            <a:r>
              <a:rPr lang="en-IN" baseline="30000" dirty="0">
                <a:solidFill>
                  <a:schemeClr val="tx1"/>
                </a:solidFill>
              </a:rPr>
              <a:t>rd</a:t>
            </a:r>
            <a:r>
              <a:rPr lang="en-IN" dirty="0">
                <a:solidFill>
                  <a:schemeClr val="tx1"/>
                </a:solidFill>
              </a:rPr>
              <a:t> year student of </a:t>
            </a:r>
            <a:r>
              <a:rPr lang="en-IN" dirty="0" err="1">
                <a:solidFill>
                  <a:schemeClr val="tx1"/>
                </a:solidFill>
              </a:rPr>
              <a:t>chitkara</a:t>
            </a:r>
            <a:r>
              <a:rPr lang="en-IN" dirty="0">
                <a:solidFill>
                  <a:schemeClr val="tx1"/>
                </a:solidFill>
              </a:rPr>
              <a:t> university lives in </a:t>
            </a:r>
            <a:r>
              <a:rPr lang="en-IN" dirty="0" err="1">
                <a:solidFill>
                  <a:schemeClr val="tx1"/>
                </a:solidFill>
              </a:rPr>
              <a:t>zirakpur</a:t>
            </a:r>
            <a:r>
              <a:rPr lang="en-IN" dirty="0">
                <a:solidFill>
                  <a:schemeClr val="tx1"/>
                </a:solidFill>
              </a:rPr>
              <a:t> . He like to play football </a:t>
            </a:r>
          </a:p>
          <a:p>
            <a:endParaRPr lang="en-IN" dirty="0">
              <a:solidFill>
                <a:schemeClr val="tx1"/>
              </a:solidFill>
            </a:endParaRPr>
          </a:p>
          <a:p>
            <a:endParaRPr lang="en-IN" dirty="0">
              <a:solidFill>
                <a:schemeClr val="tx1"/>
              </a:solidFill>
            </a:endParaRPr>
          </a:p>
          <a:p>
            <a:endParaRPr lang="en-IN" dirty="0">
              <a:solidFill>
                <a:schemeClr val="tx1"/>
              </a:solidFill>
            </a:endParaRPr>
          </a:p>
          <a:p>
            <a:pPr algn="ct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9592" y="434424"/>
            <a:ext cx="8136904"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00B050"/>
                </a:solidFill>
              </a:rPr>
              <a:t>Current features of </a:t>
            </a:r>
            <a:r>
              <a:rPr lang="en-IN" sz="3200" dirty="0" err="1">
                <a:solidFill>
                  <a:srgbClr val="00B050"/>
                </a:solidFill>
              </a:rPr>
              <a:t>WhatsApp</a:t>
            </a:r>
            <a:endParaRPr lang="en-IN" sz="3200" dirty="0">
              <a:solidFill>
                <a:srgbClr val="00B050"/>
              </a:solidFill>
            </a:endParaRPr>
          </a:p>
        </p:txBody>
      </p:sp>
      <p:sp>
        <p:nvSpPr>
          <p:cNvPr id="14" name="Rectangle 13"/>
          <p:cNvSpPr/>
          <p:nvPr/>
        </p:nvSpPr>
        <p:spPr>
          <a:xfrm>
            <a:off x="0" y="3573016"/>
            <a:ext cx="9144000" cy="32849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itchFamily="2" charset="2"/>
              <a:buChar char="Ø"/>
            </a:pPr>
            <a:endParaRPr lang="en-US" sz="2400" b="1" cap="all" dirty="0"/>
          </a:p>
          <a:p>
            <a:pPr marL="342900" indent="-342900" algn="ctr">
              <a:buFont typeface="Wingdings" pitchFamily="2" charset="2"/>
              <a:buChar char="Ø"/>
            </a:pPr>
            <a:r>
              <a:rPr lang="en-US" sz="2400" b="1" cap="all" dirty="0"/>
              <a:t>TEXTS</a:t>
            </a:r>
          </a:p>
          <a:p>
            <a:pPr marL="342900" indent="-342900" algn="ctr">
              <a:buFont typeface="Wingdings" pitchFamily="2" charset="2"/>
              <a:buChar char="Ø"/>
            </a:pPr>
            <a:r>
              <a:rPr lang="en-US" sz="2400" b="1" cap="all" dirty="0"/>
              <a:t>Group chats      </a:t>
            </a:r>
          </a:p>
          <a:p>
            <a:pPr marL="342900" indent="-342900" algn="ctr">
              <a:buFont typeface="Wingdings" pitchFamily="2" charset="2"/>
              <a:buChar char="Ø"/>
            </a:pPr>
            <a:r>
              <a:rPr lang="en-US" sz="2400" b="1" cap="all" dirty="0"/>
              <a:t>voice and video calls     </a:t>
            </a:r>
          </a:p>
          <a:p>
            <a:pPr marL="342900" indent="-342900" algn="ctr">
              <a:buFont typeface="Wingdings" pitchFamily="2" charset="2"/>
              <a:buChar char="Ø"/>
            </a:pPr>
            <a:r>
              <a:rPr lang="en-US" sz="2400" b="1" cap="all" dirty="0"/>
              <a:t>photos and videos</a:t>
            </a:r>
          </a:p>
          <a:p>
            <a:pPr marL="342900" indent="-342900" algn="ctr">
              <a:buFont typeface="Wingdings" pitchFamily="2" charset="2"/>
              <a:buChar char="Ø"/>
            </a:pPr>
            <a:r>
              <a:rPr lang="en-US" sz="2400" b="1" cap="all" dirty="0"/>
              <a:t>voice messages</a:t>
            </a:r>
          </a:p>
          <a:p>
            <a:pPr marL="342900" indent="-342900" algn="ctr">
              <a:buFont typeface="Wingdings" pitchFamily="2" charset="2"/>
              <a:buChar char="Ø"/>
            </a:pPr>
            <a:r>
              <a:rPr lang="en-IN" sz="2400" b="1" cap="all" dirty="0"/>
              <a:t>DOCUMENTS</a:t>
            </a:r>
            <a:br>
              <a:rPr lang="en-US" b="1" cap="all" dirty="0"/>
            </a:br>
            <a:endParaRPr lang="en-IN"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72680"/>
            <a:ext cx="1971664" cy="1971664"/>
          </a:xfrm>
          <a:prstGeom prst="rect">
            <a:avLst/>
          </a:prstGeom>
        </p:spPr>
      </p:pic>
      <p:sp>
        <p:nvSpPr>
          <p:cNvPr id="18" name="Rectangle 17"/>
          <p:cNvSpPr/>
          <p:nvPr/>
        </p:nvSpPr>
        <p:spPr>
          <a:xfrm>
            <a:off x="0" y="3429000"/>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2771800" y="1412776"/>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06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Texts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45024"/>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3200" b="1" dirty="0"/>
              <a:t>Simple, Reliable Messaging</a:t>
            </a:r>
          </a:p>
          <a:p>
            <a:pPr algn="ctr" fontAlgn="base"/>
            <a:r>
              <a:rPr lang="en-US" sz="2400" dirty="0"/>
              <a:t>Message your friends and family for free</a:t>
            </a:r>
            <a:r>
              <a:rPr lang="en-US" sz="2400" baseline="30000" dirty="0"/>
              <a:t>*</a:t>
            </a:r>
            <a:r>
              <a:rPr lang="en-US" sz="2400" dirty="0"/>
              <a:t>. WhatsApp uses your phone's Internet connection to send messages so you can avoid SMS fees.</a:t>
            </a:r>
          </a:p>
          <a:p>
            <a:pPr algn="ctr"/>
            <a:endParaRPr lang="en-IN" sz="2400" dirty="0"/>
          </a:p>
          <a:p>
            <a:pPr algn="ctr"/>
            <a:endParaRPr lang="en-IN" sz="2400" dirty="0"/>
          </a:p>
        </p:txBody>
      </p:sp>
      <p:sp>
        <p:nvSpPr>
          <p:cNvPr id="8" name="Rectangle 7"/>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5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Group Chats</a:t>
            </a:r>
          </a:p>
        </p:txBody>
      </p:sp>
      <p:sp>
        <p:nvSpPr>
          <p:cNvPr id="4" name="Rectangle 3"/>
          <p:cNvSpPr/>
          <p:nvPr/>
        </p:nvSpPr>
        <p:spPr>
          <a:xfrm>
            <a:off x="0" y="3645024"/>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3200" b="1" dirty="0"/>
              <a:t>Groups to keep in touch</a:t>
            </a:r>
          </a:p>
          <a:p>
            <a:pPr algn="ctr" fontAlgn="base"/>
            <a:r>
              <a:rPr lang="en-US" sz="2400" dirty="0"/>
              <a:t>Keep in touch with the groups of people that matter the most, like your family or coworkers. With group chats, you can share messages, photos, and videos with up to 256 people at once. You can also name your group, mute or customize notifications, and more.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6" name="Rectangle 5"/>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771800" y="1268760"/>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8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solidFill>
                  <a:srgbClr val="00B050"/>
                </a:solidFill>
              </a:rPr>
              <a:t>              voice and video calls</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45024"/>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3200" b="1" dirty="0"/>
              <a:t>Speak Freely</a:t>
            </a:r>
          </a:p>
          <a:p>
            <a:pPr algn="ctr" fontAlgn="base"/>
            <a:r>
              <a:rPr lang="en-US" sz="2400" dirty="0"/>
              <a:t>With voice calls, you can talk to your friends and family for free</a:t>
            </a:r>
            <a:r>
              <a:rPr lang="en-US" sz="2400" baseline="30000" dirty="0"/>
              <a:t>*</a:t>
            </a:r>
            <a:r>
              <a:rPr lang="en-US" sz="2400" dirty="0"/>
              <a:t>, even if they're in another country. And with free</a:t>
            </a:r>
            <a:r>
              <a:rPr lang="en-US" sz="2400" baseline="30000" dirty="0"/>
              <a:t>*</a:t>
            </a:r>
            <a:r>
              <a:rPr lang="en-US" sz="2400" dirty="0"/>
              <a:t> video calls, you can have face-to-face conversations for when voice or text just isn't enough. WhatsApp voice and video calls use your phone's Internet connection, instead of your cell plan's voice minutes, so you don't have to worry about expensive calling charges.</a:t>
            </a:r>
          </a:p>
          <a:p>
            <a:pPr algn="ctr" fontAlgn="base"/>
            <a:endParaRPr lang="en-US" sz="2400" dirty="0"/>
          </a:p>
        </p:txBody>
      </p:sp>
      <p:sp>
        <p:nvSpPr>
          <p:cNvPr id="6" name="Rectangle 5"/>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3203848"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45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solidFill>
                  <a:srgbClr val="00B050"/>
                </a:solidFill>
              </a:rPr>
              <a:t>        photos and videos</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17640"/>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3200" b="1" dirty="0"/>
              <a:t>Share Moments that Matter</a:t>
            </a:r>
          </a:p>
          <a:p>
            <a:pPr algn="ctr" fontAlgn="base"/>
            <a:r>
              <a:rPr lang="en-US" sz="2400" dirty="0"/>
              <a:t>Send photos and videos on WhatsApp instantly. You can even capture the moments that matter to you most with a built-in camera. With WhatsApp, photos and videos send quickly even if you're on a slow connection.</a:t>
            </a:r>
          </a:p>
        </p:txBody>
      </p:sp>
      <p:sp>
        <p:nvSpPr>
          <p:cNvPr id="6" name="Rectangle 5"/>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843808"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solidFill>
                  <a:srgbClr val="00B050"/>
                </a:solidFill>
              </a:rPr>
              <a:t>   voice messages</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26792"/>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en-US" sz="3200" b="1" dirty="0">
                <a:solidFill>
                  <a:prstClr val="white"/>
                </a:solidFill>
              </a:rPr>
              <a:t>Say What's On Your Mind</a:t>
            </a:r>
          </a:p>
          <a:p>
            <a:pPr lvl="0" algn="ctr" fontAlgn="base"/>
            <a:r>
              <a:rPr lang="en-US" sz="2400" dirty="0">
                <a:solidFill>
                  <a:prstClr val="white"/>
                </a:solidFill>
              </a:rPr>
              <a:t>Sometimes, your voice says it all. With just one tap you can record a Voice Message, perfect for a quick hello or a longer story.</a:t>
            </a:r>
          </a:p>
          <a:p>
            <a:pPr lvl="0" algn="ctr" fontAlgn="base"/>
            <a:endParaRPr lang="en-US" sz="2400" dirty="0">
              <a:solidFill>
                <a:prstClr val="white"/>
              </a:solidFill>
            </a:endParaRPr>
          </a:p>
          <a:p>
            <a:pPr algn="ctr" fontAlgn="base"/>
            <a:endParaRPr lang="en-US" sz="2400" dirty="0"/>
          </a:p>
        </p:txBody>
      </p:sp>
      <p:sp>
        <p:nvSpPr>
          <p:cNvPr id="6" name="Rectangle 5"/>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40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solidFill>
                  <a:srgbClr val="00B050"/>
                </a:solidFill>
              </a:rPr>
              <a:t>Documents</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45024"/>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3200" b="1" dirty="0"/>
              <a:t>Document Sharing Made Easy</a:t>
            </a:r>
          </a:p>
          <a:p>
            <a:pPr algn="ctr" fontAlgn="base"/>
            <a:r>
              <a:rPr lang="en-US" sz="2400" dirty="0"/>
              <a:t>Send PDFs, documents, spreadsheets, slideshows and more, without the hassle of email or file sharing apps. You can send documents up to 100 MB, so it's easy to get what you need over to who you want.</a:t>
            </a:r>
          </a:p>
          <a:p>
            <a:pPr algn="ctr" fontAlgn="base"/>
            <a:endParaRPr lang="en-US" sz="2400" dirty="0"/>
          </a:p>
        </p:txBody>
      </p:sp>
      <p:sp>
        <p:nvSpPr>
          <p:cNvPr id="8" name="Rectangle 7"/>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0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00B050"/>
                </a:solidFill>
              </a:rPr>
              <a:t>             Competitors of WhatsApp</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5040"/>
            <a:ext cx="1971664" cy="1971664"/>
          </a:xfrm>
          <a:prstGeom prst="rect">
            <a:avLst/>
          </a:prstGeom>
        </p:spPr>
      </p:pic>
      <p:sp>
        <p:nvSpPr>
          <p:cNvPr id="5" name="Rectangle 4"/>
          <p:cNvSpPr/>
          <p:nvPr/>
        </p:nvSpPr>
        <p:spPr>
          <a:xfrm>
            <a:off x="0" y="3645024"/>
            <a:ext cx="9144000" cy="32403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400" b="1" dirty="0"/>
              <a:t>Telegram</a:t>
            </a:r>
            <a:r>
              <a:rPr lang="en-US" sz="2400" dirty="0"/>
              <a:t> and </a:t>
            </a:r>
            <a:r>
              <a:rPr lang="en-US" sz="2400" b="1" dirty="0"/>
              <a:t>Hike</a:t>
            </a:r>
            <a:r>
              <a:rPr lang="en-US" sz="2400" dirty="0"/>
              <a:t> are the biggest </a:t>
            </a:r>
            <a:r>
              <a:rPr lang="en-US" sz="2400" b="1" dirty="0"/>
              <a:t>competitors</a:t>
            </a:r>
            <a:r>
              <a:rPr lang="en-US" sz="2400" dirty="0"/>
              <a:t>.</a:t>
            </a:r>
          </a:p>
        </p:txBody>
      </p:sp>
      <p:sp>
        <p:nvSpPr>
          <p:cNvPr id="8" name="Rectangle 7"/>
          <p:cNvSpPr/>
          <p:nvPr/>
        </p:nvSpPr>
        <p:spPr>
          <a:xfrm>
            <a:off x="0" y="3473624"/>
            <a:ext cx="9144000" cy="171400"/>
          </a:xfrm>
          <a:prstGeom prst="rect">
            <a:avLst/>
          </a:prstGeom>
          <a:solidFill>
            <a:srgbClr val="12D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2771800" y="1196752"/>
            <a:ext cx="4248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96036" y="1412776"/>
            <a:ext cx="0" cy="1728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1" y="1295637"/>
            <a:ext cx="1872208" cy="196247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2065" y="1383741"/>
            <a:ext cx="2161756" cy="2045259"/>
          </a:xfrm>
          <a:prstGeom prst="rect">
            <a:avLst/>
          </a:prstGeom>
        </p:spPr>
      </p:pic>
    </p:spTree>
    <p:extLst>
      <p:ext uri="{BB962C8B-B14F-4D97-AF65-F5344CB8AC3E}">
        <p14:creationId xmlns:p14="http://schemas.microsoft.com/office/powerpoint/2010/main" val="138856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TotalTime>
  <Words>521</Words>
  <Application>Microsoft Office PowerPoint</Application>
  <PresentationFormat>On-screen Show (4:3)</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PowerPoint Presentation</vt:lpstr>
      <vt:lpstr>PowerPoint Presentation</vt:lpstr>
      <vt:lpstr>Texts</vt:lpstr>
      <vt:lpstr>Group Chats</vt:lpstr>
      <vt:lpstr>              voice and video calls</vt:lpstr>
      <vt:lpstr>        photos and videos</vt:lpstr>
      <vt:lpstr>   voice messages</vt:lpstr>
      <vt:lpstr>Documents</vt:lpstr>
      <vt:lpstr>             Competitors of WhatsApp</vt:lpstr>
      <vt:lpstr>HIKE</vt:lpstr>
      <vt:lpstr>TELEGRAM</vt:lpstr>
      <vt:lpstr>Target Audience </vt:lpstr>
      <vt:lpstr>Opening Questions</vt:lpstr>
      <vt:lpstr>FAQ</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TEXTS Simple, Reliable Messaging Message your friends and family for free*. WhatsApp uses your phone's Internet connection to send messages so you can avoid SMS fees</dc:title>
  <dc:creator>HP</dc:creator>
  <cp:lastModifiedBy>Anjali</cp:lastModifiedBy>
  <cp:revision>39</cp:revision>
  <dcterms:created xsi:type="dcterms:W3CDTF">2019-08-04T05:14:16Z</dcterms:created>
  <dcterms:modified xsi:type="dcterms:W3CDTF">2019-08-07T09:39:52Z</dcterms:modified>
</cp:coreProperties>
</file>