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notesMasterIdLst>
    <p:notesMasterId r:id="rId19"/>
  </p:notesMasterIdLst>
  <p:sldIdLst>
    <p:sldId id="298" r:id="rId6"/>
    <p:sldId id="312" r:id="rId7"/>
    <p:sldId id="311" r:id="rId8"/>
    <p:sldId id="310" r:id="rId9"/>
    <p:sldId id="313" r:id="rId10"/>
    <p:sldId id="314" r:id="rId11"/>
    <p:sldId id="315" r:id="rId12"/>
    <p:sldId id="318" r:id="rId13"/>
    <p:sldId id="316" r:id="rId14"/>
    <p:sldId id="317" r:id="rId15"/>
    <p:sldId id="319" r:id="rId16"/>
    <p:sldId id="320" r:id="rId17"/>
    <p:sldId id="3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i.saluja.lv\Downloads\Superstor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i.saluja.lv\Downloads\Superstor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[Superstore_data.xlsx]Q5!PivotTable8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Region wise profit</a:t>
            </a:r>
          </a:p>
        </c:rich>
      </c:tx>
      <c:layout>
        <c:manualLayout>
          <c:xMode val="edge"/>
          <c:yMode val="edge"/>
          <c:x val="0.3229225118411922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'Q5'!$B$3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'Q5'!$A$4:$A$7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'Q5'!$B$4:$B$7</c:f>
              <c:numCache>
                <c:formatCode>0.00</c:formatCode>
                <c:ptCount val="4"/>
                <c:pt idx="0">
                  <c:v>39706.362499999967</c:v>
                </c:pt>
                <c:pt idx="1">
                  <c:v>91522.780000000261</c:v>
                </c:pt>
                <c:pt idx="2">
                  <c:v>46749.430300000058</c:v>
                </c:pt>
                <c:pt idx="3">
                  <c:v>108418.44890000013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7F-481A-97ED-B226F823C1F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55196079"/>
        <c:axId val="1254155920"/>
      </c:lineChart>
      <c:catAx>
        <c:axId val="1355196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155920"/>
        <c:crosses val="autoZero"/>
        <c:auto val="1"/>
        <c:lblAlgn val="ctr"/>
        <c:lblOffset val="100"/>
        <c:noMultiLvlLbl val="0"/>
      </c:catAx>
      <c:valAx>
        <c:axId val="125415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196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'Q8'!$B$9</c:f>
              <c:strCache>
                <c:ptCount val="1"/>
                <c:pt idx="0">
                  <c:v>Retention Rate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'Q8'!$A$10:$A$13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xVal>
          <c:yVal>
            <c:numRef>
              <c:f>'Q8'!$B$10:$B$13</c:f>
              <c:numCache>
                <c:formatCode>0%</c:formatCode>
                <c:ptCount val="4"/>
                <c:pt idx="0">
                  <c:v>0</c:v>
                </c:pt>
                <c:pt idx="1">
                  <c:v>1.0546914199698947</c:v>
                </c:pt>
                <c:pt idx="2">
                  <c:v>1.2307326355851569</c:v>
                </c:pt>
                <c:pt idx="3">
                  <c:v>1.2802473908001546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EDB-4ED8-9E30-4D9DB50C53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7390207"/>
        <c:axId val="1368118911"/>
      </c:scatterChart>
      <c:valAx>
        <c:axId val="1367390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118911"/>
        <c:crosses val="autoZero"/>
        <c:crossBetween val="midCat"/>
      </c:valAx>
      <c:valAx>
        <c:axId val="136811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3902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17472-B41D-4165-88EC-12D23648BF26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AF2B5-E47D-4F8B-9F62-BEE3E5B55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16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AF2B5-E47D-4F8B-9F62-BEE3E5B55C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32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C4E6F761-F6B4-2B0D-2E42-C5FA0918E7E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81996EB7-1B3C-1864-3BC3-6202D352F0D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C0C75F6C-4531-1113-7797-6CC2C2E03D8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CF91F490-5834-1682-A7AE-C0B20E20B0C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11B6D949-22B5-45A0-DE4E-E41D33D0ACF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B563866D-843A-EC2C-312C-E7E28158890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ABA1645A-9439-42A7-CBAA-5A6F902B41A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9AF79D52-0D94-7F5D-C1D0-5742B47D898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E7CCA836-5490-922A-969D-099B1D46566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22449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3360" y="1506769"/>
            <a:ext cx="3979333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Excel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Reassessment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26044-36B8-324E-B12B-986B38144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F50A-557C-F603-69A6-73EB5C4E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 8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1D6267-18E0-6AAF-02B2-13F3B23DC5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0399" y="2235200"/>
            <a:ext cx="5362561" cy="2086192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1C852-0AA8-C1D7-1D78-218CFB263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4320" y="4928968"/>
            <a:ext cx="9680410" cy="1522631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Insights: </a:t>
            </a:r>
            <a:r>
              <a:rPr lang="en-IN" dirty="0"/>
              <a:t>Year by year the customer retention rate is increasing only.</a:t>
            </a:r>
          </a:p>
          <a:p>
            <a:r>
              <a:rPr lang="en-IN" b="1" dirty="0"/>
              <a:t>Inference: 2017 </a:t>
            </a:r>
            <a:r>
              <a:rPr lang="en-IN" dirty="0"/>
              <a:t>retention rate is not incremented by the same rate as previous years.</a:t>
            </a:r>
          </a:p>
          <a:p>
            <a:r>
              <a:rPr lang="en-IN" b="1" u="sng" dirty="0"/>
              <a:t>By timely delivery and some small amounts of discounts can maintain the retention rate of customers.</a:t>
            </a:r>
          </a:p>
          <a:p>
            <a:endParaRPr lang="en-IN" dirty="0"/>
          </a:p>
          <a:p>
            <a:endParaRPr lang="en-IN" dirty="0"/>
          </a:p>
          <a:p>
            <a:endParaRPr lang="en-IN" b="1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CFF554-7A34-D666-773C-160E275E12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120315"/>
              </p:ext>
            </p:extLst>
          </p:nvPr>
        </p:nvGraphicFramePr>
        <p:xfrm>
          <a:off x="6766559" y="2235199"/>
          <a:ext cx="4458171" cy="2214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3086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DE28-8FD4-6CE7-2B03-B7A3C827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 9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3AB4BB-E78C-B68F-EB4B-353DD0DA1C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EC4203-9812-FDA9-4E3B-B114E40F6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81" r="3750" b="13333"/>
          <a:stretch/>
        </p:blipFill>
        <p:spPr>
          <a:xfrm>
            <a:off x="259080" y="2120900"/>
            <a:ext cx="11734800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0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AEB0-B00C-CF79-C96B-0486E056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07E9A-CCF2-0EF3-D9F1-C0CED9A4B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10383520" cy="374819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Dashboard shows:</a:t>
            </a:r>
          </a:p>
          <a:p>
            <a:r>
              <a:rPr lang="en-IN" dirty="0"/>
              <a:t>The </a:t>
            </a:r>
            <a:r>
              <a:rPr lang="en-IN" b="1" dirty="0"/>
              <a:t>main Key Indicators </a:t>
            </a:r>
            <a:r>
              <a:rPr lang="en-IN" dirty="0"/>
              <a:t>like : Total Orders, Total sales, Total quantities sold and etc.</a:t>
            </a:r>
          </a:p>
          <a:p>
            <a:r>
              <a:rPr lang="en-IN" dirty="0"/>
              <a:t>As this indicators allows us to have an overall view.</a:t>
            </a:r>
          </a:p>
          <a:p>
            <a:endParaRPr lang="en-IN" dirty="0"/>
          </a:p>
          <a:p>
            <a:r>
              <a:rPr lang="en-IN" dirty="0"/>
              <a:t>Then the sales, profit and quantity category wise, with region as a slicer or filter to analyse how different categories are contributing across different regions, so that the executive can take decision where to expand the market.</a:t>
            </a:r>
          </a:p>
          <a:p>
            <a:r>
              <a:rPr lang="en-IN" dirty="0"/>
              <a:t>As well as it has to Segment wise, to know which segment is contributing in terms of sales and quantity.</a:t>
            </a:r>
          </a:p>
          <a:p>
            <a:r>
              <a:rPr lang="en-IN" dirty="0"/>
              <a:t>Impact of discount is also described in the dashboard as it is impacting sales and discount.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00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CAF7F-B8D2-6B21-56F3-C45AD340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1" y="2604802"/>
            <a:ext cx="12191984" cy="743682"/>
          </a:xfrm>
        </p:spPr>
        <p:txBody>
          <a:bodyPr/>
          <a:lstStyle/>
          <a:p>
            <a:pPr algn="ctr"/>
            <a:r>
              <a:rPr lang="en-IN" sz="5400" b="1" i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162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5A1C-317F-B820-8A95-03337265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DBEE6-D305-8C85-EFA8-D393906AC8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Insights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There are total 800 items that are returned that contribute to 8% of the total orders placed.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Because of returns, there will be 7.86% loss of total sales and 8.11% decrease in profit.</a:t>
            </a:r>
          </a:p>
          <a:p>
            <a:r>
              <a:rPr lang="en-IN" b="1" dirty="0">
                <a:solidFill>
                  <a:schemeClr val="tx1"/>
                </a:solidFill>
              </a:rPr>
              <a:t>Inferences</a:t>
            </a:r>
            <a:r>
              <a:rPr lang="en-IN" dirty="0"/>
              <a:t>:</a:t>
            </a:r>
          </a:p>
          <a:p>
            <a:r>
              <a:rPr lang="en-IN" dirty="0"/>
              <a:t>8% of the total orders are getting returned which led to decrease in revenue and profit with approximately 8%. </a:t>
            </a:r>
            <a:r>
              <a:rPr lang="en-IN" b="1" dirty="0"/>
              <a:t>Simplified, there is a perfect correlation between orders return and revenue and profit.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A29297-83AE-C05C-430C-3F8028B94A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5536" y="2248589"/>
            <a:ext cx="5713664" cy="1297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1C3527-3579-830D-C6D1-40B8711EA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25" y="4189148"/>
            <a:ext cx="6043255" cy="129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3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5E18-A1AE-9132-461A-A54E58E1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B1B114-8225-23BA-F7DF-9AF81A9DD1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5154" y="2431969"/>
            <a:ext cx="4799806" cy="2393087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98A8118-F99B-8434-6FD5-2F8121603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688" y="2120900"/>
            <a:ext cx="4638675" cy="374808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Insights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  <a:p>
            <a:r>
              <a:rPr lang="en-IN" dirty="0">
                <a:solidFill>
                  <a:schemeClr val="tx1"/>
                </a:solidFill>
              </a:rPr>
              <a:t>It can be Interpreted that </a:t>
            </a:r>
            <a:r>
              <a:rPr lang="en-IN" b="1" dirty="0">
                <a:solidFill>
                  <a:schemeClr val="tx1"/>
                </a:solidFill>
              </a:rPr>
              <a:t>Standard Class </a:t>
            </a:r>
            <a:r>
              <a:rPr lang="en-IN" dirty="0">
                <a:solidFill>
                  <a:schemeClr val="tx1"/>
                </a:solidFill>
              </a:rPr>
              <a:t>has higher average delivery time, means it is the </a:t>
            </a:r>
            <a:r>
              <a:rPr lang="en-IN" b="1" dirty="0">
                <a:solidFill>
                  <a:schemeClr val="tx1"/>
                </a:solidFill>
              </a:rPr>
              <a:t>slowest</a:t>
            </a:r>
            <a:r>
              <a:rPr lang="en-IN" dirty="0">
                <a:solidFill>
                  <a:schemeClr val="tx1"/>
                </a:solidFill>
              </a:rPr>
              <a:t>  and </a:t>
            </a:r>
            <a:r>
              <a:rPr lang="en-IN" b="1" dirty="0">
                <a:solidFill>
                  <a:schemeClr val="tx1"/>
                </a:solidFill>
              </a:rPr>
              <a:t>Same Day </a:t>
            </a:r>
            <a:r>
              <a:rPr lang="en-IN" dirty="0">
                <a:solidFill>
                  <a:schemeClr val="tx1"/>
                </a:solidFill>
              </a:rPr>
              <a:t>has least average delivery time, means it is the </a:t>
            </a:r>
            <a:r>
              <a:rPr lang="en-IN" b="1" dirty="0">
                <a:solidFill>
                  <a:schemeClr val="tx1"/>
                </a:solidFill>
              </a:rPr>
              <a:t>fastes</a:t>
            </a:r>
            <a:r>
              <a:rPr lang="en-IN" dirty="0">
                <a:solidFill>
                  <a:schemeClr val="tx1"/>
                </a:solidFill>
              </a:rPr>
              <a:t>t mode of delivery.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Inferences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  <a:p>
            <a:r>
              <a:rPr lang="en-IN" dirty="0">
                <a:solidFill>
                  <a:schemeClr val="tx1"/>
                </a:solidFill>
              </a:rPr>
              <a:t>It can be inferred that Same day deliver should be the preferred mode if customer wants the order to be delivered as early as possible.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8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A432-C480-361A-4EF1-55BEE1E4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D8DF34-B2E7-14C3-523C-32CBB2FD52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6636" y="2346960"/>
            <a:ext cx="4386385" cy="3048000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05ED08E-357F-9DD1-F71F-995D7396A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688" y="2120900"/>
            <a:ext cx="4638675" cy="3748088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Insights</a:t>
            </a:r>
            <a:r>
              <a:rPr lang="en-IN" dirty="0"/>
              <a:t>:</a:t>
            </a:r>
          </a:p>
          <a:p>
            <a:r>
              <a:rPr lang="en-IN" dirty="0"/>
              <a:t>Customers can be grouped according to sales, it can be observed there are maximum number of orders placed in order value of </a:t>
            </a:r>
            <a:r>
              <a:rPr lang="en-IN" b="1" dirty="0"/>
              <a:t>0-2000</a:t>
            </a:r>
            <a:r>
              <a:rPr lang="en-IN" dirty="0"/>
              <a:t> and this the segment with highest  profit as well.</a:t>
            </a:r>
          </a:p>
          <a:p>
            <a:r>
              <a:rPr lang="en-IN" b="1" dirty="0"/>
              <a:t>Inferences</a:t>
            </a:r>
            <a:r>
              <a:rPr lang="en-IN" dirty="0"/>
              <a:t>:</a:t>
            </a:r>
          </a:p>
          <a:p>
            <a:r>
              <a:rPr lang="en-IN" dirty="0"/>
              <a:t>It can be inferred that the orders of amount 0-2000 is valuable as it contributes to the most valuable customer segment.</a:t>
            </a:r>
          </a:p>
        </p:txBody>
      </p:sp>
    </p:spTree>
    <p:extLst>
      <p:ext uri="{BB962C8B-B14F-4D97-AF65-F5344CB8AC3E}">
        <p14:creationId xmlns:p14="http://schemas.microsoft.com/office/powerpoint/2010/main" val="71743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ADB78-5A1D-3A38-1268-F5A13F4B3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D875-6F30-0B6C-652D-0EBD983A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 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40E4D5-464D-668F-0054-2A58D3702A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5074" y="1990496"/>
            <a:ext cx="4460239" cy="4412934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D7A8DCC-BBA6-C974-09CE-81A9C3ECB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688" y="2120900"/>
            <a:ext cx="4638675" cy="4097020"/>
          </a:xfrm>
        </p:spPr>
        <p:txBody>
          <a:bodyPr>
            <a:normAutofit fontScale="85000" lnSpcReduction="10000"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Insights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  <a:p>
            <a:r>
              <a:rPr lang="en-IN" dirty="0">
                <a:solidFill>
                  <a:schemeClr val="tx1"/>
                </a:solidFill>
              </a:rPr>
              <a:t>The Top selling category is </a:t>
            </a:r>
            <a:r>
              <a:rPr lang="en-IN" b="1" dirty="0">
                <a:solidFill>
                  <a:schemeClr val="tx1"/>
                </a:solidFill>
              </a:rPr>
              <a:t>Technology</a:t>
            </a:r>
            <a:r>
              <a:rPr lang="en-IN" dirty="0">
                <a:solidFill>
                  <a:schemeClr val="tx1"/>
                </a:solidFill>
              </a:rPr>
              <a:t> with respect to Sales and Sub-Category is </a:t>
            </a:r>
            <a:r>
              <a:rPr lang="en-IN" b="1" dirty="0">
                <a:solidFill>
                  <a:schemeClr val="tx1"/>
                </a:solidFill>
              </a:rPr>
              <a:t>Phones </a:t>
            </a:r>
            <a:r>
              <a:rPr lang="en-IN" dirty="0">
                <a:solidFill>
                  <a:schemeClr val="tx1"/>
                </a:solidFill>
              </a:rPr>
              <a:t>in Technology.</a:t>
            </a:r>
            <a:endParaRPr lang="en-IN" b="1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Inferences</a:t>
            </a:r>
            <a:r>
              <a:rPr lang="en-IN" sz="2400" dirty="0">
                <a:solidFill>
                  <a:schemeClr val="tx1"/>
                </a:solidFill>
              </a:rPr>
              <a:t>:</a:t>
            </a:r>
          </a:p>
          <a:p>
            <a:r>
              <a:rPr lang="en-IN" dirty="0">
                <a:solidFill>
                  <a:schemeClr val="tx1"/>
                </a:solidFill>
              </a:rPr>
              <a:t>By average of profit and sales, it can be inferred that </a:t>
            </a:r>
            <a:r>
              <a:rPr lang="en-IN" b="1" dirty="0">
                <a:solidFill>
                  <a:schemeClr val="tx1"/>
                </a:solidFill>
              </a:rPr>
              <a:t>Technology category mainly contributes to the revenue and should always be in stock.</a:t>
            </a:r>
          </a:p>
          <a:p>
            <a:r>
              <a:rPr lang="en-IN" b="1" dirty="0">
                <a:solidFill>
                  <a:schemeClr val="tx1"/>
                </a:solidFill>
              </a:rPr>
              <a:t>Furniture category somewhat contributes to the loss percentage </a:t>
            </a:r>
            <a:r>
              <a:rPr lang="en-IN" dirty="0">
                <a:solidFill>
                  <a:schemeClr val="tx1"/>
                </a:solidFill>
              </a:rPr>
              <a:t>and hence its stock should be managed properly.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C138B-6931-43EA-B086-992F599C8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52F9-703B-F2F3-BD9A-B12D7997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 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E0D07E-F86B-999E-33B9-9D24C35CA2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6637" y="2068208"/>
            <a:ext cx="3444240" cy="1700458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28F78E-90C4-7DAA-699D-44513798C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688" y="2120900"/>
            <a:ext cx="4638675" cy="37480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Insights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  <a:p>
            <a:r>
              <a:rPr lang="en-IN" dirty="0">
                <a:solidFill>
                  <a:schemeClr val="tx1"/>
                </a:solidFill>
              </a:rPr>
              <a:t>Region with highest Sales – </a:t>
            </a:r>
            <a:r>
              <a:rPr lang="en-IN" b="1" dirty="0">
                <a:solidFill>
                  <a:schemeClr val="tx1"/>
                </a:solidFill>
              </a:rPr>
              <a:t>West</a:t>
            </a:r>
          </a:p>
          <a:p>
            <a:r>
              <a:rPr lang="en-IN" dirty="0">
                <a:solidFill>
                  <a:schemeClr val="tx1"/>
                </a:solidFill>
              </a:rPr>
              <a:t>Region with lowest Sales – </a:t>
            </a:r>
            <a:r>
              <a:rPr lang="en-IN" b="1" dirty="0">
                <a:solidFill>
                  <a:schemeClr val="tx1"/>
                </a:solidFill>
              </a:rPr>
              <a:t>South</a:t>
            </a:r>
          </a:p>
          <a:p>
            <a:r>
              <a:rPr lang="en-IN" dirty="0">
                <a:solidFill>
                  <a:schemeClr val="tx1"/>
                </a:solidFill>
              </a:rPr>
              <a:t>Region with highest Profit – </a:t>
            </a:r>
            <a:r>
              <a:rPr lang="en-IN" b="1" dirty="0">
                <a:solidFill>
                  <a:schemeClr val="tx1"/>
                </a:solidFill>
              </a:rPr>
              <a:t>West</a:t>
            </a:r>
          </a:p>
          <a:p>
            <a:r>
              <a:rPr lang="en-IN" dirty="0">
                <a:solidFill>
                  <a:schemeClr val="tx1"/>
                </a:solidFill>
              </a:rPr>
              <a:t>Region with lowest Profit – </a:t>
            </a:r>
            <a:r>
              <a:rPr lang="en-IN" b="1" dirty="0">
                <a:solidFill>
                  <a:schemeClr val="tx1"/>
                </a:solidFill>
              </a:rPr>
              <a:t>Central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Inferences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  <a:p>
            <a:r>
              <a:rPr lang="en-IN" dirty="0">
                <a:solidFill>
                  <a:schemeClr val="tx1"/>
                </a:solidFill>
              </a:rPr>
              <a:t>It can be inferred that </a:t>
            </a:r>
            <a:r>
              <a:rPr lang="en-IN" b="1" dirty="0">
                <a:solidFill>
                  <a:schemeClr val="tx1"/>
                </a:solidFill>
              </a:rPr>
              <a:t>west region should be the top priority region for the company </a:t>
            </a:r>
            <a:r>
              <a:rPr lang="en-IN" dirty="0">
                <a:solidFill>
                  <a:schemeClr val="tx1"/>
                </a:solidFill>
              </a:rPr>
              <a:t>and trend can be seen with respect to profitability, </a:t>
            </a:r>
            <a:r>
              <a:rPr lang="en-IN" b="1" dirty="0">
                <a:solidFill>
                  <a:schemeClr val="tx1"/>
                </a:solidFill>
              </a:rPr>
              <a:t>east and west contributes most for the profit of the company.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CE3DA5F-3B91-A51C-AA11-621B85210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059676"/>
              </p:ext>
            </p:extLst>
          </p:nvPr>
        </p:nvGraphicFramePr>
        <p:xfrm>
          <a:off x="599440" y="3994944"/>
          <a:ext cx="5496560" cy="2263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3522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429C1-B75F-4696-B39F-7632F99A7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468C-16B5-B057-A5EB-F02D23A0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 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D75CB6-C0B6-E75B-4401-C6CEE834CB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2589" y="1963032"/>
            <a:ext cx="4747440" cy="2931935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159274F-BA99-8C95-4520-D64F84DDB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9709" y="5185843"/>
            <a:ext cx="9936163" cy="133096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Insights</a:t>
            </a:r>
            <a:r>
              <a:rPr lang="en-IN" dirty="0"/>
              <a:t>: As the Discount rate increases, the profit decreases but not such big increase in the total sales.</a:t>
            </a:r>
          </a:p>
          <a:p>
            <a:r>
              <a:rPr lang="en-IN" b="1" dirty="0"/>
              <a:t>Inference: </a:t>
            </a:r>
            <a:r>
              <a:rPr lang="en-IN" dirty="0"/>
              <a:t>It can be inferred that discount rate should not be that high as it can affect the profitability of business.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CA1463-6AEB-5A51-9136-D53D61460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080" y="1940560"/>
            <a:ext cx="5389331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2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408E-6B9E-58E3-332D-6C0898CF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FF614-4A87-07BE-ACEE-8EA167DFA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7229" y="2326641"/>
            <a:ext cx="7004299" cy="173735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DE880-B72B-1E5B-C230-DA5709178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3920" y="4418336"/>
            <a:ext cx="10271760" cy="1450758"/>
          </a:xfrm>
        </p:spPr>
        <p:txBody>
          <a:bodyPr>
            <a:normAutofit fontScale="92500" lnSpcReduction="20000"/>
          </a:bodyPr>
          <a:lstStyle/>
          <a:p>
            <a:r>
              <a:rPr lang="en-IN" sz="2500" b="1" dirty="0"/>
              <a:t>Insights:</a:t>
            </a:r>
          </a:p>
          <a:p>
            <a:r>
              <a:rPr lang="en-IN" sz="2500" dirty="0"/>
              <a:t>There is </a:t>
            </a:r>
            <a:r>
              <a:rPr lang="en-IN" sz="2500" b="1" dirty="0"/>
              <a:t>negative correlation </a:t>
            </a:r>
            <a:r>
              <a:rPr lang="en-IN" sz="2500" dirty="0"/>
              <a:t>between Discount rates and Profits.</a:t>
            </a:r>
          </a:p>
          <a:p>
            <a:r>
              <a:rPr lang="en-IN" sz="2500" dirty="0"/>
              <a:t>There is </a:t>
            </a:r>
            <a:r>
              <a:rPr lang="en-IN" sz="2500" b="1" dirty="0"/>
              <a:t>no such correlation</a:t>
            </a:r>
            <a:r>
              <a:rPr lang="en-IN" sz="2500" dirty="0"/>
              <a:t> between Discount rates and quantities.</a:t>
            </a:r>
          </a:p>
        </p:txBody>
      </p:sp>
    </p:spTree>
    <p:extLst>
      <p:ext uri="{BB962C8B-B14F-4D97-AF65-F5344CB8AC3E}">
        <p14:creationId xmlns:p14="http://schemas.microsoft.com/office/powerpoint/2010/main" val="142480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32AAD-1FF8-5F10-3E8A-24DD1CC4F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1939-0975-58B7-02D9-486CF6AC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86" y="1"/>
            <a:ext cx="3517567" cy="1249680"/>
          </a:xfrm>
        </p:spPr>
        <p:txBody>
          <a:bodyPr anchor="b">
            <a:normAutofit/>
          </a:bodyPr>
          <a:lstStyle/>
          <a:p>
            <a:r>
              <a:rPr lang="en-IN" dirty="0"/>
              <a:t>Ques 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9A794C-A427-4DBC-1622-754F87278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400" y="391160"/>
            <a:ext cx="4521200" cy="6075679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B16AD8A-12B1-BB5F-7BF5-C8884E624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249682"/>
            <a:ext cx="3517567" cy="4857874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Insights</a:t>
            </a:r>
            <a:r>
              <a:rPr lang="en-IN" dirty="0"/>
              <a:t>:</a:t>
            </a:r>
          </a:p>
          <a:p>
            <a:r>
              <a:rPr lang="en-IN" dirty="0"/>
              <a:t>Market with high potential growth and low saturation is in West Region as it has highest sales as well as highest profit margin.</a:t>
            </a:r>
          </a:p>
          <a:p>
            <a:endParaRPr lang="en-IN" dirty="0"/>
          </a:p>
          <a:p>
            <a:r>
              <a:rPr lang="en-IN" b="1" dirty="0"/>
              <a:t>Inferences</a:t>
            </a:r>
            <a:r>
              <a:rPr lang="en-IN" dirty="0"/>
              <a:t>:</a:t>
            </a:r>
          </a:p>
          <a:p>
            <a:r>
              <a:rPr lang="en-IN" dirty="0"/>
              <a:t>It can be inferred that market should be expanded in the region where sales and profit both should be highest.</a:t>
            </a:r>
          </a:p>
          <a:p>
            <a:endParaRPr lang="en-IN" dirty="0"/>
          </a:p>
          <a:p>
            <a:r>
              <a:rPr lang="en-IN" b="1" dirty="0"/>
              <a:t>Market can be expanded by making the delivery time less, offering small discounts.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530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titus xmlns="http://schemas.titus.com/TitusProperties/">
  <TitusGUID xmlns="">31d88894-8f1c-44f1-8529-ce7ab8061df3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953528D-9950-41F0-AA4E-D4950A8F2E3D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{826C3534-B44A-44A6-ADCB-D8EC573BC4DA}tf22712842_win32</Template>
  <TotalTime>183</TotalTime>
  <Words>658</Words>
  <Application>Microsoft Office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Bookman Old Style</vt:lpstr>
      <vt:lpstr>Calibri</vt:lpstr>
      <vt:lpstr>Franklin Gothic Book</vt:lpstr>
      <vt:lpstr>Microsoft Sans Serif</vt:lpstr>
      <vt:lpstr>Custom</vt:lpstr>
      <vt:lpstr>Excel  Reassessment</vt:lpstr>
      <vt:lpstr>Ques 1</vt:lpstr>
      <vt:lpstr>Ques 2</vt:lpstr>
      <vt:lpstr>Ques 3</vt:lpstr>
      <vt:lpstr>Ques 4</vt:lpstr>
      <vt:lpstr>Ques 5</vt:lpstr>
      <vt:lpstr>Ques 6</vt:lpstr>
      <vt:lpstr>Ques 6</vt:lpstr>
      <vt:lpstr>Ques 7</vt:lpstr>
      <vt:lpstr>Ques 8</vt:lpstr>
      <vt:lpstr>Ques 9</vt:lpstr>
      <vt:lpstr>Ques 9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 Reassessment</dc:title>
  <dc:creator>Anjali saluja</dc:creator>
  <cp:keywords>Classification=LV_C0NF1D3NT1AL</cp:keywords>
  <cp:lastModifiedBy>Anjali saluja</cp:lastModifiedBy>
  <cp:revision>9</cp:revision>
  <dcterms:created xsi:type="dcterms:W3CDTF">2024-03-27T08:44:58Z</dcterms:created>
  <dcterms:modified xsi:type="dcterms:W3CDTF">2024-03-27T11:48:47Z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31d88894-8f1c-44f1-8529-ce7ab8061df3</vt:lpwstr>
  </property>
  <property fmtid="{D5CDD505-2E9C-101B-9397-08002B2CF9AE}" pid="4" name="Classification">
    <vt:lpwstr>LV_C0NF1D3NT1AL</vt:lpwstr>
  </property>
  <property fmtid="{D5CDD505-2E9C-101B-9397-08002B2CF9AE}" pid="5" name="ContainsPII">
    <vt:lpwstr>No</vt:lpwstr>
  </property>
</Properties>
</file>