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6" r:id="rId3"/>
    <p:sldId id="323" r:id="rId4"/>
    <p:sldId id="258" r:id="rId5"/>
    <p:sldId id="297" r:id="rId6"/>
    <p:sldId id="298" r:id="rId7"/>
    <p:sldId id="300" r:id="rId8"/>
    <p:sldId id="299" r:id="rId9"/>
    <p:sldId id="324" r:id="rId10"/>
    <p:sldId id="301" r:id="rId11"/>
    <p:sldId id="302" r:id="rId12"/>
    <p:sldId id="303" r:id="rId13"/>
    <p:sldId id="304" r:id="rId14"/>
    <p:sldId id="316" r:id="rId15"/>
    <p:sldId id="321" r:id="rId16"/>
    <p:sldId id="319" r:id="rId17"/>
    <p:sldId id="322" r:id="rId18"/>
    <p:sldId id="320" r:id="rId19"/>
    <p:sldId id="328" r:id="rId20"/>
    <p:sldId id="306" r:id="rId21"/>
    <p:sldId id="305" r:id="rId22"/>
    <p:sldId id="317" r:id="rId23"/>
    <p:sldId id="318" r:id="rId24"/>
    <p:sldId id="315" r:id="rId25"/>
    <p:sldId id="308" r:id="rId26"/>
    <p:sldId id="309" r:id="rId27"/>
    <p:sldId id="310" r:id="rId28"/>
    <p:sldId id="312" r:id="rId29"/>
    <p:sldId id="313" r:id="rId30"/>
    <p:sldId id="325" r:id="rId31"/>
    <p:sldId id="314" r:id="rId32"/>
    <p:sldId id="327" r:id="rId3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4B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842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FC9D-2C5A-BEC5-30C0-239871EB5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27DC-B228-4680-9BEE-E81AEB484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A086-B238-D86F-4D5E-CB626EDB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A6F1-1304-7141-1338-2182FA62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682C-A563-E531-064B-5B9C5927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791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8C67-98AF-3EE7-6613-1A54DC07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A81B-6098-BC8E-D5E3-949A399A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395E-8CA8-F41C-730C-4A951FD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9319-F378-5818-669B-702DB7B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E88A-D974-1F8D-6A22-42938E0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6711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B49A0-5B6A-D4CA-E9E0-438822CA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3031C-0637-5857-6F5A-EDAEDB57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365-FED8-C6D5-D9DC-A4246C6F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C6F3-D0F2-C707-9A2C-7060441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77063-68BF-8718-E2A0-56BB8DDA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03248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F89-1710-447C-BA80-DE17C2EF1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151208"/>
            <a:ext cx="7200000" cy="1418469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31838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AE7-5D65-2330-8620-A633E2C4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7E11-E46E-AD11-ACFC-B9DC72AD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DCC5-13A8-2F55-1298-4DEB2A4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2C63-A0F8-AC7B-21D9-2F064880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E71B-2332-799A-D7FB-E4A58CDD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499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87D6-4EE5-BC23-9D6A-08AAE0E2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7925-74BE-872C-5E2F-0D48159A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8D4E-21DA-2694-88DD-AC4EB0B6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0541-668E-2028-4EB0-739F873B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C97B-5AEA-986B-11BF-A530A534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068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9A31-DAA6-CE5F-C318-D74B89D7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CE0D-3AC3-AF11-CA03-C096ACF9E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88881-314B-9505-98E8-F7ED46D0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069A-5906-F9B8-08A4-581B824B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0BE7-650E-961D-9C67-C35BB19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0543-989A-77E5-FD77-B0178634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59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8E3-7F92-7A38-65F2-AA74171E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B819-9820-992D-068F-A578A3F4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981B-576A-3C7C-CD03-83BB500E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78767-CA9B-09A2-EB55-A212918FD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05D2-9870-E2B6-782F-FF937D66D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E9D40-73BF-91C7-34BC-BE5EF236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2CF8C-CF5D-8850-AE9E-ABB20E51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ECEF-C339-3532-4BA1-09B96C67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93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B99-C0B3-EFC2-4338-D0954B5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F8215-02EE-0BE0-D07F-A156B3B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760B-62DF-0B1B-5A20-116F7BCC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AA3F8-ACB4-A9F2-3179-8E2BBB8F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62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A4AB-CA15-798C-FD3D-3DF35039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1D15A-5529-60CD-B3DD-5C9E3F5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B610-617D-DC1B-EDA6-3DDD341E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4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CB85-F2B6-F31B-AB5D-C43E196F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8C9F-B5BE-B9C7-0B43-25EA40B9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56134-5A64-B753-066E-73AD6766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AA3C-93FC-192E-6A0A-F4A615C7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4AFA-AEFA-82DA-FA72-4E530C02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E226C-EC16-A25E-47E6-72A0668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017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AC61-3591-6E41-B1A3-D052AC5F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7C7EB-0174-0CDA-B7C9-E91D0693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3203C-333B-B91D-49A3-D5C352C3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8B4C-A9CF-CA93-F423-45C193CD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FFE2-B33F-7CC2-0BAD-DE851979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F2818-2748-4E5B-C878-BC5293F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87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4352E-36D5-B6D5-F7C2-30503EE7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C9E2-F767-6DE7-3897-0C6A640E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B003-429B-E0F3-B5EC-C2EAD01BA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8A281-AD75-A442-A74A-78DD7DB4BF40}" type="datetimeFigureOut">
              <a:rPr lang="en-NP" smtClean="0"/>
              <a:t>11/07/2024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9766-4366-97DE-0E85-B6DEFACB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DA4C-9C65-688F-AEBB-3A4531493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44C7B-4E48-7C4C-A16B-039108C534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7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aterprogramming.wordpress.com/2017/02/22/dealing-with-multicollinearity-a-brief-overview-and-introduction-to-tolerant-methods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B1A4E-D920-130E-94A7-EF1069ECE3E1}"/>
              </a:ext>
            </a:extLst>
          </p:cNvPr>
          <p:cNvSpPr txBox="1"/>
          <p:nvPr/>
        </p:nvSpPr>
        <p:spPr>
          <a:xfrm>
            <a:off x="575733" y="1949805"/>
            <a:ext cx="6265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5400" b="1" dirty="0">
                <a:solidFill>
                  <a:schemeClr val="tx2"/>
                </a:solidFill>
                <a:latin typeface="+mj-lt"/>
              </a:rPr>
              <a:t>The Fragility of Sparsity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36391-7143-113E-4A22-97D3F3A0D250}"/>
              </a:ext>
            </a:extLst>
          </p:cNvPr>
          <p:cNvSpPr txBox="1"/>
          <p:nvPr/>
        </p:nvSpPr>
        <p:spPr>
          <a:xfrm>
            <a:off x="509734" y="3948123"/>
            <a:ext cx="717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Authors: </a:t>
            </a:r>
            <a:r>
              <a:rPr lang="en-US" sz="1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Michal </a:t>
            </a:r>
            <a:r>
              <a:rPr lang="en-US" sz="18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Kolesar</a:t>
            </a:r>
            <a:r>
              <a:rPr lang="en-US" sz="1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Ulrich K. Muller, Sebastian T. </a:t>
            </a:r>
            <a:r>
              <a:rPr lang="en-US" sz="18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Roelsgaard</a:t>
            </a:r>
            <a:r>
              <a:rPr lang="en-US" sz="1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NP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D9E51-28B9-C812-F426-D326EA7928A6}"/>
              </a:ext>
            </a:extLst>
          </p:cNvPr>
          <p:cNvSpPr txBox="1"/>
          <p:nvPr/>
        </p:nvSpPr>
        <p:spPr>
          <a:xfrm>
            <a:off x="509734" y="4537238"/>
            <a:ext cx="4711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N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Seminar: Machine Learning in Econometrics</a:t>
            </a:r>
          </a:p>
          <a:p>
            <a:r>
              <a:rPr lang="en-N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Presenter: Anjali Sarawgi</a:t>
            </a:r>
          </a:p>
          <a:p>
            <a:r>
              <a:rPr lang="en-N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July 12, 2024</a:t>
            </a:r>
          </a:p>
          <a:p>
            <a:endParaRPr lang="en-N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FDE0FB-E6DA-F47A-53C4-0FEF321734BA}"/>
              </a:ext>
            </a:extLst>
          </p:cNvPr>
          <p:cNvCxnSpPr>
            <a:cxnSpLocks/>
          </p:cNvCxnSpPr>
          <p:nvPr/>
        </p:nvCxnSpPr>
        <p:spPr>
          <a:xfrm>
            <a:off x="575733" y="3804208"/>
            <a:ext cx="7111426" cy="0"/>
          </a:xfrm>
          <a:prstGeom prst="line">
            <a:avLst/>
          </a:prstGeom>
          <a:ln w="53975"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631FC5-B0F9-3904-5C70-371E1A4FD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99" b="22337"/>
          <a:stretch/>
        </p:blipFill>
        <p:spPr>
          <a:xfrm>
            <a:off x="8211601" y="2916296"/>
            <a:ext cx="3980399" cy="3941704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2" y="798808"/>
            <a:ext cx="2413743" cy="12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10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 algn="ctr">
              <a:buFont typeface="+mj-lt"/>
              <a:buAutoNum type="romanUcPeriod"/>
            </a:pP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Normalization of Control Matrix</a:t>
            </a:r>
          </a:p>
          <a:p>
            <a:pPr algn="ctr"/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(Impact of Choice of Control Matrix with empirical applications)</a:t>
            </a:r>
          </a:p>
          <a:p>
            <a:pPr marL="571500" indent="-571500" algn="ctr">
              <a:buFont typeface="+mj-lt"/>
              <a:buAutoNum type="romanUcPeriod"/>
            </a:pPr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AutoNum type="romanUcPeriod" startAt="2"/>
            </a:pPr>
            <a:r>
              <a:rPr lang="de-DE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Gains under Sparisty</a:t>
            </a:r>
          </a:p>
          <a:p>
            <a:pPr algn="ctr"/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(quantifying differences in standard errors)</a:t>
            </a:r>
          </a:p>
          <a:p>
            <a:pPr marL="571500" indent="-571500" algn="ctr">
              <a:buAutoNum type="romanUcPeriod" startAt="2"/>
            </a:pPr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</a:p>
          <a:p>
            <a:pPr algn="ctr"/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empirical applications)</a:t>
            </a: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3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Methods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11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74A38D-F672-A8C5-1A0F-C3BB83978550}"/>
              </a:ext>
            </a:extLst>
          </p:cNvPr>
          <p:cNvCxnSpPr>
            <a:cxnSpLocks/>
          </p:cNvCxnSpPr>
          <p:nvPr/>
        </p:nvCxnSpPr>
        <p:spPr>
          <a:xfrm>
            <a:off x="662253" y="3921764"/>
            <a:ext cx="107029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D3413C2-D4E8-187C-57AB-BC68E0DF2C3E}"/>
              </a:ext>
            </a:extLst>
          </p:cNvPr>
          <p:cNvSpPr/>
          <p:nvPr/>
        </p:nvSpPr>
        <p:spPr>
          <a:xfrm>
            <a:off x="1083231" y="3807179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6BECC1-E65C-B421-A094-1113BFC00239}"/>
              </a:ext>
            </a:extLst>
          </p:cNvPr>
          <p:cNvSpPr/>
          <p:nvPr/>
        </p:nvSpPr>
        <p:spPr>
          <a:xfrm>
            <a:off x="3840485" y="3822169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80E9D-ECF2-60FB-6152-551FED194794}"/>
              </a:ext>
            </a:extLst>
          </p:cNvPr>
          <p:cNvSpPr/>
          <p:nvPr/>
        </p:nvSpPr>
        <p:spPr>
          <a:xfrm>
            <a:off x="7258418" y="3812656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871E83-5107-DF0E-CDC7-128AA0863333}"/>
              </a:ext>
            </a:extLst>
          </p:cNvPr>
          <p:cNvSpPr/>
          <p:nvPr/>
        </p:nvSpPr>
        <p:spPr>
          <a:xfrm>
            <a:off x="10676351" y="3778511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B63D1A-9972-A9DC-7798-6A795D42047A}"/>
              </a:ext>
            </a:extLst>
          </p:cNvPr>
          <p:cNvSpPr txBox="1"/>
          <p:nvPr/>
        </p:nvSpPr>
        <p:spPr>
          <a:xfrm>
            <a:off x="450952" y="4173238"/>
            <a:ext cx="181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Grouping columns to resolve multicollinearity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1874FB-FB53-556C-644D-A952442DD2C3}"/>
              </a:ext>
            </a:extLst>
          </p:cNvPr>
          <p:cNvSpPr txBox="1"/>
          <p:nvPr/>
        </p:nvSpPr>
        <p:spPr>
          <a:xfrm>
            <a:off x="3030668" y="2412247"/>
            <a:ext cx="161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.SF NS"/>
              </a:rPr>
              <a:t>Normalizing baseline controls</a:t>
            </a:r>
          </a:p>
          <a:p>
            <a:pPr algn="ctr"/>
            <a:endParaRPr lang="en-N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9B5F56-8A5A-8F37-41B4-94F1F95A6A15}"/>
              </a:ext>
            </a:extLst>
          </p:cNvPr>
          <p:cNvSpPr txBox="1"/>
          <p:nvPr/>
        </p:nvSpPr>
        <p:spPr>
          <a:xfrm>
            <a:off x="6552219" y="4159586"/>
            <a:ext cx="161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.SF NS"/>
              </a:rPr>
              <a:t>Grouping categories together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.SF NS"/>
              </a:rPr>
              <a:t>(as subsets)</a:t>
            </a:r>
            <a:endParaRPr lang="en-N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DAEB6F-9147-2E52-B1E3-FD864B349170}"/>
              </a:ext>
            </a:extLst>
          </p:cNvPr>
          <p:cNvSpPr txBox="1"/>
          <p:nvPr/>
        </p:nvSpPr>
        <p:spPr>
          <a:xfrm>
            <a:off x="9970152" y="2502527"/>
            <a:ext cx="161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Varying offset values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7C84D7-8142-AFFC-7D36-C367B76D221F}"/>
              </a:ext>
            </a:extLst>
          </p:cNvPr>
          <p:cNvSpPr txBox="1"/>
          <p:nvPr/>
        </p:nvSpPr>
        <p:spPr>
          <a:xfrm>
            <a:off x="439271" y="1249544"/>
            <a:ext cx="83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600" b="1" i="1" dirty="0"/>
              <a:t>Education Level (categorical variable) </a:t>
            </a:r>
            <a:r>
              <a:rPr lang="en-US" sz="1600" i="1" dirty="0"/>
              <a:t>= High School, Bachelors, Masters, PhD</a:t>
            </a:r>
          </a:p>
          <a:p>
            <a:pPr marL="342900" indent="-342900">
              <a:buAutoNum type="alphaLcParenR"/>
            </a:pPr>
            <a:r>
              <a:rPr lang="en-US" sz="1600" b="1" i="1" dirty="0"/>
              <a:t>Age (continuous Variable) </a:t>
            </a:r>
            <a:r>
              <a:rPr lang="en-US" sz="1600" i="1" dirty="0"/>
              <a:t>= {22, 45, 67, 43, ….12}</a:t>
            </a:r>
            <a:endParaRPr lang="en-NP" sz="16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47AD6C-233F-5B8F-1126-529E80C91DBC}"/>
              </a:ext>
            </a:extLst>
          </p:cNvPr>
          <p:cNvSpPr txBox="1"/>
          <p:nvPr/>
        </p:nvSpPr>
        <p:spPr>
          <a:xfrm>
            <a:off x="264585" y="5355554"/>
            <a:ext cx="26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.SF NS"/>
              </a:rPr>
              <a:t>Drop “PhD” vs Drop “Bachelors”</a:t>
            </a:r>
            <a:endParaRPr lang="en-NP" sz="1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BC3F35-9CB8-4590-B464-08F1B47EA40C}"/>
              </a:ext>
            </a:extLst>
          </p:cNvPr>
          <p:cNvCxnSpPr>
            <a:cxnSpLocks/>
          </p:cNvCxnSpPr>
          <p:nvPr/>
        </p:nvCxnSpPr>
        <p:spPr>
          <a:xfrm>
            <a:off x="489052" y="5352090"/>
            <a:ext cx="1813811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B5406E-B044-BAA7-2D9D-0432CABAB1B7}"/>
              </a:ext>
            </a:extLst>
          </p:cNvPr>
          <p:cNvSpPr txBox="1"/>
          <p:nvPr/>
        </p:nvSpPr>
        <p:spPr>
          <a:xfrm>
            <a:off x="6131985" y="5418772"/>
            <a:ext cx="264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.SF NS"/>
              </a:rPr>
              <a:t>Group {High School, Bachelors} as one subse</a:t>
            </a:r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.SF NS"/>
              </a:rPr>
              <a:t>t</a:t>
            </a:r>
            <a:endParaRPr lang="en-NP" sz="1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6D5AD0-D568-0EA2-351B-AF57CD32F820}"/>
              </a:ext>
            </a:extLst>
          </p:cNvPr>
          <p:cNvCxnSpPr>
            <a:cxnSpLocks/>
          </p:cNvCxnSpPr>
          <p:nvPr/>
        </p:nvCxnSpPr>
        <p:spPr>
          <a:xfrm>
            <a:off x="6496152" y="5406072"/>
            <a:ext cx="1813811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769C20-16F7-4B0C-B693-8994A7926A44}"/>
              </a:ext>
            </a:extLst>
          </p:cNvPr>
          <p:cNvSpPr txBox="1"/>
          <p:nvPr/>
        </p:nvSpPr>
        <p:spPr>
          <a:xfrm>
            <a:off x="2520645" y="3377513"/>
            <a:ext cx="26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 – mean | age - median</a:t>
            </a:r>
            <a:endParaRPr lang="en-NP" sz="1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57020D-DE98-B7C0-6FDC-F473B1DCBB5D}"/>
              </a:ext>
            </a:extLst>
          </p:cNvPr>
          <p:cNvCxnSpPr>
            <a:cxnSpLocks/>
          </p:cNvCxnSpPr>
          <p:nvPr/>
        </p:nvCxnSpPr>
        <p:spPr>
          <a:xfrm>
            <a:off x="2933579" y="3338443"/>
            <a:ext cx="1813811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D520C0-602B-3200-5EC2-081037CBC4BB}"/>
                  </a:ext>
                </a:extLst>
              </p:cNvPr>
              <p:cNvSpPr txBox="1"/>
              <p:nvPr/>
            </p:nvSpPr>
            <p:spPr>
              <a:xfrm>
                <a:off x="9544993" y="3228832"/>
                <a:ext cx="2532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age –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4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={40,41,42,43}</m:t>
                      </m:r>
                    </m:oMath>
                  </m:oMathPara>
                </a14:m>
                <a:endParaRPr lang="en-NP" sz="1400" i="1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D520C0-602B-3200-5EC2-081037CB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3" y="3228832"/>
                <a:ext cx="2532707" cy="523220"/>
              </a:xfrm>
              <a:prstGeom prst="rect">
                <a:avLst/>
              </a:prstGeom>
              <a:blipFill>
                <a:blip r:embed="rId4"/>
                <a:stretch>
                  <a:fillRect t="-2381" b="-714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3524F46-7331-8629-7B1D-A788B667BA6B}"/>
              </a:ext>
            </a:extLst>
          </p:cNvPr>
          <p:cNvCxnSpPr>
            <a:cxnSpLocks/>
          </p:cNvCxnSpPr>
          <p:nvPr/>
        </p:nvCxnSpPr>
        <p:spPr>
          <a:xfrm>
            <a:off x="9902133" y="3151648"/>
            <a:ext cx="1813811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35C9C2-9CC3-0D7F-90D2-0EA9752A79E6}"/>
              </a:ext>
            </a:extLst>
          </p:cNvPr>
          <p:cNvSpPr txBox="1"/>
          <p:nvPr/>
        </p:nvSpPr>
        <p:spPr>
          <a:xfrm>
            <a:off x="2652665" y="6047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3301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82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Applications and Results (1) 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12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35F68-420A-FD17-6D0B-998B172A6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4" t="3424" r="666" b="4"/>
          <a:stretch/>
        </p:blipFill>
        <p:spPr>
          <a:xfrm>
            <a:off x="446400" y="1360969"/>
            <a:ext cx="5817925" cy="486316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6700926" y="1360969"/>
            <a:ext cx="5332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endParaRPr lang="en-US" sz="1800" b="1" kern="1200" dirty="0">
              <a:effectLst/>
            </a:endParaRPr>
          </a:p>
          <a:p>
            <a:pPr marL="0" indent="0" defTabSz="457200">
              <a:buNone/>
            </a:pPr>
            <a:r>
              <a:rPr lang="en-US" sz="1800" b="1" kern="1200" dirty="0">
                <a:effectLst/>
              </a:rPr>
              <a:t>Empirical Applications:</a:t>
            </a:r>
          </a:p>
          <a:p>
            <a:pPr marL="342900" indent="-342900" defTabSz="457200">
              <a:buFont typeface="+mj-lt"/>
              <a:buAutoNum type="alphaUcPeriod"/>
            </a:pPr>
            <a:r>
              <a:rPr lang="en-US" dirty="0"/>
              <a:t>T</a:t>
            </a:r>
            <a:r>
              <a:rPr lang="en-US" sz="1800" kern="1200" dirty="0">
                <a:effectLst/>
              </a:rPr>
              <a:t>he effect of abortion on crime</a:t>
            </a:r>
          </a:p>
          <a:p>
            <a:pPr marL="342900" indent="-342900" defTabSz="457200">
              <a:buFont typeface="+mj-lt"/>
              <a:buAutoNum type="alphaUcPeriod"/>
            </a:pPr>
            <a:r>
              <a:rPr lang="en-US" dirty="0"/>
              <a:t>Study </a:t>
            </a:r>
            <a:r>
              <a:rPr lang="en-US" sz="1800" kern="1200" dirty="0">
                <a:effectLst/>
              </a:rPr>
              <a:t>of occupational upgrading by black southerners.</a:t>
            </a:r>
          </a:p>
          <a:p>
            <a:pPr marL="342900" indent="-342900" defTabSz="457200">
              <a:buFont typeface="+mj-lt"/>
              <a:buAutoNum type="alphaUcPeriod"/>
            </a:pPr>
            <a:r>
              <a:rPr lang="en-US" sz="1800" kern="1200" dirty="0">
                <a:effectLst/>
              </a:rPr>
              <a:t>Study on the effect of moral values and voting behavior.</a:t>
            </a:r>
          </a:p>
          <a:p>
            <a:pPr marL="0" defTabSz="457200"/>
            <a:endParaRPr lang="en-US" dirty="0"/>
          </a:p>
          <a:p>
            <a:pPr marL="0" indent="0" defTabSz="457200">
              <a:buNone/>
            </a:pPr>
            <a:r>
              <a:rPr lang="en-US" sz="1800" b="1" dirty="0"/>
              <a:t>Key findings: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800" dirty="0"/>
              <a:t>OLS :  </a:t>
            </a:r>
            <a:endParaRPr lang="en-US" dirty="0"/>
          </a:p>
          <a:p>
            <a:pPr defTabSz="457200"/>
            <a:r>
              <a:rPr lang="en-US" dirty="0"/>
              <a:t>	A) </a:t>
            </a:r>
            <a:r>
              <a:rPr lang="en-US" sz="1800" dirty="0"/>
              <a:t>Higher standard errors </a:t>
            </a:r>
            <a:endParaRPr lang="en-US" dirty="0"/>
          </a:p>
          <a:p>
            <a:pPr defTabSz="457200"/>
            <a:r>
              <a:rPr lang="en-US" sz="1800" dirty="0"/>
              <a:t>	B) Sable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800" dirty="0"/>
              <a:t>SBEs: </a:t>
            </a:r>
            <a:endParaRPr lang="en-US" dirty="0"/>
          </a:p>
          <a:p>
            <a:pPr defTabSz="457200"/>
            <a:r>
              <a:rPr lang="en-US" sz="1800" dirty="0"/>
              <a:t>	A) Lower standard errors </a:t>
            </a:r>
          </a:p>
          <a:p>
            <a:pPr defTabSz="457200"/>
            <a:r>
              <a:rPr lang="en-US" dirty="0"/>
              <a:t>	B) </a:t>
            </a:r>
            <a:r>
              <a:rPr lang="en-US" sz="1800" dirty="0"/>
              <a:t>varying estimates for </a:t>
            </a:r>
            <a:r>
              <a:rPr lang="en-US" dirty="0"/>
              <a:t>each normalization</a:t>
            </a:r>
            <a:r>
              <a:rPr lang="en-US" sz="1800" dirty="0"/>
              <a:t> 		     (fragile)</a:t>
            </a:r>
          </a:p>
          <a:p>
            <a:pPr marL="0" defTabSz="457200"/>
            <a:endParaRPr lang="en-US" sz="1800" kern="1200" dirty="0">
              <a:effectLst/>
            </a:endParaRPr>
          </a:p>
          <a:p>
            <a:endParaRPr lang="en-N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6BE54-A06E-6A08-A0E6-967F7AD35C32}"/>
              </a:ext>
            </a:extLst>
          </p:cNvPr>
          <p:cNvSpPr/>
          <p:nvPr/>
        </p:nvSpPr>
        <p:spPr>
          <a:xfrm>
            <a:off x="2433263" y="2869580"/>
            <a:ext cx="579864" cy="237893"/>
          </a:xfrm>
          <a:prstGeom prst="rect">
            <a:avLst/>
          </a:prstGeom>
          <a:solidFill>
            <a:srgbClr val="FFFF00">
              <a:alpha val="1098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E0603-2DCC-B2FE-0DAC-66E0F09D9ED9}"/>
              </a:ext>
            </a:extLst>
          </p:cNvPr>
          <p:cNvSpPr/>
          <p:nvPr/>
        </p:nvSpPr>
        <p:spPr>
          <a:xfrm>
            <a:off x="3904180" y="2869580"/>
            <a:ext cx="2339596" cy="237893"/>
          </a:xfrm>
          <a:prstGeom prst="rect">
            <a:avLst/>
          </a:prstGeom>
          <a:solidFill>
            <a:srgbClr val="FFFF00">
              <a:alpha val="1098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C198C0E-56E1-9957-0B29-18354F6E92AF}"/>
              </a:ext>
            </a:extLst>
          </p:cNvPr>
          <p:cNvSpPr/>
          <p:nvPr/>
        </p:nvSpPr>
        <p:spPr>
          <a:xfrm>
            <a:off x="299732" y="2896227"/>
            <a:ext cx="167215" cy="1701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EC668-BB05-C9AE-DC48-1B91C7A60F33}"/>
              </a:ext>
            </a:extLst>
          </p:cNvPr>
          <p:cNvSpPr/>
          <p:nvPr/>
        </p:nvSpPr>
        <p:spPr>
          <a:xfrm>
            <a:off x="3176186" y="2869579"/>
            <a:ext cx="579864" cy="237893"/>
          </a:xfrm>
          <a:prstGeom prst="rect">
            <a:avLst/>
          </a:prstGeom>
          <a:solidFill>
            <a:srgbClr val="FFFF00">
              <a:alpha val="1098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04802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82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Applications and Results (2)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13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6699684" y="1662900"/>
            <a:ext cx="50605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sz="1800" b="1" dirty="0"/>
              <a:t>Key findings: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800" dirty="0"/>
              <a:t>SBEs are sensitive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SBEs might be more efficient but fragile</a:t>
            </a:r>
            <a:endParaRPr lang="en-US" sz="1800" dirty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/>
              <a:t>Choosing a representation at random reduces the chances of achieving sparsity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Note: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Normalization choices don’t affect OLS but affect SBEs </a:t>
            </a:r>
          </a:p>
          <a:p>
            <a:pPr defTabSz="457200"/>
            <a:endParaRPr lang="en-US" sz="1800" dirty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defTabSz="457200"/>
            <a:endParaRPr lang="en-US" sz="1800" dirty="0"/>
          </a:p>
          <a:p>
            <a:pPr marL="0" defTabSz="457200"/>
            <a:endParaRPr lang="en-US" sz="1800" kern="1200" dirty="0">
              <a:effectLst/>
            </a:endParaRPr>
          </a:p>
          <a:p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66D18-4861-0D3F-CB44-6F07C995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0" y="1244600"/>
            <a:ext cx="5726959" cy="50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9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555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- Rotations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14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/>
              <p:nvPr/>
            </p:nvSpPr>
            <p:spPr>
              <a:xfrm>
                <a:off x="454543" y="1361132"/>
                <a:ext cx="8021305" cy="207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Rotation Transformation:</a:t>
                </a:r>
              </a:p>
              <a:p>
                <a:pPr marL="514350" indent="-514350">
                  <a:buAutoNum type="romanL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𝑊𝑖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𝑅𝑊𝑖</m:t>
                    </m:r>
                  </m:oMath>
                </a14:m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514350" indent="-514350">
                  <a:buAutoNum type="romanLcPeriod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Properties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𝐼𝑝</m:t>
                    </m:r>
                  </m:oMath>
                </a14:m>
                <a:r>
                  <a:rPr lang="en-US" sz="1800" b="0" i="0" u="none" strike="noStrike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8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Effect on Sparsity:</a:t>
                </a:r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3" y="1361132"/>
                <a:ext cx="8021305" cy="2071465"/>
              </a:xfrm>
              <a:prstGeom prst="rect">
                <a:avLst/>
              </a:prstGeom>
              <a:blipFill>
                <a:blip r:embed="rId4"/>
                <a:stretch>
                  <a:fillRect l="-791" t="-122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06622D-AA0A-7107-EB22-7DAD483D3BA2}"/>
                  </a:ext>
                </a:extLst>
              </p:cNvPr>
              <p:cNvSpPr/>
              <p:nvPr/>
            </p:nvSpPr>
            <p:spPr>
              <a:xfrm>
                <a:off x="960899" y="3424523"/>
                <a:ext cx="3732260" cy="1222872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Initial vector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1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algn="ctr"/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 </a:t>
                </a:r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1,0,1,0,0,…0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𝑆𝑝𝑎𝑟𝑠𝑒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06622D-AA0A-7107-EB22-7DAD483D3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9" y="3424523"/>
                <a:ext cx="3732260" cy="1222872"/>
              </a:xfrm>
              <a:prstGeom prst="rect">
                <a:avLst/>
              </a:prstGeom>
              <a:blipFill>
                <a:blip r:embed="rId5"/>
                <a:stretch>
                  <a:fillRect t="-1020" b="-612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860638-8B06-265C-518C-282FF745B0C7}"/>
                  </a:ext>
                </a:extLst>
              </p:cNvPr>
              <p:cNvSpPr/>
              <p:nvPr/>
            </p:nvSpPr>
            <p:spPr>
              <a:xfrm>
                <a:off x="6770820" y="3424523"/>
                <a:ext cx="3732261" cy="1222872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E0E0E"/>
                    </a:solidFill>
                    <a:latin typeface=".SF NS"/>
                  </a:rPr>
                  <a:t>Rotated Vector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0.8, 0.1, 0, 1, 1.2…,−0.8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𝑠𝑝𝑎𝑟𝑠𝑒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860638-8B06-265C-518C-282FF745B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20" y="3424523"/>
                <a:ext cx="3732261" cy="1222872"/>
              </a:xfrm>
              <a:prstGeom prst="rect">
                <a:avLst/>
              </a:prstGeom>
              <a:blipFill>
                <a:blip r:embed="rId6"/>
                <a:stretch>
                  <a:fillRect t="-1020" b="-306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034AE-263B-0B08-5628-06EC8BC23414}"/>
              </a:ext>
            </a:extLst>
          </p:cNvPr>
          <p:cNvCxnSpPr/>
          <p:nvPr/>
        </p:nvCxnSpPr>
        <p:spPr>
          <a:xfrm>
            <a:off x="4836405" y="4035959"/>
            <a:ext cx="1762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69AF0-D4D4-1DD9-9BCA-41113EAACABD}"/>
              </a:ext>
            </a:extLst>
          </p:cNvPr>
          <p:cNvSpPr txBox="1"/>
          <p:nvPr/>
        </p:nvSpPr>
        <p:spPr>
          <a:xfrm>
            <a:off x="4844428" y="3675909"/>
            <a:ext cx="177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854B"/>
                </a:solidFill>
                <a:latin typeface=".SF NS"/>
              </a:rPr>
              <a:t>Random rotation</a:t>
            </a:r>
            <a:endParaRPr lang="en-NP" dirty="0">
              <a:solidFill>
                <a:srgbClr val="2F854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FF51E9-555C-61A1-E5AA-8450E17F2427}"/>
                  </a:ext>
                </a:extLst>
              </p:cNvPr>
              <p:cNvSpPr txBox="1"/>
              <p:nvPr/>
            </p:nvSpPr>
            <p:spPr>
              <a:xfrm>
                <a:off x="2006444" y="4789092"/>
                <a:ext cx="79871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Rotations can change the sparsity structure of the coefficient vector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  dramatically.</a:t>
                </a:r>
                <a:endParaRPr lang="en-US" b="1" i="1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endParaRPr lang="en-NP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FF51E9-555C-61A1-E5AA-8450E17F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444" y="4789092"/>
                <a:ext cx="7987123" cy="923330"/>
              </a:xfrm>
              <a:prstGeom prst="rect">
                <a:avLst/>
              </a:prstGeom>
              <a:blipFill>
                <a:blip r:embed="rId7"/>
                <a:stretch>
                  <a:fillRect l="-159" t="-4110" r="-15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EE7287-ABAF-730C-C31C-64D4A3C2DAFE}"/>
              </a:ext>
            </a:extLst>
          </p:cNvPr>
          <p:cNvSpPr txBox="1"/>
          <p:nvPr/>
        </p:nvSpPr>
        <p:spPr>
          <a:xfrm>
            <a:off x="407102" y="5669453"/>
            <a:ext cx="443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b="1" dirty="0"/>
              <a:t>How likely it is to maintain sparsity here?</a:t>
            </a:r>
          </a:p>
        </p:txBody>
      </p:sp>
    </p:spTree>
    <p:extLst>
      <p:ext uri="{BB962C8B-B14F-4D97-AF65-F5344CB8AC3E}">
        <p14:creationId xmlns:p14="http://schemas.microsoft.com/office/powerpoint/2010/main" val="78531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838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– Rotations (cont.)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15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/>
              <p:nvPr/>
            </p:nvSpPr>
            <p:spPr>
              <a:xfrm>
                <a:off x="439271" y="1289246"/>
                <a:ext cx="11304494" cy="1302280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>
                <a:solidFill>
                  <a:srgbClr val="2F854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.SF NS"/>
                  </a:rPr>
                  <a:t>Theorem 1</a:t>
                </a:r>
              </a:p>
              <a:p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BX12"/>
                  </a:rPr>
                  <a:t>Suppose that the eigenvalues of </a:t>
                </a:r>
                <a14:m>
                  <m:oMath xmlns:m="http://schemas.openxmlformats.org/officeDocument/2006/math"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dirty="0" err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err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i="1" baseline="-25000" dirty="0" err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′] 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BX12"/>
                  </a:rPr>
                  <a:t>are bounded away from zero and infinity, and that </a:t>
                </a:r>
                <a14:m>
                  <m:oMath xmlns:m="http://schemas.openxmlformats.org/officeDocument/2006/math"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baseline="-250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BX12"/>
                  </a:rPr>
                  <a:t>. Then the logarithm of the probability that the model with regressor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𝑊𝑖</m:t>
                        </m:r>
                      </m:e>
                    </m:acc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𝑅𝑊𝑖</m:t>
                    </m:r>
                    <m:r>
                      <a:rPr lang="en-US" sz="18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.SF NS"/>
                  </a:rPr>
                  <a:t>satisfies the sparsity conditions (sufficiently sparse) is of the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.SF 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1289246"/>
                <a:ext cx="11304494" cy="1302280"/>
              </a:xfrm>
              <a:prstGeom prst="rect">
                <a:avLst/>
              </a:prstGeom>
              <a:blipFill>
                <a:blip r:embed="rId4"/>
                <a:stretch>
                  <a:fillRect l="-561" t="-1905" b="-3810"/>
                </a:stretch>
              </a:blipFill>
              <a:ln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70BEB8-B87E-1F70-BE9A-424FF9466064}"/>
              </a:ext>
            </a:extLst>
          </p:cNvPr>
          <p:cNvSpPr txBox="1"/>
          <p:nvPr/>
        </p:nvSpPr>
        <p:spPr>
          <a:xfrm>
            <a:off x="446400" y="4200154"/>
            <a:ext cx="6213496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P" b="1" dirty="0"/>
              <a:t>Key findings:</a:t>
            </a:r>
          </a:p>
          <a:p>
            <a:pPr marL="342900" indent="-342900">
              <a:buAutoNum type="alphaLcPeriod"/>
            </a:pPr>
            <a:r>
              <a:rPr lang="en-US" dirty="0"/>
              <a:t>Rotation matrices mixes the weights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Probability of inducing sparsity is dramatically low for large p</a:t>
            </a:r>
            <a:endParaRPr lang="en-US" i="1" dirty="0"/>
          </a:p>
          <a:p>
            <a:r>
              <a:rPr lang="en-US" dirty="0"/>
              <a:t>c.     Lack of robustness of SBEs to rotations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N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4E5F1-0BAE-2E93-4568-3A69BEE29F10}"/>
                  </a:ext>
                </a:extLst>
              </p:cNvPr>
              <p:cNvSpPr txBox="1"/>
              <p:nvPr/>
            </p:nvSpPr>
            <p:spPr>
              <a:xfrm>
                <a:off x="363473" y="2897874"/>
                <a:ext cx="11194954" cy="130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MBX12"/>
                  </a:rPr>
                  <a:t>Interpretation:</a:t>
                </a:r>
              </a:p>
              <a:p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MBX12"/>
                  </a:rPr>
                  <a:t>The probability that the model with regressor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</m:t>
                        </m:r>
                      </m:e>
                    </m:acc>
                    <m:r>
                      <a:rPr lang="en-US" sz="18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𝑅𝑊𝑖</m:t>
                    </m:r>
                    <m:r>
                      <a:rPr lang="en-US" sz="180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.SF NS"/>
                  </a:rPr>
                  <a:t>where R is a rotation matrix satisfies the sparsity conditions is of the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  <a:effectLst/>
                  <a:latin typeface=".SF NS"/>
                </a:endParaRPr>
              </a:p>
              <a:p>
                <a:endParaRPr lang="en-NP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94E5F1-0BAE-2E93-4568-3A69BEE2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3" y="2897874"/>
                <a:ext cx="11194954" cy="1302280"/>
              </a:xfrm>
              <a:prstGeom prst="rect">
                <a:avLst/>
              </a:prstGeom>
              <a:blipFill>
                <a:blip r:embed="rId5"/>
                <a:stretch>
                  <a:fillRect l="-453" t="-1942" r="-22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4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7617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– Categorical Variables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16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/>
              <p:nvPr/>
            </p:nvSpPr>
            <p:spPr>
              <a:xfrm>
                <a:off x="446400" y="1174618"/>
                <a:ext cx="10403110" cy="15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E0E0E"/>
                    </a:solidFill>
                    <a:latin typeface=".SF NS"/>
                  </a:rPr>
                  <a:t>Categorical variables: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Represented with dummy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Drop categories to prevent multicollinearity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Choice of reference categor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y matters</a:t>
                </a:r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Probability of inducing sparsity: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(1−</m:t>
                    </m:r>
                    <m:box>
                      <m:boxPr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rgbClr val="0E0E0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E0E0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E0E0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</a:t>
                </a:r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[</a:t>
                </a:r>
                <a:r>
                  <a:rPr lang="en-US" i="1" dirty="0">
                    <a:solidFill>
                      <a:srgbClr val="0E0E0E"/>
                    </a:solidFill>
                    <a:effectLst/>
                    <a:latin typeface=".SF NS"/>
                  </a:rPr>
                  <a:t>High when s is small]</a:t>
                </a:r>
                <a:endParaRPr lang="en-US" i="1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0" y="1174618"/>
                <a:ext cx="10403110" cy="1532920"/>
              </a:xfrm>
              <a:prstGeom prst="rect">
                <a:avLst/>
              </a:prstGeom>
              <a:blipFill>
                <a:blip r:embed="rId4"/>
                <a:stretch>
                  <a:fillRect l="-488" t="-1639" b="-245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F17EF6A-C397-56B9-2324-3FDC22EC64E3}"/>
              </a:ext>
            </a:extLst>
          </p:cNvPr>
          <p:cNvSpPr txBox="1"/>
          <p:nvPr/>
        </p:nvSpPr>
        <p:spPr>
          <a:xfrm>
            <a:off x="439271" y="380498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N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05E09-D34F-35CD-7C75-E5A32992CF01}"/>
              </a:ext>
            </a:extLst>
          </p:cNvPr>
          <p:cNvSpPr/>
          <p:nvPr/>
        </p:nvSpPr>
        <p:spPr>
          <a:xfrm>
            <a:off x="615837" y="3259705"/>
            <a:ext cx="2247466" cy="2616688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  <a:p>
            <a:pPr algn="ctr"/>
            <a:r>
              <a:rPr lang="en-NP" b="1" dirty="0"/>
              <a:t>Example:</a:t>
            </a:r>
            <a:endParaRPr lang="en-NP" dirty="0"/>
          </a:p>
          <a:p>
            <a:pPr marL="285750" indent="-285750">
              <a:buFont typeface="Wingdings" pitchFamily="2" charset="2"/>
              <a:buChar char="q"/>
            </a:pPr>
            <a:r>
              <a:rPr lang="en-NP" dirty="0"/>
              <a:t>Income (y)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NP" dirty="0"/>
              <a:t>Education(x) =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High School, Bachelor’s, Master’s, and PhD</a:t>
            </a:r>
            <a:endParaRPr lang="en-NP" dirty="0"/>
          </a:p>
          <a:p>
            <a:pPr algn="ctr"/>
            <a:endParaRPr lang="en-N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E7EEE-21C4-88D2-E817-45DC63AAC984}"/>
              </a:ext>
            </a:extLst>
          </p:cNvPr>
          <p:cNvSpPr/>
          <p:nvPr/>
        </p:nvSpPr>
        <p:spPr>
          <a:xfrm>
            <a:off x="4069332" y="2939322"/>
            <a:ext cx="6702877" cy="1337052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  <a:p>
            <a:pPr algn="ctr"/>
            <a:r>
              <a:rPr lang="en-NP" b="1" dirty="0"/>
              <a:t>Reference category: PHD</a:t>
            </a:r>
            <a:endParaRPr lang="en-NP" dirty="0"/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High School: -$20,000 (indicating $20,000 less than PhD)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Bachelor’s: -$10,000 (indicating $10,000 less than PhD)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Master’s: -$5,000 (indicating $5,000 less than PhD)</a:t>
            </a:r>
          </a:p>
          <a:p>
            <a:pPr algn="ctr"/>
            <a:endParaRPr lang="en-N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B7445-E946-3447-B322-30444EE59649}"/>
              </a:ext>
            </a:extLst>
          </p:cNvPr>
          <p:cNvSpPr/>
          <p:nvPr/>
        </p:nvSpPr>
        <p:spPr>
          <a:xfrm>
            <a:off x="4069333" y="4685768"/>
            <a:ext cx="6702876" cy="1337053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  <a:p>
            <a:pPr algn="ctr"/>
            <a:r>
              <a:rPr lang="en-NP" b="1" dirty="0"/>
              <a:t>Reference category: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 High School</a:t>
            </a:r>
            <a:endParaRPr lang="en-NP" dirty="0"/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Bachelor’s: +$10,000 (indicating $10,000 more than High School)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Master’s: +$15,000 (indicating $15,000 more than High School)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PhD: +$20,000 (indicating $20,000 more than High School)</a:t>
            </a:r>
          </a:p>
          <a:p>
            <a:pPr algn="ctr"/>
            <a:endParaRPr lang="en-NP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2C18A2-4CC4-6D20-ECF0-FB4F5DF00682}"/>
              </a:ext>
            </a:extLst>
          </p:cNvPr>
          <p:cNvCxnSpPr>
            <a:cxnSpLocks/>
          </p:cNvCxnSpPr>
          <p:nvPr/>
        </p:nvCxnSpPr>
        <p:spPr>
          <a:xfrm flipV="1">
            <a:off x="3207933" y="3838848"/>
            <a:ext cx="571257" cy="290471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89E9D0-ECE4-5394-EB57-2B93825B3B97}"/>
              </a:ext>
            </a:extLst>
          </p:cNvPr>
          <p:cNvCxnSpPr>
            <a:cxnSpLocks/>
          </p:cNvCxnSpPr>
          <p:nvPr/>
        </p:nvCxnSpPr>
        <p:spPr>
          <a:xfrm>
            <a:off x="3194486" y="5024624"/>
            <a:ext cx="584704" cy="246998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8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– Categorical Variables (cont.)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17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/>
              <p:nvPr/>
            </p:nvSpPr>
            <p:spPr>
              <a:xfrm>
                <a:off x="439271" y="1361490"/>
                <a:ext cx="11313459" cy="1477328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>
                <a:solidFill>
                  <a:srgbClr val="2F854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.SF NS"/>
                  </a:rPr>
                  <a:t>Theorem 2</a:t>
                </a:r>
              </a:p>
              <a:p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Suppose a single coefficient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i="1" baseline="-250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baseline="-250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baseline="-250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 is constant and non-zero, and the number of zeros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K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in the corresponding row of </a:t>
                </a:r>
                <a14:m>
                  <m:oMath xmlns:m="http://schemas.openxmlformats.org/officeDocument/2006/math"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baseline="-25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8"/>
                  </a:rPr>
                  <a:t>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satisfies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0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&lt;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lim</a:t>
                </a:r>
                <a:r>
                  <a:rPr lang="en-US" sz="1800" i="1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8"/>
                  </a:rPr>
                  <a:t>n</a:t>
                </a:r>
                <a:r>
                  <a:rPr lang="en-US" sz="1800" i="1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SY8"/>
                  </a:rPr>
                  <a:t>→∞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&lt;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1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. If all baseline categories have population fractions of the same order, then the probability that the model with on </a:t>
                </a:r>
                <a14:m>
                  <m:oMath xmlns:m="http://schemas.openxmlformats.org/officeDocument/2006/math"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i="1" baseline="-25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 satisfies the sparsity assumption is no larger than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(1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SY10"/>
                  </a:rPr>
                  <a:t>−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q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+ </a:t>
                </a:r>
                <a:r>
                  <a:rPr lang="el-GR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ε</a:t>
                </a:r>
                <a:r>
                  <a:rPr lang="el-GR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)</a:t>
                </a:r>
                <a:r>
                  <a:rPr lang="en-US" sz="1800" i="1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8"/>
                  </a:rPr>
                  <a:t>K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8"/>
                  </a:rPr>
                  <a:t>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for all </a:t>
                </a:r>
                <a:r>
                  <a:rPr lang="el-GR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ε &gt; </a:t>
                </a:r>
                <a:r>
                  <a:rPr lang="el-GR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0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and large enough 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p</a:t>
                </a:r>
                <a:r>
                  <a:rPr lang="en-US" sz="18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1361490"/>
                <a:ext cx="11313459" cy="1477328"/>
              </a:xfrm>
              <a:prstGeom prst="rect">
                <a:avLst/>
              </a:prstGeom>
              <a:blipFill>
                <a:blip r:embed="rId4"/>
                <a:stretch>
                  <a:fillRect l="-561" t="-1681" r="-1009" b="-5882"/>
                </a:stretch>
              </a:blipFill>
              <a:ln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0A540E-E76D-2534-C274-4D905FBDBDEB}"/>
              </a:ext>
            </a:extLst>
          </p:cNvPr>
          <p:cNvSpPr txBox="1"/>
          <p:nvPr/>
        </p:nvSpPr>
        <p:spPr>
          <a:xfrm>
            <a:off x="439271" y="4871415"/>
            <a:ext cx="1043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latin typeface=".SF NS"/>
              </a:rPr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latin typeface=".SF NS"/>
              </a:rPr>
              <a:t>Random choice: 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It’s very unlikely that a random specification of categorical variables will maintain sparsity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Right </a:t>
            </a:r>
            <a:r>
              <a:rPr lang="en-US" b="1" dirty="0">
                <a:solidFill>
                  <a:srgbClr val="0E0E0E"/>
                </a:solidFill>
                <a:latin typeface=".SF NS"/>
              </a:rPr>
              <a:t>choice: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Model can be exactly sparse if the right reference category is chosen</a:t>
            </a:r>
          </a:p>
          <a:p>
            <a:endParaRPr lang="en-N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99E7DD-DAF6-5AE4-7B60-D6DC3FC37CD5}"/>
                  </a:ext>
                </a:extLst>
              </p:cNvPr>
              <p:cNvSpPr txBox="1"/>
              <p:nvPr/>
            </p:nvSpPr>
            <p:spPr>
              <a:xfrm>
                <a:off x="439271" y="3350231"/>
                <a:ext cx="1090339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b="1" dirty="0"/>
                  <a:t>Interpretation:</a:t>
                </a:r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is baseline categories</a:t>
                </a:r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is full rank with binary elements 0 or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The probability that the model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is sparse is extremely low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99E7DD-DAF6-5AE4-7B60-D6DC3FC3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3350231"/>
                <a:ext cx="10903399" cy="1169551"/>
              </a:xfrm>
              <a:prstGeom prst="rect">
                <a:avLst/>
              </a:prstGeom>
              <a:blipFill>
                <a:blip r:embed="rId5"/>
                <a:stretch>
                  <a:fillRect l="-465" t="-3261" b="-760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1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753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– Hermite Polynomials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18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454156" y="1611802"/>
            <a:ext cx="1080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Hermite Polynomials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Sequence of orthogonal polynomials to handle normal distribution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Creates basis functions (new variables) that capture non-linear relationships 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ADD0E1-C2CA-613C-290B-87FD4C1C4959}"/>
                  </a:ext>
                </a:extLst>
              </p:cNvPr>
              <p:cNvSpPr/>
              <p:nvPr/>
            </p:nvSpPr>
            <p:spPr>
              <a:xfrm>
                <a:off x="2146758" y="3129761"/>
                <a:ext cx="7202184" cy="1200325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>
                <a:solidFill>
                  <a:srgbClr val="2F854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baseline="-2500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i="1" baseline="-2500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den>
                          </m:f>
                        </m:e>
                      </m:box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baseline="3000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𝑑𝑗</m:t>
                              </m:r>
                            </m:num>
                            <m:den>
                              <m:r>
                                <a:rPr lang="en-US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𝑑𝑥𝑗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.SF NS"/>
                </a:endParaRPr>
              </a:p>
              <a:p>
                <a:endParaRPr lang="en-US" b="1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ADD0E1-C2CA-613C-290B-87FD4C1C4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58" y="3129761"/>
                <a:ext cx="7202184" cy="1200325"/>
              </a:xfrm>
              <a:prstGeom prst="rect">
                <a:avLst/>
              </a:prstGeom>
              <a:blipFill>
                <a:blip r:embed="rId4"/>
                <a:stretch>
                  <a:fillRect l="-702"/>
                </a:stretch>
              </a:blipFill>
              <a:ln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2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Insights – Hermite Polynomials (cont.)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19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/>
              <p:nvPr/>
            </p:nvSpPr>
            <p:spPr>
              <a:xfrm>
                <a:off x="439271" y="1339352"/>
                <a:ext cx="10808951" cy="1138068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>
                <a:solidFill>
                  <a:srgbClr val="2F854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.SF NS"/>
                  </a:rPr>
                  <a:t>Theorem 3:</a:t>
                </a:r>
              </a:p>
              <a:p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Suppose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𝑙𝑜𝑔𝑝</m:t>
                        </m:r>
                      </m:den>
                    </m:f>
                  </m:oMath>
                </a14:m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. If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L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is fixed, 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 dirty="0" err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 err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≥</m:t>
                    </m:r>
                    <m:func>
                      <m:funcPr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2, 6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l-GR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1800" i="1" dirty="0" err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18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  where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C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is an absolute constant, and sparsity assumption fails. In contrast, if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MI12"/>
                  </a:rPr>
                  <a:t>L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SY10"/>
                  </a:rPr>
                  <a:t>→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R12"/>
                  </a:rPr>
                  <a:t>0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,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sparsity assumption 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MTI12"/>
                  </a:rPr>
                  <a:t>holds. 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20DBE-C74C-64D7-55C8-34383B74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1339352"/>
                <a:ext cx="10808951" cy="1138068"/>
              </a:xfrm>
              <a:prstGeom prst="rect">
                <a:avLst/>
              </a:prstGeom>
              <a:blipFill>
                <a:blip r:embed="rId4"/>
                <a:stretch>
                  <a:fillRect l="-586" t="-2198" r="-586" b="-5495"/>
                </a:stretch>
              </a:blipFill>
              <a:ln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993D5B-13BE-47C4-70C1-91D3CDC53925}"/>
                  </a:ext>
                </a:extLst>
              </p:cNvPr>
              <p:cNvSpPr txBox="1"/>
              <p:nvPr/>
            </p:nvSpPr>
            <p:spPr>
              <a:xfrm>
                <a:off x="446400" y="4071152"/>
                <a:ext cx="75907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Key Insight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For an offset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1]</m:t>
                    </m:r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 the assumption of sparsity fails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However, as the offset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 tends to 0, the sparsity assumption holds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When sparsity fails, it fails dramatically, causing many coefficients to diverge</a:t>
                </a:r>
              </a:p>
              <a:p>
                <a:endParaRPr lang="en-NP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993D5B-13BE-47C4-70C1-91D3CDC5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0" y="4071152"/>
                <a:ext cx="7590732" cy="1477328"/>
              </a:xfrm>
              <a:prstGeom prst="rect">
                <a:avLst/>
              </a:prstGeom>
              <a:blipFill>
                <a:blip r:embed="rId5"/>
                <a:stretch>
                  <a:fillRect l="-669" t="-170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9FF98-C1CD-602D-668C-63FDD12110D2}"/>
                  </a:ext>
                </a:extLst>
              </p:cNvPr>
              <p:cNvSpPr txBox="1"/>
              <p:nvPr/>
            </p:nvSpPr>
            <p:spPr>
              <a:xfrm>
                <a:off x="439271" y="2677745"/>
                <a:ext cx="9950866" cy="13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NP" b="1" dirty="0"/>
              </a:p>
              <a:p>
                <a:r>
                  <a:rPr lang="en-NP" b="1" dirty="0"/>
                  <a:t>Interpretation:</a:t>
                </a:r>
              </a:p>
              <a:p>
                <a:r>
                  <a:rPr lang="en-US" sz="1800" dirty="0">
                    <a:effectLst/>
                    <a:latin typeface="CMTI12"/>
                  </a:rPr>
                  <a:t>Suppose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𝑙𝑜𝑔𝑝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MT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effectLst/>
                    <a:latin typeface="CMTI12"/>
                  </a:rPr>
                  <a:t>. If </a:t>
                </a:r>
                <a:r>
                  <a:rPr lang="en-US" sz="1800" dirty="0">
                    <a:effectLst/>
                    <a:latin typeface="CMMI12"/>
                  </a:rPr>
                  <a:t>L </a:t>
                </a:r>
                <a:r>
                  <a:rPr lang="en-US" sz="1800" dirty="0">
                    <a:effectLst/>
                    <a:latin typeface="CMTI12"/>
                  </a:rPr>
                  <a:t>is fixed, </a:t>
                </a:r>
                <a:r>
                  <a:rPr lang="en-US" dirty="0">
                    <a:latin typeface="CMR12"/>
                  </a:rPr>
                  <a:t>the assumption of sparsity</a:t>
                </a:r>
                <a:r>
                  <a:rPr lang="en-US" sz="1800" dirty="0">
                    <a:effectLst/>
                    <a:latin typeface="CMR12"/>
                  </a:rPr>
                  <a:t> </a:t>
                </a:r>
                <a:r>
                  <a:rPr lang="en-US" sz="1800" dirty="0">
                    <a:effectLst/>
                    <a:latin typeface="CMTI12"/>
                  </a:rPr>
                  <a:t>fail. In contrast, if </a:t>
                </a:r>
                <a:r>
                  <a:rPr lang="en-US" sz="1800" dirty="0">
                    <a:effectLst/>
                    <a:latin typeface="CMMI12"/>
                  </a:rPr>
                  <a:t>L </a:t>
                </a:r>
                <a:r>
                  <a:rPr lang="en-US" sz="1800" dirty="0">
                    <a:effectLst/>
                    <a:latin typeface="CMSY10"/>
                  </a:rPr>
                  <a:t>→ </a:t>
                </a:r>
                <a:r>
                  <a:rPr lang="en-US" sz="1800" dirty="0">
                    <a:effectLst/>
                    <a:latin typeface="CMR12"/>
                  </a:rPr>
                  <a:t>0</a:t>
                </a:r>
                <a:r>
                  <a:rPr lang="en-US" sz="1800" dirty="0">
                    <a:effectLst/>
                    <a:latin typeface="CMTI12"/>
                  </a:rPr>
                  <a:t>, sparsity holds. </a:t>
                </a:r>
                <a:endParaRPr lang="en-US" dirty="0"/>
              </a:p>
              <a:p>
                <a:endParaRPr lang="en-NP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D9FF98-C1CD-602D-668C-63FDD121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2677745"/>
                <a:ext cx="9950866" cy="1348254"/>
              </a:xfrm>
              <a:prstGeom prst="rect">
                <a:avLst/>
              </a:prstGeom>
              <a:blipFill>
                <a:blip r:embed="rId6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8D0F8662-C21F-B1CC-E1E2-1F152C4B07BD}"/>
              </a:ext>
            </a:extLst>
          </p:cNvPr>
          <p:cNvSpPr txBox="1">
            <a:spLocks/>
          </p:cNvSpPr>
          <p:nvPr/>
        </p:nvSpPr>
        <p:spPr>
          <a:xfrm>
            <a:off x="446400" y="1737773"/>
            <a:ext cx="6586578" cy="4521646"/>
          </a:xfrm>
          <a:prstGeom prst="rect">
            <a:avLst/>
          </a:prstGeom>
        </p:spPr>
        <p:txBody>
          <a:bodyPr/>
          <a:lstStyle>
            <a:lvl1pPr marL="324000" indent="-324000" algn="l" defTabSz="8155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"/>
              <a:defRPr sz="1900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00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E0E0E"/>
                </a:solidFill>
                <a:effectLst/>
                <a:latin typeface=".SF NS"/>
              </a:rPr>
              <a:t>Fragility of SBEs: </a:t>
            </a:r>
            <a:r>
              <a:rPr lang="en-US" sz="2000" b="0" dirty="0">
                <a:solidFill>
                  <a:srgbClr val="0E0E0E"/>
                </a:solidFill>
                <a:effectLst/>
                <a:latin typeface=".SF NS"/>
              </a:rPr>
              <a:t>Sensitivity of estimates to the choice of regressor matrix; no effect on OLS</a:t>
            </a:r>
          </a:p>
          <a:p>
            <a:pPr marL="0" indent="0">
              <a:buNone/>
            </a:pPr>
            <a:endParaRPr lang="en-US" sz="2000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000" b="1" dirty="0">
                <a:solidFill>
                  <a:srgbClr val="0E0E0E"/>
                </a:solidFill>
                <a:effectLst/>
                <a:latin typeface=".SF NS"/>
              </a:rPr>
              <a:t>Two Tests for Sparsity Assumption : </a:t>
            </a:r>
            <a:r>
              <a:rPr lang="en-US" sz="2000" dirty="0">
                <a:solidFill>
                  <a:srgbClr val="0E0E0E"/>
                </a:solidFill>
                <a:effectLst/>
                <a:latin typeface=".SF NS"/>
              </a:rPr>
              <a:t>Developed methods to evaluate the sparsity assumption</a:t>
            </a:r>
            <a:endParaRPr lang="en-US" sz="2000" b="1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0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000" b="1" dirty="0">
                <a:solidFill>
                  <a:srgbClr val="0E0E0E"/>
                </a:solidFill>
                <a:effectLst/>
                <a:latin typeface=".SF NS"/>
              </a:rPr>
              <a:t>Empirical Validation: </a:t>
            </a:r>
            <a:r>
              <a:rPr lang="en-US" sz="2000" b="0" dirty="0">
                <a:solidFill>
                  <a:srgbClr val="0E0E0E"/>
                </a:solidFill>
                <a:effectLst/>
                <a:latin typeface=".SF NS"/>
              </a:rPr>
              <a:t>Three applications - </a:t>
            </a:r>
            <a:r>
              <a:rPr lang="en-US" sz="2000" dirty="0">
                <a:solidFill>
                  <a:srgbClr val="0E0E0E"/>
                </a:solidFill>
                <a:effectLst/>
                <a:latin typeface=".SF NS"/>
              </a:rPr>
              <a:t>Abortion on crime, occupational upgrading by Black southerners, impact of  moral values on voting.</a:t>
            </a:r>
          </a:p>
          <a:p>
            <a:endParaRPr lang="en-US" sz="2000" dirty="0">
              <a:solidFill>
                <a:srgbClr val="0E0E0E"/>
              </a:solidFill>
              <a:latin typeface=".SF NS"/>
            </a:endParaRPr>
          </a:p>
          <a:p>
            <a:r>
              <a:rPr lang="en-US" sz="2000" b="1" dirty="0">
                <a:solidFill>
                  <a:srgbClr val="0E0E0E"/>
                </a:solidFill>
                <a:effectLst/>
                <a:latin typeface=".SF NS"/>
              </a:rPr>
              <a:t>Efficiency of OLS vs. SBEs : </a:t>
            </a:r>
            <a:r>
              <a:rPr lang="en-US" sz="2000" dirty="0">
                <a:solidFill>
                  <a:srgbClr val="0E0E0E"/>
                </a:solidFill>
                <a:effectLst/>
                <a:latin typeface=".SF NS"/>
              </a:rPr>
              <a:t>OLS yields more robust results unless the number of regressors is comparable 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.SF NS"/>
              </a:rPr>
              <a:t>or exceeds the sample size</a:t>
            </a:r>
            <a:br>
              <a:rPr lang="en-US" sz="2000" b="1" dirty="0">
                <a:solidFill>
                  <a:srgbClr val="FF0000"/>
                </a:solidFill>
                <a:effectLst/>
                <a:latin typeface=".SF NS"/>
              </a:rPr>
            </a:b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EE85C-B08F-4AB2-C35E-EDBA13CF80D8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4" name="Picture 3" descr="A green and white logo&#10;&#10;Description automatically generated">
            <a:extLst>
              <a:ext uri="{FF2B5EF4-FFF2-40B4-BE49-F238E27FC236}">
                <a16:creationId xmlns:a16="http://schemas.microsoft.com/office/drawing/2014/main" id="{3D42B35B-BEC8-64FD-8A01-5C9F0D0D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F8481A-A97F-C0A5-64B6-7311547ECD86}"/>
              </a:ext>
            </a:extLst>
          </p:cNvPr>
          <p:cNvSpPr txBox="1"/>
          <p:nvPr/>
        </p:nvSpPr>
        <p:spPr>
          <a:xfrm>
            <a:off x="1814507" y="435434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 of the paper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42EDAE-9C3F-4ADC-A764-11A25DB64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pic>
        <p:nvPicPr>
          <p:cNvPr id="1026" name="Picture 2" descr="Lasso Regression Fundamentals and Modeling in Python | by Kerem Kargın |  Analytics Vidhya | Medium">
            <a:extLst>
              <a:ext uri="{FF2B5EF4-FFF2-40B4-BE49-F238E27FC236}">
                <a16:creationId xmlns:a16="http://schemas.microsoft.com/office/drawing/2014/main" id="{E83F4D1D-F643-36E3-9B1C-68F0C2C2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9466"/>
            <a:ext cx="3739444" cy="37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36F57-3BC8-F944-DC70-5707164D4F04}"/>
              </a:ext>
            </a:extLst>
          </p:cNvPr>
          <p:cNvSpPr txBox="1"/>
          <p:nvPr/>
        </p:nvSpPr>
        <p:spPr>
          <a:xfrm>
            <a:off x="8278980" y="5075744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  <a:p>
            <a:r>
              <a:rPr lang="en-NP" dirty="0"/>
              <a:t>Fig: </a:t>
            </a:r>
            <a:r>
              <a:rPr lang="en-NP" dirty="0">
                <a:hlinkClick r:id="rId5"/>
              </a:rPr>
              <a:t>Lasso Regression</a:t>
            </a:r>
            <a:endParaRPr lang="en-NP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FF31C-E225-9813-16CF-E6078F9FE845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06B21EE8-7FF8-F98D-150C-E47062719A08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rgbClr val="2F854B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228F2-648B-747B-509F-41DD2AD1201E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</p:spTree>
    <p:extLst>
      <p:ext uri="{BB962C8B-B14F-4D97-AF65-F5344CB8AC3E}">
        <p14:creationId xmlns:p14="http://schemas.microsoft.com/office/powerpoint/2010/main" val="168366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20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32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Font typeface="+mj-lt"/>
              <a:buAutoNum type="romanUcPeriod"/>
            </a:pPr>
            <a:r>
              <a:rPr lang="de-DE" sz="32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of Control Matrix</a:t>
            </a:r>
          </a:p>
          <a:p>
            <a:pPr algn="ctr"/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(Impact of Choice of Control Matrix -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empirical applications)</a:t>
            </a:r>
          </a:p>
          <a:p>
            <a:pPr marL="571500" indent="-571500" algn="ctr">
              <a:buFont typeface="+mj-lt"/>
              <a:buAutoNum type="romanUcPeriod"/>
            </a:pPr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AutoNum type="romanUcPeriod" startAt="2"/>
            </a:pP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Efficiency Gains under Sparsity</a:t>
            </a:r>
          </a:p>
          <a:p>
            <a:pPr algn="ctr"/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(quantifying differences in standard errors)</a:t>
            </a:r>
          </a:p>
          <a:p>
            <a:pPr algn="ctr"/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2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de-DE" sz="32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32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</a:p>
          <a:p>
            <a:pPr algn="ctr"/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applications)</a:t>
            </a: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Gains under Sparsity (1)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21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439271" y="4751533"/>
            <a:ext cx="9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Efficiency Gain: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It means estimates are more precise (lower variance)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Quantified by comparing standard errors of SBE and OLS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E68E8-C55D-C08E-ED14-01D1B008B552}"/>
              </a:ext>
            </a:extLst>
          </p:cNvPr>
          <p:cNvCxnSpPr>
            <a:cxnSpLocks/>
          </p:cNvCxnSpPr>
          <p:nvPr/>
        </p:nvCxnSpPr>
        <p:spPr>
          <a:xfrm>
            <a:off x="662253" y="2654226"/>
            <a:ext cx="107029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FA14EC-0319-FBFA-569A-F0D430765EB4}"/>
              </a:ext>
            </a:extLst>
          </p:cNvPr>
          <p:cNvSpPr/>
          <p:nvPr/>
        </p:nvSpPr>
        <p:spPr>
          <a:xfrm>
            <a:off x="2454831" y="2545118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C897AE-BEFD-EDA3-D79E-E279E4E1B07B}"/>
              </a:ext>
            </a:extLst>
          </p:cNvPr>
          <p:cNvSpPr/>
          <p:nvPr/>
        </p:nvSpPr>
        <p:spPr>
          <a:xfrm>
            <a:off x="9095802" y="2559970"/>
            <a:ext cx="207236" cy="207236"/>
          </a:xfrm>
          <a:prstGeom prst="ellipse">
            <a:avLst/>
          </a:prstGeom>
          <a:solidFill>
            <a:srgbClr val="2F854B"/>
          </a:solidFill>
          <a:ln>
            <a:solidFill>
              <a:srgbClr val="2F8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8EBF3-65A3-9CD7-163F-5A148A6FD222}"/>
              </a:ext>
            </a:extLst>
          </p:cNvPr>
          <p:cNvSpPr txBox="1"/>
          <p:nvPr/>
        </p:nvSpPr>
        <p:spPr>
          <a:xfrm>
            <a:off x="1651543" y="2819632"/>
            <a:ext cx="181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20</a:t>
            </a:r>
            <a:endParaRPr lang="en-NP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4250B-5EB9-C139-466D-34C7D0564262}"/>
              </a:ext>
            </a:extLst>
          </p:cNvPr>
          <p:cNvSpPr txBox="1"/>
          <p:nvPr/>
        </p:nvSpPr>
        <p:spPr>
          <a:xfrm>
            <a:off x="8444191" y="2867526"/>
            <a:ext cx="161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80</a:t>
            </a:r>
            <a:endParaRPr lang="en-N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E1063-34FB-F34B-2769-22C2EFEFFDE0}"/>
              </a:ext>
            </a:extLst>
          </p:cNvPr>
          <p:cNvCxnSpPr>
            <a:cxnSpLocks/>
          </p:cNvCxnSpPr>
          <p:nvPr/>
        </p:nvCxnSpPr>
        <p:spPr>
          <a:xfrm>
            <a:off x="8371840" y="3264957"/>
            <a:ext cx="1764336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5B7E6A-0416-DFCF-50DE-70AE51472940}"/>
              </a:ext>
            </a:extLst>
          </p:cNvPr>
          <p:cNvCxnSpPr>
            <a:cxnSpLocks/>
          </p:cNvCxnSpPr>
          <p:nvPr/>
        </p:nvCxnSpPr>
        <p:spPr>
          <a:xfrm>
            <a:off x="1651543" y="3248969"/>
            <a:ext cx="1764336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0672AE-CA3F-6446-F472-F7959F139231}"/>
              </a:ext>
            </a:extLst>
          </p:cNvPr>
          <p:cNvSpPr txBox="1"/>
          <p:nvPr/>
        </p:nvSpPr>
        <p:spPr>
          <a:xfrm>
            <a:off x="1584175" y="3315093"/>
            <a:ext cx="215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P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OLS: efficient, BLUE</a:t>
            </a:r>
          </a:p>
          <a:p>
            <a:pPr algn="ctr"/>
            <a:r>
              <a:rPr lang="en-NP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OLS is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5B4ADC-9FC5-5A78-307E-22A1F1D21A83}"/>
              </a:ext>
            </a:extLst>
          </p:cNvPr>
          <p:cNvSpPr txBox="1"/>
          <p:nvPr/>
        </p:nvSpPr>
        <p:spPr>
          <a:xfrm>
            <a:off x="7436499" y="3306375"/>
            <a:ext cx="363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P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OLS: noisy, multicollinear, overfits </a:t>
            </a:r>
          </a:p>
          <a:p>
            <a:pPr algn="ctr"/>
            <a:r>
              <a:rPr lang="en-NP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SBE is better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E8E3-E6CD-A1B5-1A1F-673C636E3CD1}"/>
              </a:ext>
            </a:extLst>
          </p:cNvPr>
          <p:cNvSpPr txBox="1"/>
          <p:nvPr/>
        </p:nvSpPr>
        <p:spPr>
          <a:xfrm>
            <a:off x="547092" y="27085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NP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8D90D-3360-A4C4-C5BD-5CEE0F50FF75}"/>
              </a:ext>
            </a:extLst>
          </p:cNvPr>
          <p:cNvSpPr txBox="1"/>
          <p:nvPr/>
        </p:nvSpPr>
        <p:spPr>
          <a:xfrm>
            <a:off x="11177761" y="27017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1D9C60-F03F-A4F3-E600-A6B15956D791}"/>
              </a:ext>
            </a:extLst>
          </p:cNvPr>
          <p:cNvSpPr txBox="1"/>
          <p:nvPr/>
        </p:nvSpPr>
        <p:spPr>
          <a:xfrm>
            <a:off x="549635" y="1729104"/>
            <a:ext cx="133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 = 100,</a:t>
            </a:r>
            <a:endParaRPr lang="en-NP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4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11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Gains under Sparsity (2)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22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F3E2-6FF2-D336-05BA-E3837C57876D}"/>
                  </a:ext>
                </a:extLst>
              </p:cNvPr>
              <p:cNvSpPr txBox="1"/>
              <p:nvPr/>
            </p:nvSpPr>
            <p:spPr>
              <a:xfrm>
                <a:off x="275498" y="1299177"/>
                <a:ext cx="11304494" cy="11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Efficiency Gain 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US" sz="2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rad>
                    <m:r>
                      <a:rPr lang="en-US" sz="2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algn="ctr"/>
                <a:endParaRPr lang="en-US" b="1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F3E2-6FF2-D336-05BA-E3837C57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8" y="1299177"/>
                <a:ext cx="11304494" cy="1120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9882DB-28DD-1C16-EA11-93825CCD4031}"/>
                  </a:ext>
                </a:extLst>
              </p:cNvPr>
              <p:cNvSpPr/>
              <p:nvPr/>
            </p:nvSpPr>
            <p:spPr>
              <a:xfrm>
                <a:off x="923411" y="2436048"/>
                <a:ext cx="4686572" cy="2576364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 w="31750">
                <a:solidFill>
                  <a:srgbClr val="2F854B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NP" b="1" dirty="0"/>
                  <a:t>Case 1</a:t>
                </a:r>
              </a:p>
              <a:p>
                <a:pPr algn="ctr"/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p=80, n=100</a:t>
                </a:r>
                <a:endParaRPr lang="en-NP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:endParaRPr lang="en-NP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den>
                    </m:f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box>
                      </m:e>
                    </m:rad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=&gt; 0.45</a:t>
                </a:r>
                <a:endParaRPr lang="en-NP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 </a:t>
                </a: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SE of SBE is approximately 45% of SE of OLS</a:t>
                </a: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SBE is more efficient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9882DB-28DD-1C16-EA11-93825CCD4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1" y="2436048"/>
                <a:ext cx="4686572" cy="2576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5A1CF4-F464-32BB-509C-AD9AAC07DC35}"/>
                  </a:ext>
                </a:extLst>
              </p:cNvPr>
              <p:cNvSpPr/>
              <p:nvPr/>
            </p:nvSpPr>
            <p:spPr>
              <a:xfrm>
                <a:off x="6339671" y="2420061"/>
                <a:ext cx="4686572" cy="2571321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  <a:ln w="31750">
                <a:solidFill>
                  <a:srgbClr val="2F854B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NP" b="1" dirty="0"/>
                  <a:t>Case 2</a:t>
                </a:r>
              </a:p>
              <a:p>
                <a:pPr algn="ctr"/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p=20, n=100</a:t>
                </a:r>
                <a:endParaRPr lang="en-NP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:endParaRPr lang="en-NP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den>
                    </m:f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box>
                      </m:e>
                    </m:rad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=&gt; 0.89 </a:t>
                </a:r>
                <a:endParaRPr lang="en-NP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 </a:t>
                </a: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SE of SBE is approximately 89% of SE of OLS</a:t>
                </a:r>
              </a:p>
              <a:p>
                <a:pPr algn="ctr"/>
                <a:r>
                  <a:rPr lang="en-US" i="1" dirty="0">
                    <a:solidFill>
                      <a:srgbClr val="0E0E0E"/>
                    </a:solidFill>
                    <a:latin typeface=".SF NS"/>
                  </a:rPr>
                  <a:t>SBE is less efficient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5A1CF4-F464-32BB-509C-AD9AAC07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71" y="2420061"/>
                <a:ext cx="4686572" cy="257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2F854B"/>
                </a:solidFill>
              </a:ln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2457C71-9BDD-4FA0-2D76-E58DE35F38C1}"/>
              </a:ext>
            </a:extLst>
          </p:cNvPr>
          <p:cNvSpPr/>
          <p:nvPr/>
        </p:nvSpPr>
        <p:spPr>
          <a:xfrm>
            <a:off x="3504263" y="5213896"/>
            <a:ext cx="5317944" cy="821373"/>
          </a:xfrm>
          <a:prstGeom prst="rect">
            <a:avLst/>
          </a:prstGeom>
          <a:solidFill>
            <a:schemeClr val="bg2">
              <a:alpha val="10980"/>
            </a:schemeClr>
          </a:solidFill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b="1" dirty="0">
                <a:solidFill>
                  <a:schemeClr val="tx1"/>
                </a:solidFill>
              </a:rPr>
              <a:t>Limitation</a:t>
            </a:r>
          </a:p>
          <a:p>
            <a:pPr algn="ctr"/>
            <a:r>
              <a:rPr lang="en-NP" dirty="0">
                <a:solidFill>
                  <a:schemeClr val="tx1"/>
                </a:solidFill>
              </a:rPr>
              <a:t>SBE is capped; minimal gain when p/n is small</a:t>
            </a:r>
          </a:p>
        </p:txBody>
      </p:sp>
    </p:spTree>
    <p:extLst>
      <p:ext uri="{BB962C8B-B14F-4D97-AF65-F5344CB8AC3E}">
        <p14:creationId xmlns:p14="http://schemas.microsoft.com/office/powerpoint/2010/main" val="31379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Gains under Sparsity (3)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23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439271" y="4228114"/>
            <a:ext cx="9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Key Insights: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Validity in High Dimensions: Confirms the reliability of OLS even when the number of predictors  p  is close to the sample size  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Reliability, Basis of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E93BF67-7D2E-C44F-24BB-C4A5852D1399}"/>
                  </a:ext>
                </a:extLst>
              </p:cNvPr>
              <p:cNvSpPr/>
              <p:nvPr/>
            </p:nvSpPr>
            <p:spPr>
              <a:xfrm>
                <a:off x="876300" y="1267153"/>
                <a:ext cx="10281452" cy="2576174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Lemma 1</a:t>
                </a:r>
              </a:p>
              <a:p>
                <a:r>
                  <a:rPr lang="en-US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.SF NS"/>
                  </a:rPr>
                  <a:t>Conditions: </a:t>
                </a:r>
                <a:r>
                  <a:rPr lang="en-US" i="1" dirty="0">
                    <a:solidFill>
                      <a:schemeClr val="tx1"/>
                    </a:solidFill>
                    <a:latin typeface=".SF NS"/>
                  </a:rPr>
                  <a:t>stable regression errors and </a:t>
                </a:r>
                <a:r>
                  <a:rPr lang="en-US" i="1" dirty="0" err="1">
                    <a:solidFill>
                      <a:schemeClr val="tx1"/>
                    </a:solidFill>
                    <a:latin typeface=".SF NS"/>
                  </a:rPr>
                  <a:t>p/n</a:t>
                </a:r>
                <a:r>
                  <a:rPr lang="en-US" i="1" dirty="0">
                    <a:solidFill>
                      <a:schemeClr val="tx1"/>
                    </a:solidFill>
                    <a:latin typeface=".SF NS"/>
                  </a:rPr>
                  <a:t> &lt; 1</a:t>
                </a:r>
                <a:endParaRPr lang="en-US" dirty="0">
                  <a:solidFill>
                    <a:schemeClr val="tx1"/>
                  </a:solidFill>
                  <a:latin typeface=".SF NS"/>
                </a:endParaRPr>
              </a:p>
              <a:p>
                <a:r>
                  <a:rPr lang="en-US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.SF NS"/>
                  </a:rPr>
                  <a:t>Statement: </a:t>
                </a:r>
                <a:endParaRPr lang="en-US" i="1" dirty="0">
                  <a:solidFill>
                    <a:srgbClr val="0E0E0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baseline="-2500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𝑂𝐿𝑆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is asymptotically normal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𝑂𝐿𝑆</m:t>
                        </m:r>
                      </m:e>
                    </m:acc>
                    <m:r>
                      <a:rPr lang="en-US" b="0" i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baseline="-2500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 algn="ctr"/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where, 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̈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E93BF67-7D2E-C44F-24BB-C4A5852D1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267153"/>
                <a:ext cx="10281452" cy="2576174"/>
              </a:xfrm>
              <a:prstGeom prst="roundRect">
                <a:avLst/>
              </a:prstGeom>
              <a:blipFill>
                <a:blip r:embed="rId4"/>
                <a:stretch>
                  <a:fillRect b="-2427"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22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24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32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Font typeface="+mj-lt"/>
              <a:buAutoNum type="romanUcPeriod"/>
            </a:pPr>
            <a:r>
              <a:rPr lang="de-DE" sz="32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of Control Matrix</a:t>
            </a:r>
          </a:p>
          <a:p>
            <a:pPr algn="ctr"/>
            <a:r>
              <a:rPr 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(Impact of Choice of Control Matrix with empirical applications)</a:t>
            </a:r>
          </a:p>
          <a:p>
            <a:pPr marL="571500" indent="-571500" algn="ctr">
              <a:buFont typeface="+mj-lt"/>
              <a:buAutoNum type="romanUcPeriod"/>
            </a:pPr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ctr">
              <a:buAutoNum type="romanUcPeriod" startAt="2"/>
            </a:pPr>
            <a:r>
              <a:rPr lang="de-DE" sz="32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Gains under Sparsity</a:t>
            </a:r>
          </a:p>
          <a:p>
            <a:pPr algn="ctr"/>
            <a:r>
              <a:rPr lang="de-DE" sz="20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(quantifying differences in standard errors)</a:t>
            </a:r>
          </a:p>
          <a:p>
            <a:pPr algn="ctr"/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de-DE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</a:p>
          <a:p>
            <a:pPr algn="ctr"/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spasity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4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261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Hausman Test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25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446400" y="1447000"/>
            <a:ext cx="955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Key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Compare OLS and SBE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If estimates are similar, assumptions hold.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/>
              <p:nvPr/>
            </p:nvSpPr>
            <p:spPr>
              <a:xfrm>
                <a:off x="876300" y="2829702"/>
                <a:ext cx="2832100" cy="1904998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Calculate:</a:t>
                </a:r>
              </a:p>
              <a:p>
                <a:pPr algn="ctr"/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baseline="-2500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OLS</m:t>
                    </m:r>
                    <m:r>
                      <a:rPr lang="en-US" b="0" i="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a</a:t>
                </a: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0E0E0E"/>
                    </a:solidFill>
                    <a:effectLst/>
                    <a:latin typeface=".SF NS"/>
                  </a:rPr>
                  <a:t>SBE</a:t>
                </a: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  <m:sup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baseline="-25000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𝑆𝐵𝐸</m:t>
                        </m:r>
                      </m:sub>
                      <m:sup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NP" dirty="0"/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2829702"/>
                <a:ext cx="2832100" cy="19049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1828BF-AE5D-B231-8A76-2BD23A49044F}"/>
                  </a:ext>
                </a:extLst>
              </p:cNvPr>
              <p:cNvSpPr/>
              <p:nvPr/>
            </p:nvSpPr>
            <p:spPr>
              <a:xfrm>
                <a:off x="4588434" y="2829703"/>
                <a:ext cx="3336365" cy="1905000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Find the difference between the estimates and its variance:</a:t>
                </a:r>
              </a:p>
              <a:p>
                <a:pPr algn="ctr"/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342900" indent="-342900">
                  <a:buAutoNum type="alphaLcParenR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d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baseline="-2500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𝑂𝐿𝑆</m:t>
                    </m:r>
                    <m:r>
                      <a:rPr lang="en-US" b="0" i="1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nor/>
                      </m:rPr>
                      <a:rPr lang="en-US" baseline="-25000" dirty="0">
                        <a:solidFill>
                          <a:srgbClr val="0E0E0E"/>
                        </a:solidFill>
                        <a:latin typeface=".SF NS"/>
                      </a:rPr>
                      <m:t>SBE</m:t>
                    </m:r>
                  </m:oMath>
                </a14:m>
                <a:endParaRPr lang="en-US" baseline="-250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342900" indent="-342900">
                  <a:buAutoNum type="alphaLcParenR"/>
                </a:pP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SE(d)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𝑆𝐵𝐸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baseline="-25000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1828BF-AE5D-B231-8A76-2BD23A490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34" y="2829703"/>
                <a:ext cx="3336365" cy="1905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EB3BB98-1F70-D1F0-E495-8206434FAF33}"/>
                  </a:ext>
                </a:extLst>
              </p:cNvPr>
              <p:cNvSpPr/>
              <p:nvPr/>
            </p:nvSpPr>
            <p:spPr>
              <a:xfrm>
                <a:off x="8763000" y="2855102"/>
                <a:ext cx="2654300" cy="1905001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Compute the test statistic: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rgbClr val="0E0E0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E0E0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="0" dirty="0">
                  <a:solidFill>
                    <a:srgbClr val="0E0E0E"/>
                  </a:solidFill>
                  <a:effectLst/>
                </a:endParaRP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and make inference</a:t>
                </a:r>
                <a:endParaRPr lang="en-NP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EB3BB98-1F70-D1F0-E495-8206434FA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855102"/>
                <a:ext cx="2654300" cy="19050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5CDF91-C047-160C-A29A-145EC1ABFA20}"/>
              </a:ext>
            </a:extLst>
          </p:cNvPr>
          <p:cNvCxnSpPr>
            <a:cxnSpLocks/>
          </p:cNvCxnSpPr>
          <p:nvPr/>
        </p:nvCxnSpPr>
        <p:spPr>
          <a:xfrm>
            <a:off x="3937000" y="3733800"/>
            <a:ext cx="494505" cy="0"/>
          </a:xfrm>
          <a:prstGeom prst="straightConnector1">
            <a:avLst/>
          </a:prstGeom>
          <a:ln w="889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6DFFB-5FC0-096E-B830-7650CA717393}"/>
              </a:ext>
            </a:extLst>
          </p:cNvPr>
          <p:cNvCxnSpPr>
            <a:cxnSpLocks/>
          </p:cNvCxnSpPr>
          <p:nvPr/>
        </p:nvCxnSpPr>
        <p:spPr>
          <a:xfrm>
            <a:off x="8089900" y="3746500"/>
            <a:ext cx="494505" cy="0"/>
          </a:xfrm>
          <a:prstGeom prst="straightConnector1">
            <a:avLst/>
          </a:prstGeom>
          <a:ln w="889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1AD26-4B75-9F40-FE08-A4B78357C7C9}"/>
              </a:ext>
            </a:extLst>
          </p:cNvPr>
          <p:cNvSpPr txBox="1"/>
          <p:nvPr/>
        </p:nvSpPr>
        <p:spPr>
          <a:xfrm>
            <a:off x="439271" y="5060961"/>
            <a:ext cx="5141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Relevance: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Hausman test acts as a </a:t>
            </a:r>
            <a:r>
              <a:rPr lang="en-US" dirty="0">
                <a:latin typeface=".SF NS"/>
              </a:rPr>
              <a:t>robustness</a:t>
            </a:r>
            <a:r>
              <a:rPr lang="en-US" dirty="0">
                <a:effectLst/>
                <a:latin typeface=".SF NS"/>
              </a:rPr>
              <a:t> check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Significant difference questions the reliability of SBEs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E57952-2C39-9BE1-D3FF-A1D1C256DFC8}"/>
              </a:ext>
            </a:extLst>
          </p:cNvPr>
          <p:cNvSpPr txBox="1"/>
          <p:nvPr/>
        </p:nvSpPr>
        <p:spPr>
          <a:xfrm>
            <a:off x="439271" y="6090198"/>
            <a:ext cx="671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H0: difference is not statistically Significant;   H1: difference  is statistically Significant</a:t>
            </a:r>
            <a:endParaRPr lang="en-NP" sz="1400" i="1" dirty="0">
              <a:ln w="0"/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10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3816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Hausman Test (cont.)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26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/>
              <p:nvPr/>
            </p:nvSpPr>
            <p:spPr>
              <a:xfrm>
                <a:off x="876300" y="1329642"/>
                <a:ext cx="10281452" cy="3331810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Lemma 2</a:t>
                </a:r>
              </a:p>
              <a:p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/>
                    <a:latin typeface=".SF NS"/>
                  </a:rPr>
                  <a:t>Conditions: 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Stable Regression errors and Control matrix</a:t>
                </a:r>
                <a:endPara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SF NS"/>
                </a:endParaRPr>
              </a:p>
              <a:p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.SF NS"/>
                  </a:rPr>
                  <a:t>Statement: </a:t>
                </a: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It states that under these assumptions, the difference between the OLS estimator and the efficient estimator follows a standard normal distribution: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N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N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N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N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b="0" i="0" baseline="30000" dirty="0" smtClean="0"/>
                            <m:t>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𝑍𝑖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𝑈𝑖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</a:t>
                </a:r>
                <a:r>
                  <a:rPr lang="en-NP" dirty="0"/>
                  <a:t>here, </a:t>
                </a:r>
              </a:p>
              <a:p>
                <a:r>
                  <a:rPr lang="en-NP" dirty="0"/>
                  <a:t>	i)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NP" dirty="0"/>
                  <a:t> is the variance of this difference</a:t>
                </a:r>
              </a:p>
              <a:p>
                <a:r>
                  <a:rPr lang="en-NP" dirty="0">
                    <a:solidFill>
                      <a:srgbClr val="FF0000"/>
                    </a:solidFill>
                  </a:rPr>
                  <a:t>	</a:t>
                </a:r>
                <a:r>
                  <a:rPr lang="en-NP" dirty="0">
                    <a:solidFill>
                      <a:schemeClr val="tx1"/>
                    </a:solidFill>
                  </a:rPr>
                  <a:t>ii) </a:t>
                </a:r>
                <a14:m>
                  <m:oMath xmlns:m="http://schemas.openxmlformats.org/officeDocument/2006/math">
                    <m:r>
                      <a:rPr lang="en-N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𝑍𝑖</m:t>
                    </m:r>
                  </m:oMath>
                </a14:m>
                <a:r>
                  <a:rPr lang="en-NP" dirty="0">
                    <a:solidFill>
                      <a:schemeClr val="tx1"/>
                    </a:solidFill>
                  </a:rPr>
                  <a:t> = baseline categories</a:t>
                </a:r>
              </a:p>
              <a:p>
                <a:r>
                  <a:rPr lang="en-NP" dirty="0">
                    <a:solidFill>
                      <a:schemeClr val="tx1"/>
                    </a:solidFill>
                  </a:rPr>
                  <a:t>	iii) </a:t>
                </a:r>
                <a14:m>
                  <m:oMath xmlns:m="http://schemas.openxmlformats.org/officeDocument/2006/math">
                    <m:r>
                      <a:rPr lang="en-N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𝑈𝑖</m:t>
                    </m:r>
                  </m:oMath>
                </a14:m>
                <a:r>
                  <a:rPr lang="en-NP" dirty="0">
                    <a:solidFill>
                      <a:srgbClr val="FF0000"/>
                    </a:solidFill>
                  </a:rPr>
                  <a:t> </a:t>
                </a:r>
                <a:r>
                  <a:rPr lang="en-NP" dirty="0">
                    <a:solidFill>
                      <a:schemeClr val="tx1"/>
                    </a:solidFill>
                  </a:rPr>
                  <a:t>= error term</a:t>
                </a:r>
                <a:r>
                  <a:rPr lang="en-NP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329642"/>
                <a:ext cx="10281452" cy="3331810"/>
              </a:xfrm>
              <a:prstGeom prst="roundRect">
                <a:avLst/>
              </a:prstGeom>
              <a:blipFill>
                <a:blip r:embed="rId4"/>
                <a:stretch>
                  <a:fillRect b="-1880"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/>
              <p:nvPr/>
            </p:nvSpPr>
            <p:spPr>
              <a:xfrm>
                <a:off x="446400" y="4535840"/>
                <a:ext cx="11670182" cy="121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b="1" dirty="0">
                    <a:solidFill>
                      <a:srgbClr val="0E0E0E"/>
                    </a:solidFill>
                    <a:latin typeface=".SF NS"/>
                  </a:rPr>
                  <a:t>Key implication: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States that under certain assumptions, the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baseline="-2500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𝑂𝐿𝑆</m:t>
                    </m:r>
                    <m:r>
                      <a:rPr lang="en-US" b="0" i="1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nor/>
                      </m:rPr>
                      <a:rPr lang="en-US" baseline="-25000" dirty="0">
                        <a:solidFill>
                          <a:srgbClr val="0E0E0E"/>
                        </a:solidFill>
                        <a:latin typeface=".SF NS"/>
                      </a:rPr>
                      <m:t>SBE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i.e.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follows a standard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Allows us to use z-test to check if the difference is significant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0" y="4535840"/>
                <a:ext cx="11670182" cy="1215333"/>
              </a:xfrm>
              <a:prstGeom prst="rect">
                <a:avLst/>
              </a:prstGeom>
              <a:blipFill>
                <a:blip r:embed="rId5"/>
                <a:stretch>
                  <a:fillRect l="-435" b="-729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260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249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Test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27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0DBE-C74C-64D7-55C8-34383B7406AC}"/>
              </a:ext>
            </a:extLst>
          </p:cNvPr>
          <p:cNvSpPr txBox="1"/>
          <p:nvPr/>
        </p:nvSpPr>
        <p:spPr>
          <a:xfrm>
            <a:off x="446400" y="1447000"/>
            <a:ext cx="955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Key Idea: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Compare the residual sum of squares (RSS) from SBEs and OLS regressions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Us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e an F-statistic to determine if the difference is significant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/>
              <p:nvPr/>
            </p:nvSpPr>
            <p:spPr>
              <a:xfrm>
                <a:off x="596900" y="2829702"/>
                <a:ext cx="3111500" cy="1904998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Linear Regression Setup: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baseline="-2500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Identify subsets: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</m:t>
                        </m:r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NP" dirty="0"/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829702"/>
                <a:ext cx="3111500" cy="19049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1828BF-AE5D-B231-8A76-2BD23A49044F}"/>
                  </a:ext>
                </a:extLst>
              </p:cNvPr>
              <p:cNvSpPr/>
              <p:nvPr/>
            </p:nvSpPr>
            <p:spPr>
              <a:xfrm>
                <a:off x="4574940" y="2573448"/>
                <a:ext cx="3336365" cy="2364373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Assumption: There exists a subset S* such that the approximation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b="0" i="1" baseline="3000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>
                    <a:solidFill>
                      <a:srgbClr val="0E0E0E"/>
                    </a:solidFill>
                    <a:latin typeface=".SF NS"/>
                  </a:rPr>
                  <a:t> is small</a:t>
                </a:r>
              </a:p>
              <a:p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1600" b="0" i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6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baseline="-25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1828BF-AE5D-B231-8A76-2BD23A490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940" y="2573448"/>
                <a:ext cx="3336365" cy="23643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B3BB98-1F70-D1F0-E495-8206434FAF33}"/>
              </a:ext>
            </a:extLst>
          </p:cNvPr>
          <p:cNvSpPr/>
          <p:nvPr/>
        </p:nvSpPr>
        <p:spPr>
          <a:xfrm>
            <a:off x="8754616" y="2677882"/>
            <a:ext cx="2832100" cy="2186655"/>
          </a:xfrm>
          <a:prstGeom prst="roundRect">
            <a:avLst/>
          </a:prstGeom>
          <a:solidFill>
            <a:srgbClr val="2F854B">
              <a:alpha val="7059"/>
            </a:srgbClr>
          </a:solidFill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E0E0E"/>
                </a:solidFill>
                <a:latin typeface=".SF NS"/>
              </a:rPr>
              <a:t>Compare RSS from SBE and OLS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Use the F-Statistic to check for significant differences</a:t>
            </a:r>
            <a:endParaRPr lang="en-US" b="0" dirty="0">
              <a:solidFill>
                <a:srgbClr val="0E0E0E"/>
              </a:solidFill>
              <a:latin typeface=".SF 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5CDF91-C047-160C-A29A-145EC1ABFA20}"/>
              </a:ext>
            </a:extLst>
          </p:cNvPr>
          <p:cNvCxnSpPr>
            <a:cxnSpLocks/>
          </p:cNvCxnSpPr>
          <p:nvPr/>
        </p:nvCxnSpPr>
        <p:spPr>
          <a:xfrm>
            <a:off x="3937000" y="3733800"/>
            <a:ext cx="494505" cy="0"/>
          </a:xfrm>
          <a:prstGeom prst="straightConnector1">
            <a:avLst/>
          </a:prstGeom>
          <a:ln w="889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6DFFB-5FC0-096E-B830-7650CA717393}"/>
              </a:ext>
            </a:extLst>
          </p:cNvPr>
          <p:cNvCxnSpPr>
            <a:cxnSpLocks/>
          </p:cNvCxnSpPr>
          <p:nvPr/>
        </p:nvCxnSpPr>
        <p:spPr>
          <a:xfrm>
            <a:off x="8089900" y="3746500"/>
            <a:ext cx="494505" cy="0"/>
          </a:xfrm>
          <a:prstGeom prst="straightConnector1">
            <a:avLst/>
          </a:prstGeom>
          <a:ln w="889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/>
              <p:nvPr/>
            </p:nvSpPr>
            <p:spPr>
              <a:xfrm>
                <a:off x="425486" y="5073309"/>
                <a:ext cx="46555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Interpretation:</a:t>
                </a:r>
              </a:p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Lower difference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Sparsity Assumption is valid</a:t>
                </a:r>
              </a:p>
              <a:p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6" y="5073309"/>
                <a:ext cx="4655505" cy="923330"/>
              </a:xfrm>
              <a:prstGeom prst="rect">
                <a:avLst/>
              </a:prstGeom>
              <a:blipFill>
                <a:blip r:embed="rId6"/>
                <a:stretch>
                  <a:fillRect l="-1090" t="-2703" r="-27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E4E00-B2E4-A0F2-5B6F-769AEE21A281}"/>
                  </a:ext>
                </a:extLst>
              </p:cNvPr>
              <p:cNvSpPr txBox="1"/>
              <p:nvPr/>
            </p:nvSpPr>
            <p:spPr>
              <a:xfrm>
                <a:off x="439271" y="5822394"/>
                <a:ext cx="6859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600" i="1" dirty="0">
                    <a:ln w="0"/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H0: Differences are not significant;   H1: Differences are significant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sz="16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NP" sz="1600" i="1" dirty="0">
                  <a:ln w="0"/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E4E00-B2E4-A0F2-5B6F-769AEE21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822394"/>
                <a:ext cx="6859600" cy="584775"/>
              </a:xfrm>
              <a:prstGeom prst="rect">
                <a:avLst/>
              </a:prstGeom>
              <a:blipFill>
                <a:blip r:embed="rId7"/>
                <a:stretch>
                  <a:fillRect l="-555" t="-4255" b="-851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70BD34F-C6EB-37C4-B795-E2E5CEB24BB2}"/>
              </a:ext>
            </a:extLst>
          </p:cNvPr>
          <p:cNvSpPr txBox="1"/>
          <p:nvPr/>
        </p:nvSpPr>
        <p:spPr>
          <a:xfrm>
            <a:off x="5181600" y="5556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3389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369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Test (cont.)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28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/>
              <p:nvPr/>
            </p:nvSpPr>
            <p:spPr>
              <a:xfrm>
                <a:off x="876300" y="1267153"/>
                <a:ext cx="10281452" cy="3278930"/>
              </a:xfrm>
              <a:prstGeom prst="roundRect">
                <a:avLst/>
              </a:prstGeom>
              <a:solidFill>
                <a:srgbClr val="2F854B">
                  <a:alpha val="7059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Lemma 3</a:t>
                </a:r>
              </a:p>
              <a:p>
                <a:r>
                  <a:rPr lang="en-US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.SF NS"/>
                  </a:rPr>
                  <a:t>Conditions: 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Stable Regression errors and Control matrix</a:t>
                </a:r>
              </a:p>
              <a:p>
                <a:r>
                  <a:rPr lang="en-US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.SF NS"/>
                  </a:rPr>
                  <a:t>Statement: </a:t>
                </a: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The test statistic (F) 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c</a:t>
                </a:r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onverges to a standar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d normal distribution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effectLst/>
                    <a:latin typeface=".SF NS"/>
                  </a:rPr>
                  <a:t>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.SF NS"/>
                  </a:rPr>
                  <a:t>      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  <a:latin typeface=".SF NS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.SF NS"/>
                  </a:rPr>
                  <a:t> </a:t>
                </a: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where, </a:t>
                </a:r>
                <a:r>
                  <a:rPr lang="en-US" b="0" dirty="0" err="1">
                    <a:solidFill>
                      <a:srgbClr val="0E0E0E"/>
                    </a:solidFill>
                    <a:latin typeface=".SF NS"/>
                  </a:rPr>
                  <a:t>i</a:t>
                </a:r>
                <a:r>
                  <a:rPr lang="en-US" b="0" dirty="0">
                    <a:solidFill>
                      <a:srgbClr val="0E0E0E"/>
                    </a:solidFill>
                    <a:latin typeface=".SF NS"/>
                  </a:rPr>
                  <a:t>)</a:t>
                </a: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.SF NS"/>
                  </a:rPr>
                  <a:t> is the variance of the difference </a:t>
                </a:r>
              </a:p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             ii)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is the residual of the regression model, </a:t>
                </a:r>
              </a:p>
              <a:p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             ii)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 are the elements of the projection matrix</a:t>
                </a:r>
              </a:p>
              <a:p>
                <a:endParaRPr lang="en-US" dirty="0">
                  <a:solidFill>
                    <a:schemeClr val="tx1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E3CB414-714B-569F-C510-B5A44A09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267153"/>
                <a:ext cx="10281452" cy="32789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AA1AD26-4B75-9F40-FE08-A4B78357C7C9}"/>
              </a:ext>
            </a:extLst>
          </p:cNvPr>
          <p:cNvSpPr txBox="1"/>
          <p:nvPr/>
        </p:nvSpPr>
        <p:spPr>
          <a:xfrm>
            <a:off x="471864" y="4623899"/>
            <a:ext cx="6853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Key implication: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.SF NS"/>
              </a:rPr>
              <a:t>The F statistic follows a standard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.SF NS"/>
              </a:rPr>
              <a:t>Confirms residuals are accurate to apply the residual test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.SF NS"/>
              </a:rPr>
              <a:t>Enabling the use of standard statistical inference techniques.</a:t>
            </a:r>
            <a:endParaRPr lang="en-US" dirty="0">
              <a:latin typeface=".SF NS"/>
            </a:endParaRP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532560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522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Applications and Result (3)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29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/>
              <p:nvPr/>
            </p:nvSpPr>
            <p:spPr>
              <a:xfrm>
                <a:off x="538447" y="1961632"/>
                <a:ext cx="62069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H: Hausman Test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OR : Residual Test (outcome regression)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PR: Residual Test (propensity score regression)</a:t>
                </a:r>
              </a:p>
              <a:p>
                <a:pPr marL="0" indent="0" defTabSz="457200">
                  <a:buNone/>
                </a:pPr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E0E0E"/>
                    </a:solidFill>
                    <a:effectLst/>
                    <a:latin typeface=".SF NS"/>
                  </a:rPr>
                  <a:t>The percentage values are the p-values of the tests</a:t>
                </a:r>
              </a:p>
              <a:p>
                <a:pPr marL="285750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 &lt; 0.05 (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. 5.0) →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reject sparsity assumption</a:t>
                </a:r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0" indent="0" defTabSz="457200">
                  <a:buNone/>
                </a:pPr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 marL="0" indent="0" defTabSz="457200">
                  <a:buNone/>
                </a:pPr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1AD26-4B75-9F40-FE08-A4B78357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7" y="1961632"/>
                <a:ext cx="6206910" cy="2308324"/>
              </a:xfrm>
              <a:prstGeom prst="rect">
                <a:avLst/>
              </a:prstGeom>
              <a:blipFill>
                <a:blip r:embed="rId4"/>
                <a:stretch>
                  <a:fillRect l="-816" t="-109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5B0723E-F941-6D3E-954D-558BA4C60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857" y="1185514"/>
            <a:ext cx="5049645" cy="5225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54872-D0D3-2E0D-CF1D-D8A61B7AC984}"/>
              </a:ext>
            </a:extLst>
          </p:cNvPr>
          <p:cNvSpPr txBox="1"/>
          <p:nvPr/>
        </p:nvSpPr>
        <p:spPr>
          <a:xfrm>
            <a:off x="538446" y="4515764"/>
            <a:ext cx="49581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latin typeface=".SF NS"/>
              </a:rPr>
              <a:t>For 6 out of 7 outcomes, at least of test rejects the sparsity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.SF NS"/>
              </a:rPr>
              <a:t>For most of the tests, no</a:t>
            </a:r>
            <a:r>
              <a:rPr lang="en-US" sz="1800" dirty="0">
                <a:latin typeface=".SF NS"/>
              </a:rPr>
              <a:t> normalization was found which did not reject the sparsity assumption for all cases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B25CB-67D9-F869-AAAB-B2A3C81ADD5E}"/>
              </a:ext>
            </a:extLst>
          </p:cNvPr>
          <p:cNvSpPr txBox="1"/>
          <p:nvPr/>
        </p:nvSpPr>
        <p:spPr>
          <a:xfrm>
            <a:off x="538447" y="1605752"/>
            <a:ext cx="2724400" cy="369332"/>
          </a:xfrm>
          <a:prstGeom prst="rect">
            <a:avLst/>
          </a:prstGeom>
          <a:solidFill>
            <a:srgbClr val="2F854B">
              <a:alpha val="7059"/>
            </a:srgbClr>
          </a:solidFill>
          <a:ln>
            <a:solidFill>
              <a:srgbClr val="2F854B"/>
            </a:solidFill>
          </a:ln>
        </p:spPr>
        <p:txBody>
          <a:bodyPr wrap="none" rtlCol="0">
            <a:spAutoFit/>
          </a:bodyPr>
          <a:lstStyle/>
          <a:p>
            <a:r>
              <a:rPr lang="en-NP" b="1" dirty="0"/>
              <a:t>Understanding the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D08D-D545-D851-58F9-35E8893C6CF7}"/>
              </a:ext>
            </a:extLst>
          </p:cNvPr>
          <p:cNvSpPr txBox="1"/>
          <p:nvPr/>
        </p:nvSpPr>
        <p:spPr>
          <a:xfrm>
            <a:off x="538447" y="4089564"/>
            <a:ext cx="2584875" cy="369332"/>
          </a:xfrm>
          <a:prstGeom prst="rect">
            <a:avLst/>
          </a:prstGeom>
          <a:solidFill>
            <a:srgbClr val="2F854B">
              <a:alpha val="7059"/>
            </a:srgbClr>
          </a:solidFill>
          <a:ln>
            <a:solidFill>
              <a:srgbClr val="2F854B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E0E0E"/>
                </a:solidFill>
                <a:latin typeface=".SF NS"/>
              </a:rPr>
              <a:t>Key implications /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E3486-276C-5907-DC07-B17396CE528B}"/>
              </a:ext>
            </a:extLst>
          </p:cNvPr>
          <p:cNvSpPr/>
          <p:nvPr/>
        </p:nvSpPr>
        <p:spPr>
          <a:xfrm>
            <a:off x="7578886" y="2592079"/>
            <a:ext cx="2152134" cy="151121"/>
          </a:xfrm>
          <a:prstGeom prst="rect">
            <a:avLst/>
          </a:prstGeom>
          <a:solidFill>
            <a:srgbClr val="FFFF00">
              <a:alpha val="1098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0503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3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/>
            </a:pPr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FINDINGS</a:t>
            </a:r>
            <a:endParaRPr lang="de-DE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Normalization of Control Matrix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ii. Efficiency Gains Under Sparsity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iii. Two Tests 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CONCLUSION AND REMARKS</a:t>
            </a:r>
            <a:endParaRPr lang="de-DE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1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30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/>
            </a:pPr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FINDINGS</a:t>
            </a:r>
            <a:endParaRPr lang="de-DE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Normalization of Control Matrix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ii. Efficiency Gains Under Sparsity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CONCLUSION AND REMARKS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9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Remarks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31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1AD26-4B75-9F40-FE08-A4B78357C7C9}"/>
              </a:ext>
            </a:extLst>
          </p:cNvPr>
          <p:cNvSpPr txBox="1"/>
          <p:nvPr/>
        </p:nvSpPr>
        <p:spPr>
          <a:xfrm>
            <a:off x="528508" y="3783118"/>
            <a:ext cx="1095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Dependence on specification even if sparsity assumption holds</a:t>
            </a:r>
          </a:p>
          <a:p>
            <a:pPr marL="457200" indent="-457200">
              <a:buAutoNum type="alphaLcParenR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No sparsity across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B25CB-67D9-F869-AAAB-B2A3C81ADD5E}"/>
              </a:ext>
            </a:extLst>
          </p:cNvPr>
          <p:cNvSpPr txBox="1"/>
          <p:nvPr/>
        </p:nvSpPr>
        <p:spPr>
          <a:xfrm>
            <a:off x="514527" y="3440417"/>
            <a:ext cx="36228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Two possible reasons for sensitivity: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BC152-AE40-2570-B2CE-39C040AB72DB}"/>
              </a:ext>
            </a:extLst>
          </p:cNvPr>
          <p:cNvSpPr txBox="1"/>
          <p:nvPr/>
        </p:nvSpPr>
        <p:spPr>
          <a:xfrm>
            <a:off x="524466" y="4640599"/>
            <a:ext cx="1009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Remarks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C4BA8-3297-BD1C-F8E4-D7A1F85898C2}"/>
              </a:ext>
            </a:extLst>
          </p:cNvPr>
          <p:cNvSpPr txBox="1"/>
          <p:nvPr/>
        </p:nvSpPr>
        <p:spPr>
          <a:xfrm>
            <a:off x="446399" y="4999468"/>
            <a:ext cx="1129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SBEs vs OLS should not be a robustness check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Requirement to justify the choice of control matrix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Broader implications: Machine Learning</a:t>
            </a:r>
          </a:p>
          <a:p>
            <a:endParaRPr lang="en-N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283C-41F5-F625-61EA-AB1C08969AD3}"/>
              </a:ext>
            </a:extLst>
          </p:cNvPr>
          <p:cNvSpPr txBox="1"/>
          <p:nvPr/>
        </p:nvSpPr>
        <p:spPr>
          <a:xfrm>
            <a:off x="446399" y="1379171"/>
            <a:ext cx="11216082" cy="1754326"/>
          </a:xfrm>
          <a:prstGeom prst="rect">
            <a:avLst/>
          </a:prstGeom>
          <a:solidFill>
            <a:srgbClr val="2F854B">
              <a:alpha val="10980"/>
            </a:srgbClr>
          </a:solidFill>
          <a:ln>
            <a:solidFill>
              <a:srgbClr val="2F854B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latin typeface=".SF NS"/>
              </a:rPr>
              <a:t>Moreover, </a:t>
            </a: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SBEs are highly sensitive to how our control matrix is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For a large p: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OLS : Less efficient, More robust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SBE:  More efficient, Less robust</a:t>
            </a:r>
          </a:p>
        </p:txBody>
      </p:sp>
    </p:spTree>
    <p:extLst>
      <p:ext uri="{BB962C8B-B14F-4D97-AF65-F5344CB8AC3E}">
        <p14:creationId xmlns:p14="http://schemas.microsoft.com/office/powerpoint/2010/main" val="45567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97201-1BBB-C8A0-DEC1-F8BDA7FA6B20}"/>
              </a:ext>
            </a:extLst>
          </p:cNvPr>
          <p:cNvSpPr/>
          <p:nvPr/>
        </p:nvSpPr>
        <p:spPr>
          <a:xfrm>
            <a:off x="0" y="17"/>
            <a:ext cx="12299576" cy="6858000"/>
          </a:xfrm>
          <a:prstGeom prst="rect">
            <a:avLst/>
          </a:prstGeom>
          <a:solidFill>
            <a:srgbClr val="2F854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0B74A-7477-A02B-B5C5-63D54E6E4516}"/>
              </a:ext>
            </a:extLst>
          </p:cNvPr>
          <p:cNvSpPr txBox="1"/>
          <p:nvPr/>
        </p:nvSpPr>
        <p:spPr>
          <a:xfrm>
            <a:off x="1464200" y="1776647"/>
            <a:ext cx="8737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.SF NS"/>
              </a:rPr>
              <a:t>So, in conclusion, the next time someone tells you that sparsity-based estimates are robust, just remember – even a Jenga tower is more stable!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2D0E43-6341-6E03-698A-9BC06F42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</a:blip>
          <a:srcRect r="20399" b="22337"/>
          <a:stretch/>
        </p:blipFill>
        <p:spPr>
          <a:xfrm>
            <a:off x="8321962" y="2916296"/>
            <a:ext cx="3980399" cy="3941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2763E-F305-55BE-6248-F9BF42C3D1BA}"/>
              </a:ext>
            </a:extLst>
          </p:cNvPr>
          <p:cNvSpPr txBox="1"/>
          <p:nvPr/>
        </p:nvSpPr>
        <p:spPr>
          <a:xfrm>
            <a:off x="3604793" y="3853780"/>
            <a:ext cx="4456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5400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702E8-993D-9E26-69D9-C32C379F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" y="287650"/>
            <a:ext cx="1988024" cy="9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BD9E51-28B9-C812-F426-D326EA7928A6}"/>
                  </a:ext>
                </a:extLst>
              </p:cNvPr>
              <p:cNvSpPr txBox="1"/>
              <p:nvPr/>
            </p:nvSpPr>
            <p:spPr>
              <a:xfrm>
                <a:off x="566769" y="1285795"/>
                <a:ext cx="8983165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sz="2000" b="1" dirty="0">
                    <a:solidFill>
                      <a:srgbClr val="0E0E0E"/>
                    </a:solidFill>
                    <a:effectLst/>
                    <a:latin typeface=".SF NS"/>
                  </a:rPr>
                  <a:t>Importance of Linear Regression in Estimating causal effects:</a:t>
                </a:r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E0E0E"/>
                    </a:solidFill>
                    <a:effectLst/>
                    <a:latin typeface=".SF NS"/>
                  </a:rPr>
                  <a:t>Fundamental tool for estimating causal effects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E0E0E"/>
                    </a:solidFill>
                    <a:effectLst/>
                    <a:latin typeface=".SF NS"/>
                  </a:rPr>
                  <a:t>Helps understand the relationship between treatment/intervention and outcome</a:t>
                </a:r>
              </a:p>
              <a:p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sz="2000" b="1" dirty="0">
                    <a:solidFill>
                      <a:srgbClr val="0E0E0E"/>
                    </a:solidFill>
                    <a:latin typeface=".SF NS"/>
                  </a:rPr>
                  <a:t>Assumption of Conditional Randomness and the role of control variables: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E0E0E"/>
                    </a:solidFill>
                    <a:effectLst/>
                    <a:latin typeface=".SF NS"/>
                  </a:rPr>
                  <a:t>Given control variables, remaining variation in treatment is as good as random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E0E0E"/>
                    </a:solidFill>
                    <a:effectLst/>
                    <a:latin typeface=".SF NS"/>
                  </a:rPr>
                  <a:t>More control variables make this assumption more plausible</a:t>
                </a:r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sz="2000" b="1" dirty="0">
                    <a:solidFill>
                      <a:srgbClr val="0E0E0E"/>
                    </a:solidFill>
                    <a:latin typeface=".SF NS"/>
                  </a:rPr>
                  <a:t>Model Specification:</a:t>
                </a:r>
              </a:p>
              <a:p>
                <a:r>
                  <a:rPr lang="en-US" sz="2000" dirty="0">
                    <a:solidFill>
                      <a:srgbClr val="0E0E0E"/>
                    </a:solidFill>
                    <a:latin typeface=".SF NS"/>
                  </a:rPr>
                  <a:t>Estimation of coefficient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solidFill>
                      <a:srgbClr val="0E0E0E"/>
                    </a:solidFill>
                    <a:latin typeface=".SF NS"/>
                  </a:rPr>
                  <a:t> on treatment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 w="0"/>
                            <a:solidFill>
                              <a:sysClr val="windowText" lastClr="00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 w="0"/>
                            <a:solidFill>
                              <a:sysClr val="windowText" lastClr="00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n w="0"/>
                            <a:solidFill>
                              <a:sysClr val="windowText" lastClr="00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>
                            <a:ln w="0"/>
                            <a:solidFill>
                              <a:sysClr val="windowText" lastClr="00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sz="2000" b="1" dirty="0">
                  <a:solidFill>
                    <a:srgbClr val="0E0E0E"/>
                  </a:solidFill>
                  <a:latin typeface=".SF N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BD9E51-28B9-C812-F426-D326EA79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9" y="1285795"/>
                <a:ext cx="8983165" cy="3785652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ED35D-33F7-0C15-8AFD-879F66FAF4EE}"/>
                  </a:ext>
                </a:extLst>
              </p:cNvPr>
              <p:cNvSpPr/>
              <p:nvPr/>
            </p:nvSpPr>
            <p:spPr>
              <a:xfrm>
                <a:off x="3147920" y="4858392"/>
                <a:ext cx="5703570" cy="1058376"/>
              </a:xfrm>
              <a:prstGeom prst="rect">
                <a:avLst/>
              </a:prstGeom>
              <a:solidFill>
                <a:schemeClr val="bg2"/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i="1" smtClean="0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80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 </m:t>
                      </m:r>
                      <m:sSubSup>
                        <m:sSubSupPr>
                          <m:ctrlP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800" i="1" smtClean="0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i="1" smtClean="0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i="1">
                              <a:ln w="0"/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800" i="1">
                                  <a:ln w="0"/>
                                  <a:solidFill>
                                    <a:sysClr val="windowText" lastClr="00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.SF NS"/>
                </a:endParaRPr>
              </a:p>
              <a:p>
                <a:endParaRPr lang="en-US" sz="18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.SF NS"/>
                </a:endParaRPr>
              </a:p>
              <a:p>
                <a:r>
                  <a:rPr lang="en-US" sz="1800" dirty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.SF NS"/>
                  </a:rPr>
                  <a:t>	   </a:t>
                </a:r>
                <a:r>
                  <a:rPr lang="en-US" sz="1800" i="1" dirty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.SF NS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i="1" dirty="0">
                    <a:ln w="0"/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.SF NS"/>
                  </a:rPr>
                  <a:t> is the coefficient of interest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ED35D-33F7-0C15-8AFD-879F66FA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0" y="4858392"/>
                <a:ext cx="5703570" cy="105837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4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4237A-FEED-B9FD-64D5-0EEB69873E20}"/>
                  </a:ext>
                </a:extLst>
              </p:cNvPr>
              <p:cNvSpPr txBox="1"/>
              <p:nvPr/>
            </p:nvSpPr>
            <p:spPr>
              <a:xfrm>
                <a:off x="439271" y="6016184"/>
                <a:ext cx="101449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16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NP" sz="16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= treatment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NP" sz="16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= vector of control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i="1">
                        <a:ln w="0"/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sz="16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= error term, </a:t>
                </a:r>
                <a14:m>
                  <m:oMath xmlns:m="http://schemas.openxmlformats.org/officeDocument/2006/math">
                    <m:r>
                      <a:rPr lang="en-US" sz="1600" i="1" smtClean="0">
                        <a:ln w="0"/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P" sz="16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= coefficients of control variables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4237A-FEED-B9FD-64D5-0EEB6987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6016184"/>
                <a:ext cx="10144957" cy="338554"/>
              </a:xfrm>
              <a:prstGeom prst="rect">
                <a:avLst/>
              </a:prstGeom>
              <a:blipFill>
                <a:blip r:embed="rId6"/>
                <a:stretch>
                  <a:fillRect l="-250" t="-3571" b="-1785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OLS and Development of SBEs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5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62055-CD41-3D2E-4AE8-6C236B220595}"/>
              </a:ext>
            </a:extLst>
          </p:cNvPr>
          <p:cNvSpPr/>
          <p:nvPr/>
        </p:nvSpPr>
        <p:spPr>
          <a:xfrm>
            <a:off x="641445" y="2210937"/>
            <a:ext cx="4367283" cy="2729553"/>
          </a:xfrm>
          <a:prstGeom prst="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928C1-421E-F0B3-B8A9-04BD877A4E79}"/>
              </a:ext>
            </a:extLst>
          </p:cNvPr>
          <p:cNvSpPr/>
          <p:nvPr/>
        </p:nvSpPr>
        <p:spPr>
          <a:xfrm>
            <a:off x="7183274" y="2210937"/>
            <a:ext cx="4367283" cy="2729553"/>
          </a:xfrm>
          <a:prstGeom prst="rect">
            <a:avLst/>
          </a:prstGeom>
          <a:ln w="317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B19F9-1F65-E41A-8A28-B62F36C9C948}"/>
              </a:ext>
            </a:extLst>
          </p:cNvPr>
          <p:cNvSpPr txBox="1"/>
          <p:nvPr/>
        </p:nvSpPr>
        <p:spPr>
          <a:xfrm>
            <a:off x="1595731" y="2441542"/>
            <a:ext cx="2316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000" b="1" dirty="0">
                <a:solidFill>
                  <a:srgbClr val="2F854B"/>
                </a:solidFill>
              </a:rPr>
              <a:t>Limitations of 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59777-A757-6605-8FE5-D6D4BB6DF89E}"/>
              </a:ext>
            </a:extLst>
          </p:cNvPr>
          <p:cNvSpPr txBox="1"/>
          <p:nvPr/>
        </p:nvSpPr>
        <p:spPr>
          <a:xfrm>
            <a:off x="8021129" y="2441542"/>
            <a:ext cx="2691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000" b="1" dirty="0">
                <a:solidFill>
                  <a:srgbClr val="2F854B"/>
                </a:solidFill>
              </a:rPr>
              <a:t>Development of SBEs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0D5F84-5035-7B4F-53C8-4D136621B0B1}"/>
              </a:ext>
            </a:extLst>
          </p:cNvPr>
          <p:cNvCxnSpPr>
            <a:cxnSpLocks/>
          </p:cNvCxnSpPr>
          <p:nvPr/>
        </p:nvCxnSpPr>
        <p:spPr>
          <a:xfrm>
            <a:off x="5131558" y="3614355"/>
            <a:ext cx="18833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5A58B-59D9-16E8-0E83-56684DDF467F}"/>
              </a:ext>
            </a:extLst>
          </p:cNvPr>
          <p:cNvSpPr txBox="1"/>
          <p:nvPr/>
        </p:nvSpPr>
        <p:spPr>
          <a:xfrm>
            <a:off x="5659293" y="3245023"/>
            <a:ext cx="8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b="1" dirty="0">
                <a:solidFill>
                  <a:srgbClr val="2F854B"/>
                </a:solidFill>
              </a:rPr>
              <a:t>Led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2059C-D7F8-0365-BF65-1E0B90D7ECFE}"/>
              </a:ext>
            </a:extLst>
          </p:cNvPr>
          <p:cNvSpPr txBox="1"/>
          <p:nvPr/>
        </p:nvSpPr>
        <p:spPr>
          <a:xfrm>
            <a:off x="827168" y="3141694"/>
            <a:ext cx="4004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NP" b="1" dirty="0"/>
              <a:t>Traditional OLS Limitation: </a:t>
            </a:r>
            <a:r>
              <a:rPr lang="en-NP" dirty="0"/>
              <a:t>OLS limits p&lt;n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NP" b="1" dirty="0"/>
              <a:t>Overfitting Risk: </a:t>
            </a:r>
            <a:r>
              <a:rPr lang="en-NP" dirty="0"/>
              <a:t>When p approaches or exceeds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340-6DAB-9F7F-AAF8-412C7B6EFF74}"/>
              </a:ext>
            </a:extLst>
          </p:cNvPr>
          <p:cNvSpPr txBox="1"/>
          <p:nvPr/>
        </p:nvSpPr>
        <p:spPr>
          <a:xfrm>
            <a:off x="7492618" y="3129759"/>
            <a:ext cx="400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NP" b="1" dirty="0"/>
              <a:t>Need of alternative methods : </a:t>
            </a:r>
            <a:r>
              <a:rPr lang="en-NP" dirty="0"/>
              <a:t>To address OLS limitations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NP" b="1" dirty="0"/>
              <a:t>Examples : </a:t>
            </a:r>
            <a:r>
              <a:rPr lang="en-NP" dirty="0"/>
              <a:t>Lasso, Debiased Lasso, P</a:t>
            </a:r>
            <a:r>
              <a:rPr lang="en-US" dirty="0"/>
              <a:t>o</a:t>
            </a:r>
            <a:r>
              <a:rPr lang="en-NP" dirty="0"/>
              <a:t>st double selection procedure</a:t>
            </a:r>
          </a:p>
          <a:p>
            <a:endParaRPr lang="en-N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601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Sparsity and SBEs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6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B397-8287-4770-B134-0610FC03A45F}"/>
                  </a:ext>
                </a:extLst>
              </p:cNvPr>
              <p:cNvSpPr txBox="1"/>
              <p:nvPr/>
            </p:nvSpPr>
            <p:spPr>
              <a:xfrm>
                <a:off x="1347021" y="1883264"/>
                <a:ext cx="489067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Wha</a:t>
                </a:r>
                <a:r>
                  <a:rPr lang="en-US" b="1" dirty="0">
                    <a:solidFill>
                      <a:srgbClr val="0E0E0E"/>
                    </a:solidFill>
                    <a:latin typeface=".SF NS"/>
                  </a:rPr>
                  <a:t>t does Sparsity mean? </a:t>
                </a:r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Control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In a high dimensional setting, use subset of predictors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Only a few predictors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) have non-zero coefficients</a:t>
                </a:r>
                <a:endParaRPr lang="en-US" baseline="-25000" dirty="0">
                  <a:solidFill>
                    <a:srgbClr val="0E0E0E"/>
                  </a:solidFill>
                  <a:latin typeface=".SF NS"/>
                </a:endParaRPr>
              </a:p>
              <a:p>
                <a:pPr algn="just"/>
                <a:endParaRPr lang="en-US" dirty="0">
                  <a:solidFill>
                    <a:srgbClr val="0E0E0E"/>
                  </a:solidFill>
                  <a:latin typeface=".SF NS"/>
                </a:endParaRPr>
              </a:p>
              <a:p>
                <a:r>
                  <a:rPr lang="en-US" b="1" dirty="0">
                    <a:solidFill>
                      <a:srgbClr val="0E0E0E"/>
                    </a:solidFill>
                    <a:effectLst/>
                    <a:latin typeface=".SF NS"/>
                  </a:rPr>
                  <a:t>What are SBEs?</a:t>
                </a:r>
                <a:endParaRPr lang="en-US" b="1" dirty="0">
                  <a:solidFill>
                    <a:srgbClr val="0E0E0E"/>
                  </a:solidFill>
                  <a:latin typeface=".SF N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Estimators based on the sparsity assumption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High dimensional setting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Prevents overfitting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Dimensionality reduction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n-US" dirty="0">
                    <a:solidFill>
                      <a:srgbClr val="0E0E0E"/>
                    </a:solidFill>
                    <a:latin typeface=".SF NS"/>
                  </a:rPr>
                  <a:t>Improves the interpretability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B397-8287-4770-B134-0610FC03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21" y="1883264"/>
                <a:ext cx="4890675" cy="3693319"/>
              </a:xfrm>
              <a:prstGeom prst="rect">
                <a:avLst/>
              </a:prstGeom>
              <a:blipFill>
                <a:blip r:embed="rId4"/>
                <a:stretch>
                  <a:fillRect l="-1036" t="-1027" b="-171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87FD282-2B9C-2D0D-A9E6-2C9B5A1A1B5C}"/>
                  </a:ext>
                </a:extLst>
              </p:cNvPr>
              <p:cNvSpPr/>
              <p:nvPr/>
            </p:nvSpPr>
            <p:spPr>
              <a:xfrm>
                <a:off x="7198560" y="2245184"/>
                <a:ext cx="3924000" cy="2503198"/>
              </a:xfrm>
              <a:prstGeom prst="roundRect">
                <a:avLst/>
              </a:prstGeom>
              <a:solidFill>
                <a:srgbClr val="2F854B">
                  <a:alpha val="10588"/>
                </a:srgbClr>
              </a:solidFill>
              <a:ln w="317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NP" b="1" dirty="0">
                    <a:solidFill>
                      <a:srgbClr val="2F854B"/>
                    </a:solidFill>
                  </a:rPr>
                  <a:t>Sparsity Assumption:</a:t>
                </a:r>
              </a:p>
              <a:p>
                <a:pPr algn="ctr"/>
                <a:endParaRPr lang="en-NP" dirty="0"/>
              </a:p>
              <a:p>
                <a:pPr algn="ctr"/>
                <a:r>
                  <a:rPr lang="en-US" dirty="0"/>
                  <a:t>The true model can be well approximated by a sparse set of parameters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87FD282-2B9C-2D0D-A9E6-2C9B5A1A1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0" y="2245184"/>
                <a:ext cx="3924000" cy="250319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E4E7E58-43E3-8C63-E0D6-73E3F187E38E}"/>
              </a:ext>
            </a:extLst>
          </p:cNvPr>
          <p:cNvCxnSpPr>
            <a:cxnSpLocks/>
          </p:cNvCxnSpPr>
          <p:nvPr/>
        </p:nvCxnSpPr>
        <p:spPr>
          <a:xfrm flipV="1">
            <a:off x="5966691" y="3277590"/>
            <a:ext cx="1231870" cy="1229755"/>
          </a:xfrm>
          <a:prstGeom prst="curvedConnector3">
            <a:avLst>
              <a:gd name="adj1" fmla="val 50000"/>
            </a:avLst>
          </a:prstGeom>
          <a:ln w="57150" cap="sq" cmpd="sng">
            <a:solidFill>
              <a:schemeClr val="tx1">
                <a:alpha val="85000"/>
              </a:schemeClr>
            </a:solidFill>
            <a:round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517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Credibility Concerns of SBEs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7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E0A22-CD54-25F3-4E10-4DD47CF60D29}"/>
              </a:ext>
            </a:extLst>
          </p:cNvPr>
          <p:cNvSpPr/>
          <p:nvPr/>
        </p:nvSpPr>
        <p:spPr>
          <a:xfrm>
            <a:off x="712518" y="1961572"/>
            <a:ext cx="3241964" cy="3971207"/>
          </a:xfrm>
          <a:prstGeom prst="rect">
            <a:avLst/>
          </a:prstGeom>
          <a:solidFill>
            <a:srgbClr val="2F854B">
              <a:alpha val="10588"/>
            </a:srgbClr>
          </a:solidFill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b="1" dirty="0">
              <a:solidFill>
                <a:schemeClr val="tx1"/>
              </a:solidFill>
            </a:endParaRPr>
          </a:p>
          <a:p>
            <a:pPr algn="ctr"/>
            <a:endParaRPr lang="en-NP" b="1" dirty="0">
              <a:solidFill>
                <a:schemeClr val="tx1"/>
              </a:solidFill>
            </a:endParaRPr>
          </a:p>
          <a:p>
            <a:pPr algn="ctr"/>
            <a:endParaRPr lang="en-NP" b="1" dirty="0">
              <a:solidFill>
                <a:schemeClr val="tx1"/>
              </a:solidFill>
            </a:endParaRPr>
          </a:p>
          <a:p>
            <a:pPr algn="ctr"/>
            <a:r>
              <a:rPr lang="en-NP" b="1" dirty="0">
                <a:solidFill>
                  <a:schemeClr val="tx1"/>
                </a:solidFill>
              </a:rPr>
              <a:t>Sensitivity</a:t>
            </a:r>
            <a:endParaRPr lang="en-NP" b="1" dirty="0"/>
          </a:p>
          <a:p>
            <a:pPr algn="ctr"/>
            <a:endParaRPr lang="en-NP" b="1" dirty="0"/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Sensitive to choices in the initial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How the control matrix is normalized:</a:t>
            </a:r>
          </a:p>
          <a:p>
            <a:pPr marL="857250" lvl="1" indent="-400050">
              <a:buAutoNum type="romanLcParenR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Handling collinear columns</a:t>
            </a:r>
          </a:p>
          <a:p>
            <a:pPr marL="857250" lvl="1" indent="-400050">
              <a:buAutoNum type="romanLcParenR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Change in baseline controls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N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23193-14A3-2444-F3C6-B7BD86215BD1}"/>
              </a:ext>
            </a:extLst>
          </p:cNvPr>
          <p:cNvSpPr/>
          <p:nvPr/>
        </p:nvSpPr>
        <p:spPr>
          <a:xfrm>
            <a:off x="4558144" y="1936749"/>
            <a:ext cx="3241964" cy="3953411"/>
          </a:xfrm>
          <a:prstGeom prst="rect">
            <a:avLst/>
          </a:prstGeom>
          <a:solidFill>
            <a:srgbClr val="2F854B">
              <a:alpha val="10588"/>
            </a:srgbClr>
          </a:solidFill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b="1" dirty="0">
              <a:solidFill>
                <a:schemeClr val="tx1"/>
              </a:solidFill>
            </a:endParaRPr>
          </a:p>
          <a:p>
            <a:pPr algn="ctr"/>
            <a:r>
              <a:rPr lang="en-NP" b="1" dirty="0">
                <a:solidFill>
                  <a:schemeClr val="tx1"/>
                </a:solidFill>
              </a:rPr>
              <a:t>Robustness</a:t>
            </a:r>
            <a:r>
              <a:rPr lang="en-NP" b="1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NP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Stability of estimates across different 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Variability: different estimates with different normalizations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Less reliable: different estimates for different model specifications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.SF NS"/>
              </a:rPr>
              <a:t>(undermines the confidence of results)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EC625-27B0-5415-4AC5-5B3763D99197}"/>
              </a:ext>
            </a:extLst>
          </p:cNvPr>
          <p:cNvSpPr/>
          <p:nvPr/>
        </p:nvSpPr>
        <p:spPr>
          <a:xfrm>
            <a:off x="8403770" y="1918936"/>
            <a:ext cx="3241964" cy="3971217"/>
          </a:xfrm>
          <a:prstGeom prst="rect">
            <a:avLst/>
          </a:prstGeom>
          <a:solidFill>
            <a:srgbClr val="2F854B">
              <a:alpha val="10588"/>
            </a:srgbClr>
          </a:solidFill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b="1" dirty="0"/>
          </a:p>
          <a:p>
            <a:pPr algn="ctr"/>
            <a:r>
              <a:rPr lang="en-NP" b="1" dirty="0"/>
              <a:t>Lack of theoretical foundations </a:t>
            </a:r>
          </a:p>
          <a:p>
            <a:pPr algn="ctr"/>
            <a:r>
              <a:rPr lang="en-US" i="1" dirty="0"/>
              <a:t>~ </a:t>
            </a:r>
            <a:r>
              <a:rPr lang="en-US" i="1" dirty="0" err="1"/>
              <a:t>i</a:t>
            </a:r>
            <a:r>
              <a:rPr lang="en-NP" i="1" dirty="0"/>
              <a:t>n social sciences</a:t>
            </a:r>
          </a:p>
          <a:p>
            <a:pPr algn="ctr"/>
            <a:endParaRPr lang="en-N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Lack of theoretical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An unclear level of sparsity needed for the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87827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B5185-C90A-580E-0215-2F9514EC85E1}"/>
              </a:ext>
            </a:extLst>
          </p:cNvPr>
          <p:cNvSpPr txBox="1"/>
          <p:nvPr/>
        </p:nvSpPr>
        <p:spPr>
          <a:xfrm>
            <a:off x="1814507" y="435434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800" b="1" dirty="0">
                <a:solidFill>
                  <a:srgbClr val="2F8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and Methodology</a:t>
            </a:r>
            <a:endParaRPr lang="en-NP" b="1" dirty="0">
              <a:solidFill>
                <a:srgbClr val="2F8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8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DB397-8287-4770-B134-0610FC03A45F}"/>
              </a:ext>
            </a:extLst>
          </p:cNvPr>
          <p:cNvSpPr txBox="1"/>
          <p:nvPr/>
        </p:nvSpPr>
        <p:spPr>
          <a:xfrm>
            <a:off x="431384" y="1341462"/>
            <a:ext cx="11484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latin typeface=".SF NS"/>
              </a:rPr>
              <a:t>Scenario: 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p = number of predictors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n = number of observations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Considering  p &lt; 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E0E0E"/>
                </a:solidFill>
                <a:latin typeface=".SF NS"/>
              </a:rPr>
              <a:t>Why? Allows us to use OLS benchmark</a:t>
            </a: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Assumptions: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a. Exact Sparsity vs Approximate Sparsity</a:t>
            </a:r>
          </a:p>
          <a:p>
            <a:r>
              <a:rPr lang="en-US" dirty="0">
                <a:solidFill>
                  <a:srgbClr val="0E0E0E"/>
                </a:solidFill>
                <a:latin typeface=".SF NS"/>
              </a:rPr>
              <a:t>c.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H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omoscedastic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 /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Hetero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scedastic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 considerations</a:t>
            </a: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endParaRPr lang="en-US" b="1" dirty="0">
              <a:solidFill>
                <a:srgbClr val="0E0E0E"/>
              </a:solidFill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latin typeface=".SF NS"/>
              </a:rPr>
              <a:t>SETUP: 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CD163-0DAF-FED2-3358-31CB4F7A5134}"/>
              </a:ext>
            </a:extLst>
          </p:cNvPr>
          <p:cNvSpPr/>
          <p:nvPr/>
        </p:nvSpPr>
        <p:spPr>
          <a:xfrm>
            <a:off x="9522426" y="5046896"/>
            <a:ext cx="1985291" cy="417166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Analysis /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9E53F-A35B-28C8-3086-CDBB58B8BD85}"/>
              </a:ext>
            </a:extLst>
          </p:cNvPr>
          <p:cNvSpPr/>
          <p:nvPr/>
        </p:nvSpPr>
        <p:spPr>
          <a:xfrm>
            <a:off x="6604526" y="5044757"/>
            <a:ext cx="1985291" cy="417166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FD894F-D121-ECC9-223E-D834CC0322F3}"/>
                  </a:ext>
                </a:extLst>
              </p:cNvPr>
              <p:cNvSpPr/>
              <p:nvPr/>
            </p:nvSpPr>
            <p:spPr>
              <a:xfrm>
                <a:off x="3841743" y="5044757"/>
                <a:ext cx="1632000" cy="417165"/>
              </a:xfrm>
              <a:prstGeom prst="rect">
                <a:avLst/>
              </a:prstGeom>
              <a:solidFill>
                <a:srgbClr val="2F854B">
                  <a:alpha val="1098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NP" dirty="0"/>
                  <a:t>hoose </a:t>
                </a:r>
                <a14:m>
                  <m:oMath xmlns:m="http://schemas.openxmlformats.org/officeDocument/2006/math">
                    <m:r>
                      <a:rPr lang="en-NP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NP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FD894F-D121-ECC9-223E-D834CC032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43" y="5044757"/>
                <a:ext cx="1632000" cy="417165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FF6A952-3DD5-61CF-1CBC-B036E1B01564}"/>
              </a:ext>
            </a:extLst>
          </p:cNvPr>
          <p:cNvSpPr/>
          <p:nvPr/>
        </p:nvSpPr>
        <p:spPr>
          <a:xfrm>
            <a:off x="513159" y="5052300"/>
            <a:ext cx="2424578" cy="417166"/>
          </a:xfrm>
          <a:prstGeom prst="rect">
            <a:avLst/>
          </a:prstGeom>
          <a:solidFill>
            <a:srgbClr val="2F854B">
              <a:alpha val="1098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Empirical Applications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7EC384-9F5E-957F-5D51-2579E0741054}"/>
              </a:ext>
            </a:extLst>
          </p:cNvPr>
          <p:cNvCxnSpPr>
            <a:cxnSpLocks/>
          </p:cNvCxnSpPr>
          <p:nvPr/>
        </p:nvCxnSpPr>
        <p:spPr>
          <a:xfrm>
            <a:off x="3177306" y="5253339"/>
            <a:ext cx="479710" cy="0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55E2B-3CF6-E4E9-7F70-90C00CBD5E21}"/>
              </a:ext>
            </a:extLst>
          </p:cNvPr>
          <p:cNvCxnSpPr>
            <a:cxnSpLocks/>
          </p:cNvCxnSpPr>
          <p:nvPr/>
        </p:nvCxnSpPr>
        <p:spPr>
          <a:xfrm>
            <a:off x="8825343" y="5260883"/>
            <a:ext cx="479710" cy="0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E5097-7D16-1390-275A-7FDBF67B5921}"/>
              </a:ext>
            </a:extLst>
          </p:cNvPr>
          <p:cNvCxnSpPr>
            <a:cxnSpLocks/>
          </p:cNvCxnSpPr>
          <p:nvPr/>
        </p:nvCxnSpPr>
        <p:spPr>
          <a:xfrm>
            <a:off x="5781961" y="5260883"/>
            <a:ext cx="479710" cy="0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F0FC-FB8E-E62E-92FD-55D04AD0FC86}"/>
              </a:ext>
            </a:extLst>
          </p:cNvPr>
          <p:cNvSpPr/>
          <p:nvPr/>
        </p:nvSpPr>
        <p:spPr>
          <a:xfrm>
            <a:off x="439271" y="316620"/>
            <a:ext cx="11304494" cy="719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P" dirty="0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AC369B26-9F8A-ADDD-876E-AC7FBED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316620"/>
            <a:ext cx="1375236" cy="71985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A9FEA5-FBD6-B649-443A-A9BB161EE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9" b="15832"/>
          <a:stretch/>
        </p:blipFill>
        <p:spPr>
          <a:xfrm>
            <a:off x="11157752" y="432804"/>
            <a:ext cx="594978" cy="6036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141C2-7F7E-A292-B2EE-9DDC00FD1704}"/>
              </a:ext>
            </a:extLst>
          </p:cNvPr>
          <p:cNvCxnSpPr>
            <a:cxnSpLocks/>
          </p:cNvCxnSpPr>
          <p:nvPr/>
        </p:nvCxnSpPr>
        <p:spPr>
          <a:xfrm>
            <a:off x="439271" y="6423378"/>
            <a:ext cx="114479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F490F09-761E-9D14-8794-DC2FAEA4B5DF}"/>
              </a:ext>
            </a:extLst>
          </p:cNvPr>
          <p:cNvSpPr txBox="1">
            <a:spLocks/>
          </p:cNvSpPr>
          <p:nvPr/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/>
          <a:lstStyle>
            <a:defPPr>
              <a:defRPr lang="en-N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89EAAA-2A39-E347-B0AA-909793490C00}" type="slidenum">
              <a:rPr lang="de-DE" sz="1200" smtClean="0">
                <a:solidFill>
                  <a:srgbClr val="2F854B"/>
                </a:solidFill>
              </a:rPr>
              <a:pPr/>
              <a:t>9</a:t>
            </a:fld>
            <a:endParaRPr lang="de-DE" sz="1200" dirty="0">
              <a:solidFill>
                <a:srgbClr val="2F854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04A02-BAF2-9050-AEF3-986340B6CFA6}"/>
              </a:ext>
            </a:extLst>
          </p:cNvPr>
          <p:cNvSpPr txBox="1"/>
          <p:nvPr/>
        </p:nvSpPr>
        <p:spPr>
          <a:xfrm>
            <a:off x="9731020" y="64685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solidFill>
                  <a:srgbClr val="2F854B"/>
                </a:solidFill>
              </a:rPr>
              <a:t>Seminar – ML in Econometrics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B4DD3-8E6C-A3BF-D59E-84CFA1A46129}"/>
              </a:ext>
            </a:extLst>
          </p:cNvPr>
          <p:cNvSpPr txBox="1">
            <a:spLocks/>
          </p:cNvSpPr>
          <p:nvPr/>
        </p:nvSpPr>
        <p:spPr>
          <a:xfrm>
            <a:off x="446399" y="1436921"/>
            <a:ext cx="10858909" cy="465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/>
            </a:pPr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FINDINGS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Normalization of Control Matrix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ii. Efficiency Gains Under Sparsity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iii. Two Tests </a:t>
            </a: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de-DE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CONCLUSION AND REMARKS</a:t>
            </a:r>
            <a:endParaRPr lang="de-DE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2655</Words>
  <Application>Microsoft Macintosh PowerPoint</Application>
  <PresentationFormat>Widescreen</PresentationFormat>
  <Paragraphs>479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.SF NS</vt:lpstr>
      <vt:lpstr>Aptos</vt:lpstr>
      <vt:lpstr>Aptos Display</vt:lpstr>
      <vt:lpstr>Arial</vt:lpstr>
      <vt:lpstr>Cambria Math</vt:lpstr>
      <vt:lpstr>CMBX12</vt:lpstr>
      <vt:lpstr>CMMI12</vt:lpstr>
      <vt:lpstr>CMMI8</vt:lpstr>
      <vt:lpstr>CMR12</vt:lpstr>
      <vt:lpstr>CMR8</vt:lpstr>
      <vt:lpstr>CMSY10</vt:lpstr>
      <vt:lpstr>CMSY8</vt:lpstr>
      <vt:lpstr>CMTI12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 s</dc:creator>
  <cp:lastModifiedBy>anj s</cp:lastModifiedBy>
  <cp:revision>16</cp:revision>
  <dcterms:created xsi:type="dcterms:W3CDTF">2024-07-07T11:36:04Z</dcterms:created>
  <dcterms:modified xsi:type="dcterms:W3CDTF">2024-07-12T05:17:52Z</dcterms:modified>
</cp:coreProperties>
</file>