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ppt/notesSlides/notesSlide7.xml" ContentType="application/vnd.openxmlformats-officedocument.presentationml.notesSlide+xml"/>
  <Override PartName="/ppt/comments/comment6.xml" ContentType="application/vnd.openxmlformats-officedocument.presentationml.comments+xml"/>
  <Override PartName="/ppt/notesSlides/notesSlide8.xml" ContentType="application/vnd.openxmlformats-officedocument.presentationml.notesSlide+xml"/>
  <Override PartName="/ppt/comments/comment7.xml" ContentType="application/vnd.openxmlformats-officedocument.presentationml.comments+xml"/>
  <Override PartName="/ppt/notesSlides/notesSlide9.xml" ContentType="application/vnd.openxmlformats-officedocument.presentationml.notesSlide+xml"/>
  <Override PartName="/ppt/comments/comment8.xml" ContentType="application/vnd.openxmlformats-officedocument.presentationml.comments+xml"/>
  <Override PartName="/ppt/notesSlides/notesSlide10.xml" ContentType="application/vnd.openxmlformats-officedocument.presentationml.notesSlide+xml"/>
  <Override PartName="/ppt/comments/comment9.xml" ContentType="application/vnd.openxmlformats-officedocument.presentationml.comments+xml"/>
  <Override PartName="/ppt/notesSlides/notesSlide11.xml" ContentType="application/vnd.openxmlformats-officedocument.presentationml.notesSlide+xml"/>
  <Override PartName="/ppt/comments/comment10.xml" ContentType="application/vnd.openxmlformats-officedocument.presentationml.comments+xml"/>
  <Override PartName="/ppt/notesSlides/notesSlide12.xml" ContentType="application/vnd.openxmlformats-officedocument.presentationml.notesSlide+xml"/>
  <Override PartName="/ppt/comments/comment11.xml" ContentType="application/vnd.openxmlformats-officedocument.presentationml.comments+xml"/>
  <Override PartName="/ppt/notesSlides/notesSlide13.xml" ContentType="application/vnd.openxmlformats-officedocument.presentationml.notesSlide+xml"/>
  <Override PartName="/ppt/comments/comment12.xml" ContentType="application/vnd.openxmlformats-officedocument.presentationml.comments+xml"/>
  <Override PartName="/ppt/notesSlides/notesSlide14.xml" ContentType="application/vnd.openxmlformats-officedocument.presentationml.notesSlide+xml"/>
  <Override PartName="/ppt/comments/comment1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4" r:id="rId14"/>
    <p:sldId id="279"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Calibri Light" panose="020F0302020204030204" pitchFamily="34" charset="0"/>
      <p:regular r:id="rId21"/>
      <p:italic r:id="rId22"/>
    </p:embeddedFont>
    <p:embeddedFont>
      <p:font typeface="Roboto" panose="02000000000000000000" pitchFamily="2"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ibWATU9X6tqb0d2plDHnpZAf9R8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hashkar kuniyal" initials="" lastIdx="10" clrIdx="0"/>
  <p:cmAuthor id="1" name="Venkatesh Anantharaman" initials="" lastIdx="3" clrIdx="1"/>
  <p:cmAuthor id="2" name="Anjali shah" initials="As" lastIdx="14" clrIdx="2">
    <p:extLst>
      <p:ext uri="{19B8F6BF-5375-455C-9EA6-DF929625EA0E}">
        <p15:presenceInfo xmlns:p15="http://schemas.microsoft.com/office/powerpoint/2012/main" userId="bea0338ec3d9f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FBE703A-EAA9-42C9-B8DE-A1DC7210EC5B}">
  <a:tblStyle styleId="{3FBE703A-EAA9-42C9-B8DE-A1DC7210EC5B}"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533" autoAdjust="0"/>
  </p:normalViewPr>
  <p:slideViewPr>
    <p:cSldViewPr snapToGrid="0">
      <p:cViewPr varScale="1">
        <p:scale>
          <a:sx n="73" d="100"/>
          <a:sy n="73" d="100"/>
        </p:scale>
        <p:origin x="826"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5.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43"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2-05-02T15:24:04.042" idx="1">
    <p:pos x="10" y="10"/>
    <p:text>The image of the narrator can be redone using subtle background</p:text>
    <p:extLst>
      <p:ext uri="{C676402C-5697-4E1C-873F-D02D1690AC5C}">
        <p15:threadingInfo xmlns:p15="http://schemas.microsoft.com/office/powerpoint/2012/main" timeZoneBias="-33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2" dt="2022-05-02T15:31:08.078" idx="8">
    <p:pos x="10" y="10"/>
    <p:text>The infographics need to be more creative. The slides need to use a creative colour scheme.</p:text>
    <p:extLst>
      <p:ext uri="{C676402C-5697-4E1C-873F-D02D1690AC5C}">
        <p15:threadingInfo xmlns:p15="http://schemas.microsoft.com/office/powerpoint/2012/main" timeZoneBias="-33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2" dt="2022-05-02T15:31:32.326" idx="9">
    <p:pos x="10" y="10"/>
    <p:text>The infographics need to be more creative.</p:text>
    <p:extLst>
      <p:ext uri="{C676402C-5697-4E1C-873F-D02D1690AC5C}">
        <p15:threadingInfo xmlns:p15="http://schemas.microsoft.com/office/powerpoint/2012/main" timeZoneBias="-33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2" dt="2022-05-02T15:31:40.467" idx="10">
    <p:pos x="10" y="10"/>
    <p:text>The infographics need to be more creative.</p:text>
    <p:extLst>
      <p:ext uri="{C676402C-5697-4E1C-873F-D02D1690AC5C}">
        <p15:threadingInfo xmlns:p15="http://schemas.microsoft.com/office/powerpoint/2012/main" timeZoneBias="-330"/>
      </p:ext>
    </p:extLst>
  </p:cm>
  <p:cm authorId="2" dt="2022-05-02T15:32:44.806" idx="12">
    <p:pos x="10" y="146"/>
    <p:text>The image URL not mentioned in the speaker section</p:text>
    <p:extLst>
      <p:ext uri="{C676402C-5697-4E1C-873F-D02D1690AC5C}">
        <p15:threadingInfo xmlns:p15="http://schemas.microsoft.com/office/powerpoint/2012/main" timeZoneBias="-330">
          <p15:parentCm authorId="2" idx="10"/>
        </p15:threadingInfo>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2" dt="2022-05-02T15:32:52.985" idx="13">
    <p:pos x="10" y="10"/>
    <p:text>The infographics need to be more creative.</p:text>
    <p:extLst>
      <p:ext uri="{C676402C-5697-4E1C-873F-D02D1690AC5C}">
        <p15:threadingInfo xmlns:p15="http://schemas.microsoft.com/office/powerpoint/2012/main" timeZoneBias="-330"/>
      </p:ext>
    </p:extLst>
  </p:cm>
  <p:cm authorId="2" dt="2022-05-02T15:34:39.249" idx="14">
    <p:pos x="10" y="146"/>
    <p:text>The infographics need to be more creative and the character can be redone</p:text>
    <p:extLst>
      <p:ext uri="{C676402C-5697-4E1C-873F-D02D1690AC5C}">
        <p15:threadingInfo xmlns:p15="http://schemas.microsoft.com/office/powerpoint/2012/main" timeZoneBias="-330">
          <p15:parentCm authorId="2" idx="13"/>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2-05-02T15:24:42.012" idx="2">
    <p:pos x="10" y="10"/>
    <p:text>The skills can be presented in creative infographics using reuqired animations and transitions.</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2-05-02T15:26:03.165" idx="3">
    <p:pos x="10" y="10"/>
    <p:text>The narrator image can be redone and the slides can be designed using the standard colour scheme</p:text>
    <p:extLst>
      <p:ext uri="{C676402C-5697-4E1C-873F-D02D1690AC5C}">
        <p15:threadingInfo xmlns:p15="http://schemas.microsoft.com/office/powerpoint/2012/main" timeZoneBias="-3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2-05-02T15:27:24.276" idx="4">
    <p:pos x="10" y="10"/>
    <p:text>The infographics need to be more creative.</p:text>
    <p:extLst>
      <p:ext uri="{C676402C-5697-4E1C-873F-D02D1690AC5C}">
        <p15:threadingInfo xmlns:p15="http://schemas.microsoft.com/office/powerpoint/2012/main" timeZoneBias="-33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2-05-02T15:28:00.544" idx="5">
    <p:pos x="10" y="10"/>
    <p:text>The infographics need to be more creative.</p:text>
    <p:extLst>
      <p:ext uri="{C676402C-5697-4E1C-873F-D02D1690AC5C}">
        <p15:threadingInfo xmlns:p15="http://schemas.microsoft.com/office/powerpoint/2012/main" timeZoneBias="-33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22-05-02T15:28:08.520" idx="6">
    <p:pos x="10" y="10"/>
    <p:text>The narrator needs to be put on the left of the slide. The infographics need to be more creative.</p:text>
    <p:extLst>
      <p:ext uri="{C676402C-5697-4E1C-873F-D02D1690AC5C}">
        <p15:threadingInfo xmlns:p15="http://schemas.microsoft.com/office/powerpoint/2012/main" timeZoneBias="-33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0" dt="2022-02-10T03:45:44.237" idx="1">
    <p:pos x="6000" y="0"/>
    <p:text>The teacher with student and one boy with with lady are missing</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VH-8aY8"/>
      </p:ext>
    </p:extLst>
  </p:cm>
  <p:cm authorId="0" dt="2022-02-09T10:25:38.608" idx="2">
    <p:pos x="6000" y="0"/>
    <p:text>@keerti@squarepanda.com</p:text>
    <p:extLst>
      <p:ext uri="{C676402C-5697-4E1C-873F-D02D1690AC5C}">
        <p15:threadingInfo xmlns:p15="http://schemas.microsoft.com/office/powerpoint/2012/main" timeZoneBias="0">
          <p15:parentCm authorId="0" idx="1"/>
        </p15:threadingInfo>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VNspDqA"/>
      </p:ext>
    </p:extLst>
  </p:cm>
  <p:cm authorId="1" dt="2022-02-10T03:45:44.237" idx="1">
    <p:pos x="6000" y="0"/>
    <p:text>@sowmya.msl@squarepanda.in please check</p:text>
    <p:extLst>
      <p:ext uri="{C676402C-5697-4E1C-873F-D02D1690AC5C}">
        <p15:threadingInfo xmlns:p15="http://schemas.microsoft.com/office/powerpoint/2012/main" timeZoneBias="0">
          <p15:parentCm authorId="0" idx="1"/>
        </p15:threadingInfo>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VPXllP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0" dt="2022-02-10T03:47:52.207" idx="3">
    <p:pos x="6000" y="0"/>
    <p:text>Principal, classroom and doctor graphics are missing</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VH-8aZA"/>
      </p:ext>
    </p:extLst>
  </p:cm>
  <p:cm authorId="0" dt="2022-02-09T10:25:52.449" idx="4">
    <p:pos x="6000" y="0"/>
    <p:text>@keerti@squarepanda.com</p:text>
    <p:extLst>
      <p:ext uri="{C676402C-5697-4E1C-873F-D02D1690AC5C}">
        <p15:threadingInfo xmlns:p15="http://schemas.microsoft.com/office/powerpoint/2012/main" timeZoneBias="0">
          <p15:parentCm authorId="0" idx="3"/>
        </p15:threadingInfo>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VNspDqE"/>
      </p:ext>
    </p:extLst>
  </p:cm>
  <p:cm authorId="1" dt="2022-02-10T03:47:52.207" idx="2">
    <p:pos x="6000" y="0"/>
    <p:text>@bhashkar@thesixthsense.in all urls are there in the speaker notes, please double check</p:text>
    <p:extLst>
      <p:ext uri="{C676402C-5697-4E1C-873F-D02D1690AC5C}">
        <p15:threadingInfo xmlns:p15="http://schemas.microsoft.com/office/powerpoint/2012/main" timeZoneBias="0">
          <p15:parentCm authorId="0" idx="3"/>
        </p15:threadingInfo>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VPXllPs"/>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2" dt="2022-05-02T15:30:49.289" idx="7">
    <p:pos x="10" y="10"/>
    <p:text>The infographics need to be more creative.</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image.shutterstock.com/image-vector/critical-thinking-icon-personality-collection-600w-1721730772.jp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b="1">
                <a:solidFill>
                  <a:schemeClr val="dk1"/>
                </a:solidFill>
              </a:rPr>
              <a:t>Instructions to the designer: </a:t>
            </a:r>
            <a:r>
              <a:rPr lang="en" i="1">
                <a:solidFill>
                  <a:schemeClr val="dk1"/>
                </a:solidFill>
                <a:latin typeface="Calibri"/>
                <a:ea typeface="Calibri"/>
                <a:cs typeface="Calibri"/>
                <a:sym typeface="Calibri"/>
              </a:rPr>
              <a:t>Show the content of Slide 1 with some smooth background music as an introduction.</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0a10d84ead_0_1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g10a10d84ead_0_11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Narration:</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latin typeface="Calibri"/>
                <a:ea typeface="Calibri"/>
                <a:cs typeface="Calibri"/>
                <a:sym typeface="Calibri"/>
              </a:rPr>
              <a:t>We shall now look at the Literacy skills ...</a:t>
            </a:r>
            <a:endParaRPr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latin typeface="Calibri"/>
                <a:ea typeface="Calibri"/>
                <a:cs typeface="Calibri"/>
                <a:sym typeface="Calibri"/>
              </a:rPr>
              <a:t>The first literacy skill is</a:t>
            </a:r>
            <a:r>
              <a:rPr lang="en" sz="1200" b="1" dirty="0">
                <a:solidFill>
                  <a:schemeClr val="dk1"/>
                </a:solidFill>
                <a:latin typeface="Calibri"/>
                <a:ea typeface="Calibri"/>
                <a:cs typeface="Calibri"/>
                <a:sym typeface="Calibri"/>
              </a:rPr>
              <a:t> Information Literacy.</a:t>
            </a:r>
            <a:endParaRPr sz="1200" b="1"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latin typeface="Calibri"/>
                <a:ea typeface="Calibri"/>
                <a:cs typeface="Calibri"/>
                <a:sym typeface="Calibri"/>
              </a:rPr>
              <a:t>Information Literacy</a:t>
            </a:r>
            <a:r>
              <a:rPr lang="en" sz="1200" b="1" dirty="0">
                <a:solidFill>
                  <a:schemeClr val="dk1"/>
                </a:solidFill>
                <a:latin typeface="Calibri"/>
                <a:ea typeface="Calibri"/>
                <a:cs typeface="Calibri"/>
                <a:sym typeface="Calibri"/>
              </a:rPr>
              <a:t> </a:t>
            </a:r>
            <a:r>
              <a:rPr lang="en" sz="1200" dirty="0">
                <a:solidFill>
                  <a:schemeClr val="dk1"/>
                </a:solidFill>
                <a:latin typeface="Calibri"/>
                <a:ea typeface="Calibri"/>
                <a:cs typeface="Calibri"/>
                <a:sym typeface="Calibri"/>
              </a:rPr>
              <a:t>is the ability to ethically access relevant information from appropriate sources. </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0a10d84ead_0_1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g10a10d84ead_0_11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latin typeface="Calibri"/>
                <a:ea typeface="Calibri"/>
                <a:cs typeface="Calibri"/>
                <a:sym typeface="Calibri"/>
              </a:rPr>
              <a:t>Then, comes </a:t>
            </a:r>
            <a:r>
              <a:rPr lang="en" sz="1200" b="1" dirty="0">
                <a:solidFill>
                  <a:schemeClr val="dk1"/>
                </a:solidFill>
                <a:latin typeface="Calibri"/>
                <a:ea typeface="Calibri"/>
                <a:cs typeface="Calibri"/>
                <a:sym typeface="Calibri"/>
              </a:rPr>
              <a:t>Media Literacy.</a:t>
            </a:r>
            <a:endParaRPr sz="1200" b="1"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latin typeface="Calibri"/>
                <a:ea typeface="Calibri"/>
                <a:cs typeface="Calibri"/>
                <a:sym typeface="Calibri"/>
              </a:rPr>
              <a:t>Media Literacy is the ability to access, analyse and evaluate the information gathered through different media. It also involves understanding different </a:t>
            </a:r>
            <a:r>
              <a:rPr lang="en" sz="1200" b="1" dirty="0">
                <a:solidFill>
                  <a:schemeClr val="dk1"/>
                </a:solidFill>
                <a:latin typeface="Calibri"/>
                <a:ea typeface="Calibri"/>
                <a:cs typeface="Calibri"/>
                <a:sym typeface="Calibri"/>
              </a:rPr>
              <a:t>print </a:t>
            </a:r>
            <a:r>
              <a:rPr lang="en" sz="1200" dirty="0">
                <a:solidFill>
                  <a:schemeClr val="dk1"/>
                </a:solidFill>
                <a:latin typeface="Calibri"/>
                <a:ea typeface="Calibri"/>
                <a:cs typeface="Calibri"/>
                <a:sym typeface="Calibri"/>
              </a:rPr>
              <a:t>as well as </a:t>
            </a:r>
            <a:r>
              <a:rPr lang="en" sz="1200" b="1" dirty="0">
                <a:solidFill>
                  <a:schemeClr val="dk1"/>
                </a:solidFill>
                <a:latin typeface="Calibri"/>
                <a:ea typeface="Calibri"/>
                <a:cs typeface="Calibri"/>
                <a:sym typeface="Calibri"/>
              </a:rPr>
              <a:t>non-print methods</a:t>
            </a:r>
            <a:r>
              <a:rPr lang="en" sz="1200" dirty="0">
                <a:solidFill>
                  <a:schemeClr val="dk1"/>
                </a:solidFill>
                <a:latin typeface="Calibri"/>
                <a:ea typeface="Calibri"/>
                <a:cs typeface="Calibri"/>
                <a:sym typeface="Calibri"/>
              </a:rPr>
              <a:t> of </a:t>
            </a:r>
            <a:r>
              <a:rPr lang="en" sz="1200" b="1" dirty="0">
                <a:solidFill>
                  <a:schemeClr val="dk1"/>
                </a:solidFill>
                <a:latin typeface="Calibri"/>
                <a:ea typeface="Calibri"/>
                <a:cs typeface="Calibri"/>
                <a:sym typeface="Calibri"/>
              </a:rPr>
              <a:t>publishing the information</a:t>
            </a:r>
            <a:r>
              <a:rPr lang="en" sz="1200" dirty="0">
                <a:solidFill>
                  <a:schemeClr val="dk1"/>
                </a:solidFill>
                <a:latin typeface="Calibri"/>
                <a:ea typeface="Calibri"/>
                <a:cs typeface="Calibri"/>
                <a:sym typeface="Calibri"/>
              </a:rPr>
              <a:t>.</a:t>
            </a:r>
            <a:endParaRPr dirty="0">
              <a:solidFill>
                <a:schemeClr val="dk1"/>
              </a:solidFill>
            </a:endParaRP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0a10d84ead_0_1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g10a10d84ead_0_11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Narration</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latin typeface="Calibri"/>
                <a:ea typeface="Calibri"/>
                <a:cs typeface="Calibri"/>
                <a:sym typeface="Calibri"/>
              </a:rPr>
              <a:t>We have</a:t>
            </a:r>
            <a:r>
              <a:rPr lang="en" sz="1200" b="1" dirty="0">
                <a:solidFill>
                  <a:schemeClr val="dk1"/>
                </a:solidFill>
                <a:latin typeface="Calibri"/>
                <a:ea typeface="Calibri"/>
                <a:cs typeface="Calibri"/>
                <a:sym typeface="Calibri"/>
              </a:rPr>
              <a:t> Technology</a:t>
            </a:r>
            <a:r>
              <a:rPr lang="en" sz="1200" dirty="0">
                <a:solidFill>
                  <a:schemeClr val="dk1"/>
                </a:solidFill>
                <a:latin typeface="Calibri"/>
                <a:ea typeface="Calibri"/>
                <a:cs typeface="Calibri"/>
                <a:sym typeface="Calibri"/>
              </a:rPr>
              <a:t> </a:t>
            </a:r>
            <a:r>
              <a:rPr lang="en" sz="1200" b="1" dirty="0">
                <a:solidFill>
                  <a:schemeClr val="dk1"/>
                </a:solidFill>
                <a:latin typeface="Calibri"/>
                <a:ea typeface="Calibri"/>
                <a:cs typeface="Calibri"/>
                <a:sym typeface="Calibri"/>
              </a:rPr>
              <a:t>Literacy.</a:t>
            </a:r>
            <a:endParaRPr sz="1200" b="1"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latin typeface="Calibri"/>
                <a:ea typeface="Calibri"/>
                <a:cs typeface="Calibri"/>
                <a:sym typeface="Calibri"/>
              </a:rPr>
              <a:t>Technology Literacy is the ability to use appropriate technology, securely, to communicate or </a:t>
            </a:r>
            <a:r>
              <a:rPr lang="en" sz="1200" b="1" dirty="0">
                <a:solidFill>
                  <a:schemeClr val="dk1"/>
                </a:solidFill>
                <a:latin typeface="Calibri"/>
                <a:ea typeface="Calibri"/>
                <a:cs typeface="Calibri"/>
                <a:sym typeface="Calibri"/>
              </a:rPr>
              <a:t>access information</a:t>
            </a:r>
            <a:r>
              <a:rPr lang="en" sz="1200" dirty="0">
                <a:solidFill>
                  <a:schemeClr val="dk1"/>
                </a:solidFill>
                <a:latin typeface="Calibri"/>
                <a:ea typeface="Calibri"/>
                <a:cs typeface="Calibri"/>
                <a:sym typeface="Calibri"/>
              </a:rPr>
              <a:t>. It also entails knowing the </a:t>
            </a:r>
            <a:r>
              <a:rPr lang="en" sz="1200" b="1" dirty="0">
                <a:solidFill>
                  <a:schemeClr val="dk1"/>
                </a:solidFill>
                <a:latin typeface="Calibri"/>
                <a:ea typeface="Calibri"/>
                <a:cs typeface="Calibri"/>
                <a:sym typeface="Calibri"/>
              </a:rPr>
              <a:t>different gadgets</a:t>
            </a:r>
            <a:r>
              <a:rPr lang="en" sz="1200" dirty="0">
                <a:solidFill>
                  <a:schemeClr val="dk1"/>
                </a:solidFill>
                <a:latin typeface="Calibri"/>
                <a:ea typeface="Calibri"/>
                <a:cs typeface="Calibri"/>
                <a:sym typeface="Calibri"/>
              </a:rPr>
              <a:t> and using them resourcefully.</a:t>
            </a:r>
            <a:endParaRPr sz="1200" dirty="0">
              <a:solidFill>
                <a:schemeClr val="dk1"/>
              </a:solidFill>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d00087a428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gd00087a428_0_3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 dirty="0"/>
              <a:t>Narration:</a:t>
            </a:r>
            <a:endParaRPr dirty="0"/>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latin typeface="Calibri"/>
                <a:ea typeface="Calibri"/>
                <a:cs typeface="Calibri"/>
                <a:sym typeface="Calibri"/>
              </a:rPr>
              <a:t>Let’s now look at the third ‘L’, that is Life Skills.</a:t>
            </a:r>
            <a:endParaRPr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latin typeface="Calibri"/>
                <a:ea typeface="Calibri"/>
                <a:cs typeface="Calibri"/>
                <a:sym typeface="Calibri"/>
              </a:rPr>
              <a:t>The first skill as part of the life skills is </a:t>
            </a:r>
            <a:r>
              <a:rPr lang="en" sz="1200" b="0" dirty="0">
                <a:solidFill>
                  <a:schemeClr val="dk1"/>
                </a:solidFill>
                <a:latin typeface="Calibri"/>
                <a:ea typeface="Calibri"/>
                <a:cs typeface="Calibri"/>
                <a:sym typeface="Calibri"/>
              </a:rPr>
              <a:t>Flexibility and Adaptability. </a:t>
            </a:r>
            <a:endParaRPr sz="1200" b="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highlight>
                  <a:srgbClr val="FFFFFF"/>
                </a:highlight>
                <a:latin typeface="Calibri"/>
                <a:ea typeface="Calibri"/>
                <a:cs typeface="Calibri"/>
                <a:sym typeface="Calibri"/>
              </a:rPr>
              <a:t>Flexibility is understanding the fact that changes are inevitable and responding to them accordingly. Adaptability is adjusting to the scenarios </a:t>
            </a:r>
            <a:r>
              <a:rPr lang="en" sz="1200" b="0" dirty="0">
                <a:solidFill>
                  <a:schemeClr val="dk1"/>
                </a:solidFill>
                <a:highlight>
                  <a:srgbClr val="FFFFFF"/>
                </a:highlight>
                <a:latin typeface="Calibri"/>
                <a:ea typeface="Calibri"/>
                <a:cs typeface="Calibri"/>
                <a:sym typeface="Calibri"/>
              </a:rPr>
              <a:t>for better performance and get better results.</a:t>
            </a:r>
            <a:endParaRPr sz="1200" b="0" dirty="0">
              <a:solidFill>
                <a:schemeClr val="dk1"/>
              </a:solidFill>
              <a:highlight>
                <a:srgbClr val="FFFFFF"/>
              </a:highlight>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b="1" dirty="0">
              <a:solidFill>
                <a:schemeClr val="dk1"/>
              </a:solidFill>
              <a:highlight>
                <a:srgbClr val="FFFFFF"/>
              </a:highlight>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1140d337a7_5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3" name="Google Shape;333;g11140d337a7_5_1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 sz="1200" dirty="0">
                <a:solidFill>
                  <a:schemeClr val="dk1"/>
                </a:solidFill>
                <a:latin typeface="Calibri"/>
                <a:ea typeface="Calibri"/>
                <a:cs typeface="Calibri"/>
                <a:sym typeface="Calibri"/>
              </a:rPr>
              <a:t>If we recall the last scenario, we can see how</a:t>
            </a:r>
            <a:r>
              <a:rPr lang="en" sz="1200" b="1" dirty="0">
                <a:solidFill>
                  <a:schemeClr val="dk1"/>
                </a:solidFill>
                <a:latin typeface="Calibri"/>
                <a:ea typeface="Calibri"/>
                <a:cs typeface="Calibri"/>
                <a:sym typeface="Calibri"/>
              </a:rPr>
              <a:t> Niharika </a:t>
            </a:r>
            <a:r>
              <a:rPr lang="en" sz="1200" dirty="0">
                <a:solidFill>
                  <a:schemeClr val="dk1"/>
                </a:solidFill>
                <a:latin typeface="Calibri"/>
                <a:ea typeface="Calibri"/>
                <a:cs typeface="Calibri"/>
                <a:sym typeface="Calibri"/>
              </a:rPr>
              <a:t>had displayed a few life skills as well. </a:t>
            </a:r>
            <a:endParaRPr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latin typeface="Calibri"/>
                <a:ea typeface="Calibri"/>
                <a:cs typeface="Calibri"/>
                <a:sym typeface="Calibri"/>
              </a:rPr>
              <a:t>For example, she had </a:t>
            </a:r>
            <a:r>
              <a:rPr lang="en" sz="1200" b="1" dirty="0">
                <a:solidFill>
                  <a:schemeClr val="dk1"/>
                </a:solidFill>
                <a:latin typeface="Calibri"/>
                <a:ea typeface="Calibri"/>
                <a:cs typeface="Calibri"/>
                <a:sym typeface="Calibri"/>
              </a:rPr>
              <a:t>taken initiative</a:t>
            </a:r>
            <a:r>
              <a:rPr lang="en" sz="1200" dirty="0">
                <a:solidFill>
                  <a:schemeClr val="dk1"/>
                </a:solidFill>
                <a:latin typeface="Calibri"/>
                <a:ea typeface="Calibri"/>
                <a:cs typeface="Calibri"/>
                <a:sym typeface="Calibri"/>
              </a:rPr>
              <a:t> in owning the task and </a:t>
            </a:r>
            <a:r>
              <a:rPr lang="en" sz="1200" b="1" dirty="0">
                <a:solidFill>
                  <a:schemeClr val="dk1"/>
                </a:solidFill>
                <a:latin typeface="Calibri"/>
                <a:ea typeface="Calibri"/>
                <a:cs typeface="Calibri"/>
                <a:sym typeface="Calibri"/>
              </a:rPr>
              <a:t>encouraging</a:t>
            </a:r>
            <a:r>
              <a:rPr lang="en" sz="1200" dirty="0">
                <a:solidFill>
                  <a:schemeClr val="dk1"/>
                </a:solidFill>
                <a:latin typeface="Calibri"/>
                <a:ea typeface="Calibri"/>
                <a:cs typeface="Calibri"/>
                <a:sym typeface="Calibri"/>
              </a:rPr>
              <a:t> students towards its completion. She was </a:t>
            </a:r>
            <a:r>
              <a:rPr lang="en" sz="1200" b="0" dirty="0">
                <a:solidFill>
                  <a:schemeClr val="dk1"/>
                </a:solidFill>
                <a:latin typeface="Calibri"/>
                <a:ea typeface="Calibri"/>
                <a:cs typeface="Calibri"/>
                <a:sym typeface="Calibri"/>
              </a:rPr>
              <a:t>flexible</a:t>
            </a:r>
            <a:r>
              <a:rPr lang="en" sz="1200" b="1" dirty="0">
                <a:solidFill>
                  <a:schemeClr val="dk1"/>
                </a:solidFill>
                <a:latin typeface="Calibri"/>
                <a:ea typeface="Calibri"/>
                <a:cs typeface="Calibri"/>
                <a:sym typeface="Calibri"/>
              </a:rPr>
              <a:t> </a:t>
            </a:r>
            <a:r>
              <a:rPr lang="en" sz="1200" dirty="0">
                <a:solidFill>
                  <a:schemeClr val="dk1"/>
                </a:solidFill>
                <a:latin typeface="Calibri"/>
                <a:ea typeface="Calibri"/>
                <a:cs typeface="Calibri"/>
                <a:sym typeface="Calibri"/>
              </a:rPr>
              <a:t>and remained available for her team at all times.  She displayed</a:t>
            </a:r>
            <a:r>
              <a:rPr lang="en" sz="1200" b="1" dirty="0">
                <a:solidFill>
                  <a:schemeClr val="dk1"/>
                </a:solidFill>
                <a:latin typeface="Calibri"/>
                <a:ea typeface="Calibri"/>
                <a:cs typeface="Calibri"/>
                <a:sym typeface="Calibri"/>
              </a:rPr>
              <a:t> leadership skills </a:t>
            </a:r>
            <a:r>
              <a:rPr lang="en" sz="1200" dirty="0">
                <a:solidFill>
                  <a:schemeClr val="dk1"/>
                </a:solidFill>
                <a:latin typeface="Calibri"/>
                <a:ea typeface="Calibri"/>
                <a:cs typeface="Calibri"/>
                <a:sym typeface="Calibri"/>
              </a:rPr>
              <a:t>by encouraging students to be </a:t>
            </a:r>
            <a:r>
              <a:rPr lang="en" sz="1200" b="1" dirty="0">
                <a:solidFill>
                  <a:schemeClr val="dk1"/>
                </a:solidFill>
                <a:latin typeface="Calibri"/>
                <a:ea typeface="Calibri"/>
                <a:cs typeface="Calibri"/>
                <a:sym typeface="Calibri"/>
              </a:rPr>
              <a:t>responsible</a:t>
            </a:r>
            <a:r>
              <a:rPr lang="en" sz="1200" dirty="0">
                <a:solidFill>
                  <a:schemeClr val="dk1"/>
                </a:solidFill>
                <a:latin typeface="Calibri"/>
                <a:ea typeface="Calibri"/>
                <a:cs typeface="Calibri"/>
                <a:sym typeface="Calibri"/>
              </a:rPr>
              <a:t> for their work, and supporting them, whenever required. She had been </a:t>
            </a:r>
            <a:r>
              <a:rPr lang="en" sz="1200" b="0" dirty="0">
                <a:solidFill>
                  <a:schemeClr val="dk1"/>
                </a:solidFill>
                <a:latin typeface="Calibri"/>
                <a:ea typeface="Calibri"/>
                <a:cs typeface="Calibri"/>
                <a:sym typeface="Calibri"/>
              </a:rPr>
              <a:t>productive</a:t>
            </a:r>
            <a:r>
              <a:rPr lang="en" sz="1200" b="1" dirty="0">
                <a:solidFill>
                  <a:schemeClr val="dk1"/>
                </a:solidFill>
                <a:latin typeface="Calibri"/>
                <a:ea typeface="Calibri"/>
                <a:cs typeface="Calibri"/>
                <a:sym typeface="Calibri"/>
              </a:rPr>
              <a:t> </a:t>
            </a:r>
            <a:r>
              <a:rPr lang="en" sz="1200" dirty="0">
                <a:solidFill>
                  <a:schemeClr val="dk1"/>
                </a:solidFill>
                <a:latin typeface="Calibri"/>
                <a:ea typeface="Calibri"/>
                <a:cs typeface="Calibri"/>
                <a:sym typeface="Calibri"/>
              </a:rPr>
              <a:t>by effectively using the available time and resources.</a:t>
            </a:r>
            <a:endParaRPr sz="1200" dirty="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10e80f964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110e80f964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050" dirty="0">
                <a:solidFill>
                  <a:srgbClr val="3C4043"/>
                </a:solidFill>
                <a:highlight>
                  <a:srgbClr val="FFFFFF"/>
                </a:highlight>
                <a:latin typeface="Roboto"/>
                <a:ea typeface="Roboto"/>
                <a:cs typeface="Roboto"/>
                <a:sym typeface="Roboto"/>
              </a:rPr>
              <a:t>Dear Teachers...</a:t>
            </a:r>
            <a:endParaRPr sz="1050" dirty="0">
              <a:solidFill>
                <a:srgbClr val="3C4043"/>
              </a:solidFill>
              <a:highlight>
                <a:srgbClr val="FFFFFF"/>
              </a:highlight>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 sz="1050" b="0" dirty="0">
                <a:solidFill>
                  <a:srgbClr val="3C4043"/>
                </a:solidFill>
                <a:highlight>
                  <a:srgbClr val="FFFFFF"/>
                </a:highlight>
                <a:latin typeface="Roboto"/>
                <a:ea typeface="Roboto"/>
                <a:cs typeface="Roboto"/>
                <a:sym typeface="Roboto"/>
              </a:rPr>
              <a:t>Welcome to the session on 21st Century Skill Sets for </a:t>
            </a:r>
            <a:r>
              <a:rPr lang="en" sz="1050" b="0" dirty="0">
                <a:solidFill>
                  <a:srgbClr val="3C4043"/>
                </a:solidFill>
                <a:highlight>
                  <a:srgbClr val="FFFFFF"/>
                </a:highlight>
                <a:latin typeface="Roboto"/>
                <a:ea typeface="Roboto"/>
                <a:cs typeface="Roboto"/>
                <a:sym typeface="Roboto"/>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Teachers</a:t>
            </a:r>
            <a:r>
              <a:rPr lang="en" sz="1050" b="0" dirty="0">
                <a:solidFill>
                  <a:srgbClr val="3C4043"/>
                </a:solidFill>
                <a:highlight>
                  <a:srgbClr val="FFFFFF"/>
                </a:highlight>
                <a:latin typeface="Roboto"/>
                <a:ea typeface="Roboto"/>
                <a:cs typeface="Roboto"/>
                <a:sym typeface="Roboto"/>
              </a:rPr>
              <a:t>.</a:t>
            </a:r>
            <a:endParaRPr sz="1200" b="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b="0" dirty="0">
                <a:solidFill>
                  <a:schemeClr val="dk1"/>
                </a:solidFill>
                <a:latin typeface="Calibri"/>
                <a:ea typeface="Calibri"/>
                <a:cs typeface="Calibri"/>
                <a:sym typeface="Calibri"/>
              </a:rPr>
              <a:t>In your earlier module, we discussed what 21st century skills are and also their importance. We have also seen how these skills impact teachers as well as students. </a:t>
            </a:r>
            <a:endParaRPr sz="1200" b="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b="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b="0" dirty="0">
                <a:solidFill>
                  <a:schemeClr val="dk1"/>
                </a:solidFill>
                <a:latin typeface="Calibri"/>
                <a:ea typeface="Calibri"/>
                <a:cs typeface="Calibri"/>
                <a:sym typeface="Calibri"/>
              </a:rPr>
              <a:t>In this module, we will be discussing each skill in detail </a:t>
            </a:r>
            <a:r>
              <a:rPr lang="en" sz="1200" b="0" dirty="0">
                <a:solidFill>
                  <a:schemeClr val="dk1"/>
                </a:solidFill>
                <a:highlight>
                  <a:srgbClr val="FFFFFF"/>
                </a:highlight>
                <a:latin typeface="Calibri"/>
                <a:ea typeface="Calibri"/>
                <a:cs typeface="Calibri"/>
                <a:sym typeface="Calibri"/>
              </a:rPr>
              <a:t>and the significance of these skills for teachers</a:t>
            </a:r>
            <a:r>
              <a:rPr lang="en" sz="1200" b="0" dirty="0">
                <a:solidFill>
                  <a:schemeClr val="dk1"/>
                </a:solidFill>
                <a:latin typeface="Calibri"/>
                <a:ea typeface="Calibri"/>
                <a:cs typeface="Calibri"/>
                <a:sym typeface="Calibri"/>
              </a:rPr>
              <a:t>. But, before I begin, let’s quickly revisit the 21st century skills, once more.</a:t>
            </a:r>
          </a:p>
          <a:p>
            <a:pPr marL="0" lvl="0" indent="0" algn="l" rtl="0">
              <a:lnSpc>
                <a:spcPct val="115000"/>
              </a:lnSpc>
              <a:spcBef>
                <a:spcPts val="0"/>
              </a:spcBef>
              <a:spcAft>
                <a:spcPts val="0"/>
              </a:spcAft>
              <a:buClr>
                <a:schemeClr val="dk1"/>
              </a:buClr>
              <a:buSzPts val="1100"/>
              <a:buFont typeface="Arial"/>
              <a:buNone/>
            </a:pPr>
            <a:endParaRPr lang="en" sz="1200" b="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b="0" dirty="0">
                <a:solidFill>
                  <a:schemeClr val="dk1"/>
                </a:solidFill>
                <a:latin typeface="Calibri"/>
                <a:ea typeface="Calibri"/>
                <a:cs typeface="Calibri"/>
                <a:sym typeface="Calibri"/>
              </a:rPr>
              <a:t>The 21st century skills are briefly categorized into three skill sets and these are abbreviated as the 3 ‘Ls’.</a:t>
            </a:r>
          </a:p>
          <a:p>
            <a:pPr marL="0" lvl="0" indent="0" algn="l" rtl="0">
              <a:lnSpc>
                <a:spcPct val="115000"/>
              </a:lnSpc>
              <a:spcBef>
                <a:spcPts val="0"/>
              </a:spcBef>
              <a:spcAft>
                <a:spcPts val="0"/>
              </a:spcAft>
              <a:buClr>
                <a:schemeClr val="dk1"/>
              </a:buClr>
              <a:buSzPts val="1100"/>
              <a:buFont typeface="Arial"/>
              <a:buNone/>
            </a:pPr>
            <a:r>
              <a:rPr lang="en-US" sz="1200" b="0" dirty="0">
                <a:solidFill>
                  <a:schemeClr val="dk1"/>
                </a:solidFill>
                <a:latin typeface="Calibri"/>
                <a:ea typeface="Calibri"/>
                <a:cs typeface="Calibri"/>
                <a:sym typeface="Calibri"/>
              </a:rPr>
              <a:t>The first L stands for Learning Skills, the second L stands for Literacy Skills. Each skill set is further branched into sub-skills. Let's take a look at each of these skills closely.</a:t>
            </a:r>
          </a:p>
          <a:p>
            <a:pPr marL="0" lvl="0" indent="0" algn="l" rtl="0">
              <a:lnSpc>
                <a:spcPct val="115000"/>
              </a:lnSpc>
              <a:spcBef>
                <a:spcPts val="0"/>
              </a:spcBef>
              <a:spcAft>
                <a:spcPts val="0"/>
              </a:spcAft>
              <a:buClr>
                <a:schemeClr val="dk1"/>
              </a:buClr>
              <a:buSzPts val="1100"/>
              <a:buFont typeface="Arial"/>
              <a:buNone/>
            </a:pPr>
            <a:endParaRPr lang="en-US" sz="1200" b="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b="0" dirty="0">
                <a:solidFill>
                  <a:schemeClr val="dk1"/>
                </a:solidFill>
                <a:latin typeface="Calibri"/>
                <a:ea typeface="Calibri"/>
                <a:cs typeface="Calibri"/>
                <a:sym typeface="Calibri"/>
              </a:rPr>
              <a:t>Learning Skills are denoted by the acronym 4 ‘Cs’, which include - Critical Thinking, Creativity, Collaboration and Communication.</a:t>
            </a: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latin typeface="Calibri"/>
                <a:ea typeface="Calibri"/>
                <a:cs typeface="Calibri"/>
                <a:sym typeface="Calibri"/>
              </a:rPr>
              <a:t>Instructions to the designer:</a:t>
            </a:r>
            <a:r>
              <a:rPr lang="en" sz="1200" dirty="0">
                <a:solidFill>
                  <a:schemeClr val="dk1"/>
                </a:solidFill>
                <a:latin typeface="Calibri"/>
                <a:ea typeface="Calibri"/>
                <a:cs typeface="Calibri"/>
                <a:sym typeface="Calibri"/>
              </a:rPr>
              <a:t> </a:t>
            </a:r>
            <a:r>
              <a:rPr lang="en" i="1" dirty="0">
                <a:solidFill>
                  <a:schemeClr val="dk1"/>
                </a:solidFill>
                <a:latin typeface="Calibri"/>
                <a:ea typeface="Calibri"/>
                <a:cs typeface="Calibri"/>
                <a:sym typeface="Calibri"/>
              </a:rPr>
              <a:t>For this content, the presenter will be in the middle.  No animation or images in the background.</a:t>
            </a:r>
            <a:endParaRPr sz="1300" dirty="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200" b="1"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latin typeface="Calibri"/>
                <a:ea typeface="Calibri"/>
                <a:cs typeface="Calibri"/>
                <a:sym typeface="Calibri"/>
              </a:rPr>
              <a:t>Literacy Skills are represented by the abbreviation </a:t>
            </a:r>
            <a:r>
              <a:rPr lang="en" sz="1200" b="1" dirty="0">
                <a:solidFill>
                  <a:schemeClr val="dk1"/>
                </a:solidFill>
                <a:latin typeface="Calibri"/>
                <a:ea typeface="Calibri"/>
                <a:cs typeface="Calibri"/>
                <a:sym typeface="Calibri"/>
              </a:rPr>
              <a:t>I M T</a:t>
            </a:r>
            <a:r>
              <a:rPr lang="en" sz="1200" dirty="0">
                <a:solidFill>
                  <a:schemeClr val="dk1"/>
                </a:solidFill>
                <a:latin typeface="Calibri"/>
                <a:ea typeface="Calibri"/>
                <a:cs typeface="Calibri"/>
                <a:sym typeface="Calibri"/>
              </a:rPr>
              <a:t>. Here, ‘I’ stands for</a:t>
            </a:r>
            <a:r>
              <a:rPr lang="en" sz="1200" b="1" dirty="0">
                <a:solidFill>
                  <a:schemeClr val="dk1"/>
                </a:solidFill>
                <a:latin typeface="Calibri"/>
                <a:ea typeface="Calibri"/>
                <a:cs typeface="Calibri"/>
                <a:sym typeface="Calibri"/>
              </a:rPr>
              <a:t> Information Literacy</a:t>
            </a:r>
            <a:r>
              <a:rPr lang="en" sz="1200" dirty="0">
                <a:solidFill>
                  <a:schemeClr val="dk1"/>
                </a:solidFill>
                <a:latin typeface="Calibri"/>
                <a:ea typeface="Calibri"/>
                <a:cs typeface="Calibri"/>
                <a:sym typeface="Calibri"/>
              </a:rPr>
              <a:t>, ‘M’ stands for </a:t>
            </a:r>
            <a:r>
              <a:rPr lang="en" sz="1200" b="1" dirty="0">
                <a:solidFill>
                  <a:schemeClr val="dk1"/>
                </a:solidFill>
                <a:latin typeface="Calibri"/>
                <a:ea typeface="Calibri"/>
                <a:cs typeface="Calibri"/>
                <a:sym typeface="Calibri"/>
              </a:rPr>
              <a:t>Media Literacy</a:t>
            </a:r>
            <a:r>
              <a:rPr lang="en" sz="1200" dirty="0">
                <a:solidFill>
                  <a:schemeClr val="dk1"/>
                </a:solidFill>
                <a:latin typeface="Calibri"/>
                <a:ea typeface="Calibri"/>
                <a:cs typeface="Calibri"/>
                <a:sym typeface="Calibri"/>
              </a:rPr>
              <a:t> and ‘T’ stands for </a:t>
            </a:r>
            <a:r>
              <a:rPr lang="en" sz="1200" b="1" dirty="0">
                <a:solidFill>
                  <a:schemeClr val="dk1"/>
                </a:solidFill>
                <a:latin typeface="Calibri"/>
                <a:ea typeface="Calibri"/>
                <a:cs typeface="Calibri"/>
                <a:sym typeface="Calibri"/>
              </a:rPr>
              <a:t>Technology Literacy</a:t>
            </a:r>
            <a:r>
              <a:rPr lang="en"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latin typeface="Calibri"/>
                <a:ea typeface="Calibri"/>
                <a:cs typeface="Calibri"/>
                <a:sym typeface="Calibri"/>
              </a:rPr>
              <a:t>Let’s now  look at the third skill set, that is, Life Skills. It is denoted by the acronym </a:t>
            </a:r>
            <a:r>
              <a:rPr lang="en" sz="1200" b="1" dirty="0">
                <a:solidFill>
                  <a:schemeClr val="dk1"/>
                </a:solidFill>
                <a:latin typeface="Calibri"/>
                <a:ea typeface="Calibri"/>
                <a:cs typeface="Calibri"/>
                <a:sym typeface="Calibri"/>
              </a:rPr>
              <a:t>FLIPS.</a:t>
            </a: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latin typeface="Calibri"/>
                <a:ea typeface="Calibri"/>
                <a:cs typeface="Calibri"/>
                <a:sym typeface="Calibri"/>
              </a:rPr>
              <a:t>Let’s now deep dive into each of these skill sets, beginning with the learning skills.</a:t>
            </a:r>
            <a:endParaRPr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latin typeface="Calibri"/>
                <a:ea typeface="Calibri"/>
                <a:cs typeface="Calibri"/>
                <a:sym typeface="Calibri"/>
              </a:rPr>
              <a:t>Instructions to the designer:  </a:t>
            </a:r>
            <a:r>
              <a:rPr lang="en" sz="1000" i="1" dirty="0">
                <a:solidFill>
                  <a:schemeClr val="dk1"/>
                </a:solidFill>
                <a:latin typeface="Calibri"/>
                <a:ea typeface="Calibri"/>
                <a:cs typeface="Calibri"/>
                <a:sym typeface="Calibri"/>
              </a:rPr>
              <a:t>Added animation to this slide. Show the animation.</a:t>
            </a:r>
            <a:endParaRPr sz="1000" i="1" dirty="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d00087a42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d00087a428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Narration:</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rgbClr val="1A1721"/>
                </a:solidFill>
                <a:latin typeface="Calibri"/>
                <a:ea typeface="Calibri"/>
                <a:cs typeface="Calibri"/>
                <a:sym typeface="Calibri"/>
              </a:rPr>
              <a:t>The first sub-skill for the learning skills is </a:t>
            </a:r>
            <a:r>
              <a:rPr lang="en" sz="1200" b="1" dirty="0">
                <a:solidFill>
                  <a:srgbClr val="1A1721"/>
                </a:solidFill>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Critical</a:t>
            </a:r>
            <a:r>
              <a:rPr lang="en" sz="1200" b="1" dirty="0">
                <a:solidFill>
                  <a:srgbClr val="1A1721"/>
                </a:solidFill>
                <a:latin typeface="Calibri"/>
                <a:ea typeface="Calibri"/>
                <a:cs typeface="Calibri"/>
                <a:sym typeface="Calibri"/>
              </a:rPr>
              <a:t> Thinking:</a:t>
            </a:r>
            <a:endParaRPr sz="1200" b="1" dirty="0">
              <a:solidFill>
                <a:srgbClr val="1A172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dirty="0">
                <a:solidFill>
                  <a:srgbClr val="1A1721"/>
                </a:solidFill>
                <a:latin typeface="Calibri"/>
                <a:ea typeface="Calibri"/>
                <a:cs typeface="Calibri"/>
                <a:sym typeface="Calibri"/>
              </a:rPr>
              <a:t>Critical is finding appropriate solutions to a problem. To enable the same, you first </a:t>
            </a:r>
            <a:r>
              <a:rPr lang="en" sz="1200" b="1" dirty="0">
                <a:solidFill>
                  <a:srgbClr val="1A1721"/>
                </a:solidFill>
                <a:latin typeface="Calibri"/>
                <a:ea typeface="Calibri"/>
                <a:cs typeface="Calibri"/>
                <a:sym typeface="Calibri"/>
              </a:rPr>
              <a:t>observe and analyse the problem</a:t>
            </a:r>
            <a:r>
              <a:rPr lang="en" sz="1200" dirty="0">
                <a:solidFill>
                  <a:srgbClr val="1A1721"/>
                </a:solidFill>
                <a:latin typeface="Calibri"/>
                <a:ea typeface="Calibri"/>
                <a:cs typeface="Calibri"/>
                <a:sym typeface="Calibri"/>
              </a:rPr>
              <a:t> and </a:t>
            </a:r>
            <a:r>
              <a:rPr lang="en" sz="1200" b="1" dirty="0">
                <a:solidFill>
                  <a:srgbClr val="1A1721"/>
                </a:solidFill>
                <a:latin typeface="Calibri"/>
                <a:ea typeface="Calibri"/>
                <a:cs typeface="Calibri"/>
                <a:sym typeface="Calibri"/>
              </a:rPr>
              <a:t>understand the possible reasons for the problem </a:t>
            </a:r>
            <a:r>
              <a:rPr lang="en" sz="1200" dirty="0">
                <a:solidFill>
                  <a:srgbClr val="1A1721"/>
                </a:solidFill>
                <a:latin typeface="Calibri"/>
                <a:ea typeface="Calibri"/>
                <a:cs typeface="Calibri"/>
                <a:sym typeface="Calibri"/>
              </a:rPr>
              <a:t>and finally, </a:t>
            </a:r>
            <a:r>
              <a:rPr lang="en" sz="1200" b="1" dirty="0">
                <a:solidFill>
                  <a:srgbClr val="1A1721"/>
                </a:solidFill>
                <a:latin typeface="Calibri"/>
                <a:ea typeface="Calibri"/>
                <a:cs typeface="Calibri"/>
                <a:sym typeface="Calibri"/>
              </a:rPr>
              <a:t>take the right solution.</a:t>
            </a:r>
            <a:endParaRPr sz="1200" b="1" dirty="0">
              <a:solidFill>
                <a:srgbClr val="1A1721"/>
              </a:solidFill>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b="1" dirty="0">
                <a:solidFill>
                  <a:schemeClr val="dk1"/>
                </a:solidFill>
              </a:rPr>
              <a:t>Instructions to the designer:</a:t>
            </a:r>
            <a:r>
              <a:rPr lang="en" dirty="0">
                <a:solidFill>
                  <a:schemeClr val="dk1"/>
                </a:solidFill>
              </a:rPr>
              <a:t> </a:t>
            </a:r>
            <a:r>
              <a:rPr lang="en" sz="1200" i="1" dirty="0">
                <a:solidFill>
                  <a:schemeClr val="dk1"/>
                </a:solidFill>
                <a:latin typeface="Calibri"/>
                <a:ea typeface="Calibri"/>
                <a:cs typeface="Calibri"/>
                <a:sym typeface="Calibri"/>
              </a:rPr>
              <a:t>Show the definition and logo together. After that, show the elements of the chart one after the other in sync with the highlighted words.</a:t>
            </a:r>
            <a:endParaRPr sz="1300" dirty="0">
              <a:solidFill>
                <a:schemeClr val="dk1"/>
              </a:solidFill>
            </a:endParaRP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a10d84ead_0_1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10a10d84ead_0_11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Narration:</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rgbClr val="1A1721"/>
                </a:solidFill>
                <a:latin typeface="Calibri"/>
                <a:ea typeface="Calibri"/>
                <a:cs typeface="Calibri"/>
                <a:sym typeface="Calibri"/>
              </a:rPr>
              <a:t>Now, let’s talk about our second skill, that is,</a:t>
            </a:r>
            <a:r>
              <a:rPr lang="en" sz="1200" b="1" dirty="0">
                <a:solidFill>
                  <a:srgbClr val="1A1721"/>
                </a:solidFill>
                <a:latin typeface="Calibri"/>
                <a:ea typeface="Calibri"/>
                <a:cs typeface="Calibri"/>
                <a:sym typeface="Calibri"/>
              </a:rPr>
              <a:t> Creativity</a:t>
            </a:r>
            <a:r>
              <a:rPr lang="en" sz="1200" dirty="0">
                <a:solidFill>
                  <a:srgbClr val="1A1721"/>
                </a:solidFill>
                <a:latin typeface="Calibri"/>
                <a:ea typeface="Calibri"/>
                <a:cs typeface="Calibri"/>
                <a:sym typeface="Calibri"/>
              </a:rPr>
              <a:t>.</a:t>
            </a:r>
            <a:endParaRPr sz="1200" dirty="0">
              <a:solidFill>
                <a:srgbClr val="1A172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dirty="0">
                <a:solidFill>
                  <a:srgbClr val="1A1721"/>
                </a:solidFill>
                <a:latin typeface="Calibri"/>
                <a:ea typeface="Calibri"/>
                <a:cs typeface="Calibri"/>
                <a:sym typeface="Calibri"/>
              </a:rPr>
              <a:t>Creativity is the ability to look at a problem from different perspectives and find solutions. To be creative, we need to be </a:t>
            </a:r>
            <a:r>
              <a:rPr lang="en" sz="1200" b="1" dirty="0">
                <a:solidFill>
                  <a:srgbClr val="1A1721"/>
                </a:solidFill>
                <a:latin typeface="Calibri"/>
                <a:ea typeface="Calibri"/>
                <a:cs typeface="Calibri"/>
                <a:sym typeface="Calibri"/>
              </a:rPr>
              <a:t>curious, passionate and realistic.</a:t>
            </a:r>
            <a:endParaRPr dirty="0">
              <a:solidFill>
                <a:schemeClr val="dk1"/>
              </a:solidFill>
            </a:endParaRP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0a10d84ead_0_1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10a10d84ead_0_11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SzPts val="1100"/>
              <a:buNone/>
            </a:pPr>
            <a:r>
              <a:rPr lang="en" dirty="0"/>
              <a:t>Narration:</a:t>
            </a:r>
            <a:endParaRPr dirty="0"/>
          </a:p>
          <a:p>
            <a:pPr marL="0" lvl="0" indent="0" algn="l" rtl="0">
              <a:lnSpc>
                <a:spcPct val="115000"/>
              </a:lnSpc>
              <a:spcBef>
                <a:spcPts val="0"/>
              </a:spcBef>
              <a:spcAft>
                <a:spcPts val="0"/>
              </a:spcAft>
              <a:buClr>
                <a:schemeClr val="dk1"/>
              </a:buClr>
              <a:buSzPts val="1100"/>
              <a:buFont typeface="Arial"/>
              <a:buNone/>
            </a:pPr>
            <a:r>
              <a:rPr lang="en" sz="1200" dirty="0">
                <a:solidFill>
                  <a:srgbClr val="1A1721"/>
                </a:solidFill>
                <a:latin typeface="Calibri"/>
                <a:ea typeface="Calibri"/>
                <a:cs typeface="Calibri"/>
                <a:sym typeface="Calibri"/>
              </a:rPr>
              <a:t>The third skill is </a:t>
            </a:r>
            <a:r>
              <a:rPr lang="en" sz="1200" b="1" dirty="0">
                <a:solidFill>
                  <a:srgbClr val="1A1721"/>
                </a:solidFill>
                <a:latin typeface="Calibri"/>
                <a:ea typeface="Calibri"/>
                <a:cs typeface="Calibri"/>
                <a:sym typeface="Calibri"/>
              </a:rPr>
              <a:t>Collaboration.</a:t>
            </a:r>
            <a:endParaRPr sz="1200" b="1" dirty="0">
              <a:solidFill>
                <a:srgbClr val="1A172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dirty="0">
                <a:solidFill>
                  <a:srgbClr val="1A1721"/>
                </a:solidFill>
                <a:latin typeface="Calibri"/>
                <a:ea typeface="Calibri"/>
                <a:cs typeface="Calibri"/>
                <a:sym typeface="Calibri"/>
              </a:rPr>
              <a:t>Collaboration is working with others towards achieving a common goal. When we collaborate, we </a:t>
            </a:r>
            <a:r>
              <a:rPr lang="en" sz="1200" b="0" dirty="0">
                <a:solidFill>
                  <a:srgbClr val="1A1721"/>
                </a:solidFill>
                <a:latin typeface="Calibri"/>
                <a:ea typeface="Calibri"/>
                <a:cs typeface="Calibri"/>
                <a:sym typeface="Calibri"/>
              </a:rPr>
              <a:t>contribute knowledge and ideas</a:t>
            </a:r>
            <a:r>
              <a:rPr lang="en" sz="1200" dirty="0">
                <a:solidFill>
                  <a:srgbClr val="1A1721"/>
                </a:solidFill>
                <a:latin typeface="Calibri"/>
                <a:ea typeface="Calibri"/>
                <a:cs typeface="Calibri"/>
                <a:sym typeface="Calibri"/>
              </a:rPr>
              <a:t> effectively. It helps in </a:t>
            </a:r>
            <a:r>
              <a:rPr lang="en" sz="1200" b="1" dirty="0">
                <a:solidFill>
                  <a:srgbClr val="1A1721"/>
                </a:solidFill>
                <a:latin typeface="Calibri"/>
                <a:ea typeface="Calibri"/>
                <a:cs typeface="Calibri"/>
                <a:sym typeface="Calibri"/>
              </a:rPr>
              <a:t>making connections between different ideas</a:t>
            </a:r>
            <a:r>
              <a:rPr lang="en" sz="1200" dirty="0">
                <a:solidFill>
                  <a:srgbClr val="1A1721"/>
                </a:solidFill>
                <a:latin typeface="Calibri"/>
                <a:ea typeface="Calibri"/>
                <a:cs typeface="Calibri"/>
                <a:sym typeface="Calibri"/>
              </a:rPr>
              <a:t>, </a:t>
            </a:r>
            <a:r>
              <a:rPr lang="en" sz="1200" b="1" dirty="0">
                <a:solidFill>
                  <a:srgbClr val="1A1721"/>
                </a:solidFill>
                <a:latin typeface="Calibri"/>
                <a:ea typeface="Calibri"/>
                <a:cs typeface="Calibri"/>
                <a:sym typeface="Calibri"/>
              </a:rPr>
              <a:t>thoughts and experiences </a:t>
            </a:r>
            <a:r>
              <a:rPr lang="en" sz="1200" dirty="0">
                <a:solidFill>
                  <a:srgbClr val="1A1721"/>
                </a:solidFill>
                <a:latin typeface="Calibri"/>
                <a:ea typeface="Calibri"/>
                <a:cs typeface="Calibri"/>
                <a:sym typeface="Calibri"/>
              </a:rPr>
              <a:t>which eventually leads to a </a:t>
            </a:r>
            <a:r>
              <a:rPr lang="en" sz="1200" b="0" dirty="0">
                <a:solidFill>
                  <a:srgbClr val="1A1721"/>
                </a:solidFill>
                <a:latin typeface="Calibri"/>
                <a:ea typeface="Calibri"/>
                <a:cs typeface="Calibri"/>
                <a:sym typeface="Calibri"/>
              </a:rPr>
              <a:t>better outcome.</a:t>
            </a:r>
            <a:endParaRPr sz="1200" b="0" dirty="0">
              <a:solidFill>
                <a:srgbClr val="1A172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dirty="0">
              <a:solidFill>
                <a:srgbClr val="1A1721"/>
              </a:solidFill>
              <a:latin typeface="Calibri"/>
              <a:ea typeface="Calibri"/>
              <a:cs typeface="Calibri"/>
              <a:sym typeface="Calibri"/>
            </a:endParaRPr>
          </a:p>
          <a:p>
            <a:pPr marL="0" lvl="0" indent="0" algn="l" rtl="0">
              <a:lnSpc>
                <a:spcPct val="100000"/>
              </a:lnSpc>
              <a:spcBef>
                <a:spcPts val="0"/>
              </a:spcBef>
              <a:spcAft>
                <a:spcPts val="0"/>
              </a:spcAft>
              <a:buSzPts val="1100"/>
              <a:buNone/>
            </a:pPr>
            <a:r>
              <a:rPr lang="en" dirty="0"/>
              <a:t> </a:t>
            </a:r>
            <a:r>
              <a:rPr lang="en" b="1" dirty="0"/>
              <a:t>Instructions to the designer:</a:t>
            </a:r>
            <a:r>
              <a:rPr lang="en" dirty="0"/>
              <a:t> </a:t>
            </a:r>
            <a:r>
              <a:rPr lang="en" i="1" dirty="0">
                <a:solidFill>
                  <a:schemeClr val="dk1"/>
                </a:solidFill>
                <a:latin typeface="Calibri"/>
                <a:ea typeface="Calibri"/>
                <a:cs typeface="Calibri"/>
                <a:sym typeface="Calibri"/>
              </a:rPr>
              <a:t>After completing the critical thinking slide, fade out the slide and show the new slide with Creativity.  </a:t>
            </a:r>
            <a:r>
              <a:rPr lang="en" sz="1000" i="1" dirty="0">
                <a:solidFill>
                  <a:schemeClr val="dk1"/>
                </a:solidFill>
                <a:latin typeface="Calibri"/>
                <a:ea typeface="Calibri"/>
                <a:cs typeface="Calibri"/>
                <a:sym typeface="Calibri"/>
              </a:rPr>
              <a:t>Continue the same for all four skills.</a:t>
            </a:r>
            <a:endParaRPr sz="1000" i="1" dirty="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100"/>
              <a:buNone/>
            </a:pPr>
            <a:endParaRPr i="1" dirty="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0a10d84ead_0_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10a10d84ead_0_11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Image Source:</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u="sng">
                <a:solidFill>
                  <a:schemeClr val="hlink"/>
                </a:solidFill>
                <a:hlinkClick r:id="rId3"/>
              </a:rPr>
              <a:t>https://image.shutterstock.com/image-vector/critical-thinking-icon-personality-collection-600w-1721730772.jpg</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SzPts val="1100"/>
              <a:buNone/>
            </a:pPr>
            <a:r>
              <a:rPr lang="en"/>
              <a:t>Narration:</a:t>
            </a:r>
            <a:endParaRPr/>
          </a:p>
          <a:p>
            <a:pPr marL="0" lvl="0" indent="0" algn="l" rtl="0">
              <a:lnSpc>
                <a:spcPct val="115000"/>
              </a:lnSpc>
              <a:spcBef>
                <a:spcPts val="0"/>
              </a:spcBef>
              <a:spcAft>
                <a:spcPts val="0"/>
              </a:spcAft>
              <a:buClr>
                <a:schemeClr val="dk1"/>
              </a:buClr>
              <a:buSzPts val="1100"/>
              <a:buFont typeface="Arial"/>
              <a:buNone/>
            </a:pPr>
            <a:r>
              <a:rPr lang="en" sz="1200">
                <a:solidFill>
                  <a:srgbClr val="1A1721"/>
                </a:solidFill>
                <a:latin typeface="Calibri"/>
                <a:ea typeface="Calibri"/>
                <a:cs typeface="Calibri"/>
                <a:sym typeface="Calibri"/>
              </a:rPr>
              <a:t>Last but not the least, let’s learn more about the skill of </a:t>
            </a:r>
            <a:r>
              <a:rPr lang="en" sz="1200" b="1">
                <a:solidFill>
                  <a:srgbClr val="1A1721"/>
                </a:solidFill>
                <a:latin typeface="Calibri"/>
                <a:ea typeface="Calibri"/>
                <a:cs typeface="Calibri"/>
                <a:sym typeface="Calibri"/>
              </a:rPr>
              <a:t>Communication.</a:t>
            </a:r>
            <a:endParaRPr sz="1200" b="1">
              <a:solidFill>
                <a:srgbClr val="1A172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rgbClr val="1A1721"/>
                </a:solidFill>
                <a:latin typeface="Calibri"/>
                <a:ea typeface="Calibri"/>
                <a:cs typeface="Calibri"/>
                <a:sym typeface="Calibri"/>
              </a:rPr>
              <a:t>Communication is basically making connections. It involves </a:t>
            </a:r>
            <a:r>
              <a:rPr lang="en" sz="1200" b="1">
                <a:solidFill>
                  <a:srgbClr val="1A1721"/>
                </a:solidFill>
                <a:latin typeface="Calibri"/>
                <a:ea typeface="Calibri"/>
                <a:cs typeface="Calibri"/>
                <a:sym typeface="Calibri"/>
              </a:rPr>
              <a:t>sharing information</a:t>
            </a:r>
            <a:r>
              <a:rPr lang="en" sz="1200">
                <a:solidFill>
                  <a:srgbClr val="1A1721"/>
                </a:solidFill>
                <a:latin typeface="Calibri"/>
                <a:ea typeface="Calibri"/>
                <a:cs typeface="Calibri"/>
                <a:sym typeface="Calibri"/>
              </a:rPr>
              <a:t> and </a:t>
            </a:r>
            <a:r>
              <a:rPr lang="en" sz="1200" b="1">
                <a:solidFill>
                  <a:srgbClr val="1A1721"/>
                </a:solidFill>
                <a:latin typeface="Calibri"/>
                <a:ea typeface="Calibri"/>
                <a:cs typeface="Calibri"/>
                <a:sym typeface="Calibri"/>
              </a:rPr>
              <a:t>expressing thoughts and opinions</a:t>
            </a:r>
            <a:r>
              <a:rPr lang="en" sz="1200">
                <a:solidFill>
                  <a:srgbClr val="1A1721"/>
                </a:solidFill>
                <a:latin typeface="Calibri"/>
                <a:ea typeface="Calibri"/>
                <a:cs typeface="Calibri"/>
                <a:sym typeface="Calibri"/>
              </a:rPr>
              <a:t> in different ways. It can take place verbally, non-verbally, visually or even in writing.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0f700e47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g10f700e47c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 sz="1200" b="0" dirty="0">
                <a:latin typeface="Calibri"/>
                <a:ea typeface="Calibri"/>
                <a:cs typeface="Calibri"/>
                <a:sym typeface="Calibri"/>
              </a:rPr>
              <a:t>Let’s now look at a scenario to understand these Learning Skills better.</a:t>
            </a:r>
            <a:endParaRPr sz="1200" b="0" dirty="0">
              <a:solidFill>
                <a:srgbClr val="1A1721"/>
              </a:solidFill>
              <a:latin typeface="Calibri"/>
              <a:ea typeface="Calibri"/>
              <a:cs typeface="Calibri"/>
              <a:sym typeface="Calibri"/>
            </a:endParaRPr>
          </a:p>
          <a:p>
            <a:pPr marL="0" lvl="0" indent="0" algn="l" rtl="0">
              <a:lnSpc>
                <a:spcPct val="115000"/>
              </a:lnSpc>
              <a:spcBef>
                <a:spcPts val="0"/>
              </a:spcBef>
              <a:spcAft>
                <a:spcPts val="0"/>
              </a:spcAft>
              <a:buSzPts val="1100"/>
              <a:buNone/>
            </a:pPr>
            <a:r>
              <a:rPr lang="en" sz="1200" b="0" dirty="0">
                <a:solidFill>
                  <a:schemeClr val="dk1"/>
                </a:solidFill>
                <a:latin typeface="Calibri"/>
                <a:ea typeface="Calibri"/>
                <a:cs typeface="Calibri"/>
                <a:sym typeface="Calibri"/>
              </a:rPr>
              <a:t>Preeti is a first grade teacher. One day, when she was in the class, one of the fifth grade students came running to inform her that someone had hit the beehive that was on a tree in the campus and the entire campus was now being mobbed by the bees. </a:t>
            </a:r>
            <a:endParaRPr sz="1200" b="0" dirty="0">
              <a:solidFill>
                <a:schemeClr val="dk1"/>
              </a:solidFill>
              <a:latin typeface="Calibri"/>
              <a:ea typeface="Calibri"/>
              <a:cs typeface="Calibri"/>
              <a:sym typeface="Calibri"/>
            </a:endParaRPr>
          </a:p>
          <a:p>
            <a:pPr marL="0" lvl="0" indent="0" algn="l" rtl="0">
              <a:lnSpc>
                <a:spcPct val="115000"/>
              </a:lnSpc>
              <a:spcBef>
                <a:spcPts val="0"/>
              </a:spcBef>
              <a:spcAft>
                <a:spcPts val="0"/>
              </a:spcAft>
              <a:buSzPts val="1100"/>
              <a:buNone/>
            </a:pPr>
            <a:endParaRPr sz="1200" b="0" dirty="0">
              <a:solidFill>
                <a:schemeClr val="dk1"/>
              </a:solidFill>
              <a:latin typeface="Calibri"/>
              <a:ea typeface="Calibri"/>
              <a:cs typeface="Calibri"/>
              <a:sym typeface="Calibri"/>
            </a:endParaRPr>
          </a:p>
          <a:p>
            <a:pPr marL="0" lvl="0" indent="0" algn="l" rtl="0">
              <a:lnSpc>
                <a:spcPct val="115000"/>
              </a:lnSpc>
              <a:spcBef>
                <a:spcPts val="0"/>
              </a:spcBef>
              <a:spcAft>
                <a:spcPts val="0"/>
              </a:spcAft>
              <a:buSzPts val="1100"/>
              <a:buNone/>
            </a:pPr>
            <a:r>
              <a:rPr lang="en" sz="1200" b="0" dirty="0">
                <a:solidFill>
                  <a:schemeClr val="dk1"/>
                </a:solidFill>
                <a:latin typeface="Calibri"/>
                <a:ea typeface="Calibri"/>
                <a:cs typeface="Calibri"/>
                <a:sym typeface="Calibri"/>
              </a:rPr>
              <a:t>Preeti understood the severity of the  situation, asked the student to stay back in her class and closed the classroom door and windows from inside. She immediately alerted the other teachers in proximity and asked them to close their doors and windows as well. </a:t>
            </a:r>
            <a:endParaRPr sz="1200" b="0" dirty="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1140d337a7_5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g11140d337a7_5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 sz="1200" b="0" dirty="0">
                <a:solidFill>
                  <a:schemeClr val="dk1"/>
                </a:solidFill>
                <a:latin typeface="Calibri"/>
                <a:ea typeface="Calibri"/>
                <a:cs typeface="Calibri"/>
                <a:sym typeface="Calibri"/>
              </a:rPr>
              <a:t>She carefully stepped out of her class, reached the office and informed the principal about the situation. Through the internal audio system, Shruti alerted all the teachers and staff to stay in the classrooms and take care of the students. The teachers attempted to engage students in a general conversation to avoid any panic. Meanwhile, the principal ensured that the people who were hurt by the bee stings got immediate first aid. He simultaneously informed the concerned department and requested them for swift action. In 10 minutes, the rescue team reached the school and brought the situation under control.</a:t>
            </a:r>
            <a:endParaRPr sz="1200" b="0" dirty="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8C495-E8ED-419A-BDFE-0CC1C4C1F284}"/>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B0DF87ED-40F1-4FA1-98CE-E434BABD34C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CC5D3C8-FDB8-4F85-A142-55FF705D82E0}"/>
              </a:ext>
            </a:extLst>
          </p:cNvPr>
          <p:cNvSpPr>
            <a:spLocks noGrp="1"/>
          </p:cNvSpPr>
          <p:nvPr>
            <p:ph type="dt" sz="half" idx="10"/>
          </p:nvPr>
        </p:nvSpPr>
        <p:spPr/>
        <p:txBody>
          <a:bodyPr/>
          <a:lstStyle/>
          <a:p>
            <a:fld id="{B19D8849-5242-4ADB-BC47-7E692D9B3E6C}" type="datetimeFigureOut">
              <a:rPr lang="en-IN" smtClean="0"/>
              <a:t>02-05-2022</a:t>
            </a:fld>
            <a:endParaRPr lang="en-IN"/>
          </a:p>
        </p:txBody>
      </p:sp>
      <p:sp>
        <p:nvSpPr>
          <p:cNvPr id="5" name="Footer Placeholder 4">
            <a:extLst>
              <a:ext uri="{FF2B5EF4-FFF2-40B4-BE49-F238E27FC236}">
                <a16:creationId xmlns:a16="http://schemas.microsoft.com/office/drawing/2014/main" id="{0C5C4D39-DACE-48B2-AE6B-83A0DFB2C0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E7C130-FD04-4DC3-9657-97EA4BFCD1B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6357270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2A524-3B52-4DD5-BA65-945833D27D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3F8D7C-171A-4E6D-B5CF-03FBB84DCD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2F61E1-92C8-49E8-BE8D-EC3721DCCA1A}"/>
              </a:ext>
            </a:extLst>
          </p:cNvPr>
          <p:cNvSpPr>
            <a:spLocks noGrp="1"/>
          </p:cNvSpPr>
          <p:nvPr>
            <p:ph type="dt" sz="half" idx="10"/>
          </p:nvPr>
        </p:nvSpPr>
        <p:spPr/>
        <p:txBody>
          <a:bodyPr/>
          <a:lstStyle/>
          <a:p>
            <a:fld id="{B19D8849-5242-4ADB-BC47-7E692D9B3E6C}" type="datetimeFigureOut">
              <a:rPr lang="en-IN" smtClean="0"/>
              <a:t>02-05-2022</a:t>
            </a:fld>
            <a:endParaRPr lang="en-IN"/>
          </a:p>
        </p:txBody>
      </p:sp>
      <p:sp>
        <p:nvSpPr>
          <p:cNvPr id="5" name="Footer Placeholder 4">
            <a:extLst>
              <a:ext uri="{FF2B5EF4-FFF2-40B4-BE49-F238E27FC236}">
                <a16:creationId xmlns:a16="http://schemas.microsoft.com/office/drawing/2014/main" id="{4CAF6AE0-FDCB-41B9-A6B6-D8789D7E7F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04A3B7-C91B-4BFD-972C-FD15198F301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335811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01E9CD-ECEC-45C4-91F2-21AB2826F4A3}"/>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A04760-77FD-4CAE-ADC6-E239A25F55ED}"/>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B5F8BC-81C8-47E8-984D-1F94D6497390}"/>
              </a:ext>
            </a:extLst>
          </p:cNvPr>
          <p:cNvSpPr>
            <a:spLocks noGrp="1"/>
          </p:cNvSpPr>
          <p:nvPr>
            <p:ph type="dt" sz="half" idx="10"/>
          </p:nvPr>
        </p:nvSpPr>
        <p:spPr/>
        <p:txBody>
          <a:bodyPr/>
          <a:lstStyle/>
          <a:p>
            <a:fld id="{B19D8849-5242-4ADB-BC47-7E692D9B3E6C}" type="datetimeFigureOut">
              <a:rPr lang="en-IN" smtClean="0"/>
              <a:t>02-05-2022</a:t>
            </a:fld>
            <a:endParaRPr lang="en-IN"/>
          </a:p>
        </p:txBody>
      </p:sp>
      <p:sp>
        <p:nvSpPr>
          <p:cNvPr id="5" name="Footer Placeholder 4">
            <a:extLst>
              <a:ext uri="{FF2B5EF4-FFF2-40B4-BE49-F238E27FC236}">
                <a16:creationId xmlns:a16="http://schemas.microsoft.com/office/drawing/2014/main" id="{52B60036-09B7-4353-8374-FA886024DF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C9778B-2D88-45EC-B751-13654C0DC85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6138644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1">
  <p:cSld name="Custom Layout 1">
    <p:spTree>
      <p:nvGrpSpPr>
        <p:cNvPr id="1" name="Shape 11"/>
        <p:cNvGrpSpPr/>
        <p:nvPr/>
      </p:nvGrpSpPr>
      <p:grpSpPr>
        <a:xfrm>
          <a:off x="0" y="0"/>
          <a:ext cx="0" cy="0"/>
          <a:chOff x="0" y="0"/>
          <a:chExt cx="0" cy="0"/>
        </a:xfrm>
      </p:grpSpPr>
      <p:sp>
        <p:nvSpPr>
          <p:cNvPr id="12" name="Google Shape;12;p4"/>
          <p:cNvSpPr txBox="1">
            <a:spLocks noGrp="1"/>
          </p:cNvSpPr>
          <p:nvPr>
            <p:ph type="ctrTitle"/>
          </p:nvPr>
        </p:nvSpPr>
        <p:spPr>
          <a:xfrm>
            <a:off x="311708" y="1190200"/>
            <a:ext cx="8520600" cy="205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3" name="Google Shape;13;p4"/>
          <p:cNvSpPr txBox="1">
            <a:spLocks noGrp="1"/>
          </p:cNvSpPr>
          <p:nvPr>
            <p:ph type="subTitle" idx="1"/>
          </p:nvPr>
        </p:nvSpPr>
        <p:spPr>
          <a:xfrm>
            <a:off x="311700" y="3279750"/>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extLst>
      <p:ext uri="{BB962C8B-B14F-4D97-AF65-F5344CB8AC3E}">
        <p14:creationId xmlns:p14="http://schemas.microsoft.com/office/powerpoint/2010/main" val="3268984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A2643-6CFB-4D84-9D75-3B3A97F5FF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C79A0A-FFB6-45F7-9F04-866203E66E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636FC9-08B3-4818-9884-744DF230386E}"/>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FD50EA0C-B902-4A39-829D-1FBA3B597A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C9297E-BCAC-40C7-A2EB-A8B8761A0E3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54959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6CC98-1AA7-4CE7-A58F-543C4C7A3D82}"/>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AFF10F-B26D-48D1-A14E-7E96E89465F7}"/>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F4CD75-2B80-49CF-8523-A4E7B794E483}"/>
              </a:ext>
            </a:extLst>
          </p:cNvPr>
          <p:cNvSpPr>
            <a:spLocks noGrp="1"/>
          </p:cNvSpPr>
          <p:nvPr>
            <p:ph type="dt" sz="half" idx="10"/>
          </p:nvPr>
        </p:nvSpPr>
        <p:spPr/>
        <p:txBody>
          <a:bodyPr/>
          <a:lstStyle/>
          <a:p>
            <a:fld id="{B19D8849-5242-4ADB-BC47-7E692D9B3E6C}" type="datetimeFigureOut">
              <a:rPr lang="en-IN" smtClean="0"/>
              <a:t>02-05-2022</a:t>
            </a:fld>
            <a:endParaRPr lang="en-IN"/>
          </a:p>
        </p:txBody>
      </p:sp>
      <p:sp>
        <p:nvSpPr>
          <p:cNvPr id="5" name="Footer Placeholder 4">
            <a:extLst>
              <a:ext uri="{FF2B5EF4-FFF2-40B4-BE49-F238E27FC236}">
                <a16:creationId xmlns:a16="http://schemas.microsoft.com/office/drawing/2014/main" id="{66683E17-D184-4AE0-8155-4F88D415DB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B00109-E854-497B-8661-48C7CCC77BA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204828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28C8C-CB12-4B83-BABA-56802CBA1B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D06D1E-E1DB-44C1-B7BB-29738DA7A92B}"/>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360D224-2C25-4ED5-8098-8B539EFD2002}"/>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84BE200-0754-4DF7-A06F-9E5AB82AEE77}"/>
              </a:ext>
            </a:extLst>
          </p:cNvPr>
          <p:cNvSpPr>
            <a:spLocks noGrp="1"/>
          </p:cNvSpPr>
          <p:nvPr>
            <p:ph type="dt" sz="half" idx="10"/>
          </p:nvPr>
        </p:nvSpPr>
        <p:spPr/>
        <p:txBody>
          <a:bodyPr/>
          <a:lstStyle/>
          <a:p>
            <a:fld id="{B19D8849-5242-4ADB-BC47-7E692D9B3E6C}" type="datetimeFigureOut">
              <a:rPr lang="en-IN" smtClean="0"/>
              <a:t>02-05-2022</a:t>
            </a:fld>
            <a:endParaRPr lang="en-IN"/>
          </a:p>
        </p:txBody>
      </p:sp>
      <p:sp>
        <p:nvSpPr>
          <p:cNvPr id="6" name="Footer Placeholder 5">
            <a:extLst>
              <a:ext uri="{FF2B5EF4-FFF2-40B4-BE49-F238E27FC236}">
                <a16:creationId xmlns:a16="http://schemas.microsoft.com/office/drawing/2014/main" id="{321E106C-0046-44B2-9E0E-E1B6785CEF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D3F6E7-5A65-4BBF-8E51-485A8C1DBF4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0174133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0CB0-A48F-42AA-B7DF-7734B53BE684}"/>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EFD306-383D-48FC-A306-6D6901213479}"/>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9A29C0D-6DE2-429F-8781-DE5121EFBDF2}"/>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08A5D1-14C2-4E38-809C-245CCC02EE5F}"/>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B80F3FA-B6CF-471F-87A8-8FA22BA16C28}"/>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862922-EBAA-40C6-BA04-234585473CBD}"/>
              </a:ext>
            </a:extLst>
          </p:cNvPr>
          <p:cNvSpPr>
            <a:spLocks noGrp="1"/>
          </p:cNvSpPr>
          <p:nvPr>
            <p:ph type="dt" sz="half" idx="10"/>
          </p:nvPr>
        </p:nvSpPr>
        <p:spPr/>
        <p:txBody>
          <a:bodyPr/>
          <a:lstStyle/>
          <a:p>
            <a:fld id="{B19D8849-5242-4ADB-BC47-7E692D9B3E6C}" type="datetimeFigureOut">
              <a:rPr lang="en-IN" smtClean="0"/>
              <a:t>02-05-2022</a:t>
            </a:fld>
            <a:endParaRPr lang="en-IN"/>
          </a:p>
        </p:txBody>
      </p:sp>
      <p:sp>
        <p:nvSpPr>
          <p:cNvPr id="8" name="Footer Placeholder 7">
            <a:extLst>
              <a:ext uri="{FF2B5EF4-FFF2-40B4-BE49-F238E27FC236}">
                <a16:creationId xmlns:a16="http://schemas.microsoft.com/office/drawing/2014/main" id="{2658FAAB-C76C-448E-B305-6C9852B8B1F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D39F2F3-DC8F-4F58-B127-7371B28E0B3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0960353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6FD33-F972-42FE-952D-1CFAF473BF6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9BF0AB3-233B-4ECA-8603-CCD47A8B7DF6}"/>
              </a:ext>
            </a:extLst>
          </p:cNvPr>
          <p:cNvSpPr>
            <a:spLocks noGrp="1"/>
          </p:cNvSpPr>
          <p:nvPr>
            <p:ph type="dt" sz="half" idx="10"/>
          </p:nvPr>
        </p:nvSpPr>
        <p:spPr/>
        <p:txBody>
          <a:bodyPr/>
          <a:lstStyle/>
          <a:p>
            <a:fld id="{B19D8849-5242-4ADB-BC47-7E692D9B3E6C}" type="datetimeFigureOut">
              <a:rPr lang="en-IN" smtClean="0"/>
              <a:t>02-05-2022</a:t>
            </a:fld>
            <a:endParaRPr lang="en-IN"/>
          </a:p>
        </p:txBody>
      </p:sp>
      <p:sp>
        <p:nvSpPr>
          <p:cNvPr id="4" name="Footer Placeholder 3">
            <a:extLst>
              <a:ext uri="{FF2B5EF4-FFF2-40B4-BE49-F238E27FC236}">
                <a16:creationId xmlns:a16="http://schemas.microsoft.com/office/drawing/2014/main" id="{6E24A03A-1826-4CB2-809B-0C45F16F65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78C5598-F035-4F5B-BBD3-91BB4650E40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6194156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5A421B-64C0-4E0E-A9FE-13FE521BB705}"/>
              </a:ext>
            </a:extLst>
          </p:cNvPr>
          <p:cNvSpPr>
            <a:spLocks noGrp="1"/>
          </p:cNvSpPr>
          <p:nvPr>
            <p:ph type="dt" sz="half" idx="10"/>
          </p:nvPr>
        </p:nvSpPr>
        <p:spPr/>
        <p:txBody>
          <a:bodyPr/>
          <a:lstStyle/>
          <a:p>
            <a:fld id="{B19D8849-5242-4ADB-BC47-7E692D9B3E6C}" type="datetimeFigureOut">
              <a:rPr lang="en-IN" smtClean="0"/>
              <a:t>02-05-2022</a:t>
            </a:fld>
            <a:endParaRPr lang="en-IN"/>
          </a:p>
        </p:txBody>
      </p:sp>
      <p:sp>
        <p:nvSpPr>
          <p:cNvPr id="3" name="Footer Placeholder 2">
            <a:extLst>
              <a:ext uri="{FF2B5EF4-FFF2-40B4-BE49-F238E27FC236}">
                <a16:creationId xmlns:a16="http://schemas.microsoft.com/office/drawing/2014/main" id="{8F8BA4D5-AEF6-4A65-8715-4EC2C1E6F7F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853D54-F61C-493A-8D5B-1CCC760FE35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97371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1C20-9A09-4E3A-9C72-B1C5336976C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2207678-3346-4516-AC9E-9CC53A81F995}"/>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8BCD57-ADEB-4516-B18D-0041EFEC0470}"/>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A9ECF80-ADAD-41F4-9B0A-8A0356ADABF4}"/>
              </a:ext>
            </a:extLst>
          </p:cNvPr>
          <p:cNvSpPr>
            <a:spLocks noGrp="1"/>
          </p:cNvSpPr>
          <p:nvPr>
            <p:ph type="dt" sz="half" idx="10"/>
          </p:nvPr>
        </p:nvSpPr>
        <p:spPr/>
        <p:txBody>
          <a:bodyPr/>
          <a:lstStyle/>
          <a:p>
            <a:fld id="{B19D8849-5242-4ADB-BC47-7E692D9B3E6C}" type="datetimeFigureOut">
              <a:rPr lang="en-IN" smtClean="0"/>
              <a:t>02-05-2022</a:t>
            </a:fld>
            <a:endParaRPr lang="en-IN"/>
          </a:p>
        </p:txBody>
      </p:sp>
      <p:sp>
        <p:nvSpPr>
          <p:cNvPr id="6" name="Footer Placeholder 5">
            <a:extLst>
              <a:ext uri="{FF2B5EF4-FFF2-40B4-BE49-F238E27FC236}">
                <a16:creationId xmlns:a16="http://schemas.microsoft.com/office/drawing/2014/main" id="{CD67E05C-7C70-42D6-8B38-B873420D7B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A5CB12-7C72-41B1-96D8-8F3E5D7B260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969848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47C83-8F35-475B-BB39-CFFA575102E5}"/>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79697EB-8121-4134-9E3F-CCE570D2EAD2}"/>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70864506-2509-42BD-9F5A-9BB80E584B3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C0226F-3E6A-4B77-B879-09E98C08E309}"/>
              </a:ext>
            </a:extLst>
          </p:cNvPr>
          <p:cNvSpPr>
            <a:spLocks noGrp="1"/>
          </p:cNvSpPr>
          <p:nvPr>
            <p:ph type="dt" sz="half" idx="10"/>
          </p:nvPr>
        </p:nvSpPr>
        <p:spPr/>
        <p:txBody>
          <a:bodyPr/>
          <a:lstStyle/>
          <a:p>
            <a:fld id="{B19D8849-5242-4ADB-BC47-7E692D9B3E6C}" type="datetimeFigureOut">
              <a:rPr lang="en-IN" smtClean="0"/>
              <a:t>02-05-2022</a:t>
            </a:fld>
            <a:endParaRPr lang="en-IN"/>
          </a:p>
        </p:txBody>
      </p:sp>
      <p:sp>
        <p:nvSpPr>
          <p:cNvPr id="6" name="Footer Placeholder 5">
            <a:extLst>
              <a:ext uri="{FF2B5EF4-FFF2-40B4-BE49-F238E27FC236}">
                <a16:creationId xmlns:a16="http://schemas.microsoft.com/office/drawing/2014/main" id="{C0C29049-468D-4350-8359-7454E81397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7980A3-681E-4813-AA66-62352BC1BB7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0307889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7FA615-5378-47D1-979A-3EEEB406198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CFFF10-4877-4EC5-932B-93D1512F9B10}"/>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CE65F2-3870-4D4D-A4EA-BDC53FB47BAA}"/>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19D8849-5242-4ADB-BC47-7E692D9B3E6C}" type="datetimeFigureOut">
              <a:rPr lang="en-IN" smtClean="0"/>
              <a:t>02-05-2022</a:t>
            </a:fld>
            <a:endParaRPr lang="en-IN"/>
          </a:p>
        </p:txBody>
      </p:sp>
      <p:sp>
        <p:nvSpPr>
          <p:cNvPr id="5" name="Footer Placeholder 4">
            <a:extLst>
              <a:ext uri="{FF2B5EF4-FFF2-40B4-BE49-F238E27FC236}">
                <a16:creationId xmlns:a16="http://schemas.microsoft.com/office/drawing/2014/main" id="{A5D81BC8-31EC-41DB-99DB-E81A0954C553}"/>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D47FF53-D82B-4D11-9078-0751FA7877E1}"/>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902526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comments" Target="../comments/comment9.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comments" Target="../comments/commen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comments" Target="../comments/commen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comments" Target="../comments/comment1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comments" Target="../comments/commen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comments" Target="../comments/commen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comments" Target="../comments/commen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comments" Target="../comments/commen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comments" Target="../comments/commen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comments" Target="../comments/commen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
          <p:cNvSpPr/>
          <p:nvPr/>
        </p:nvSpPr>
        <p:spPr>
          <a:xfrm>
            <a:off x="688500" y="1863850"/>
            <a:ext cx="7919400" cy="1194000"/>
          </a:xfrm>
          <a:prstGeom prst="roundRect">
            <a:avLst>
              <a:gd name="adj" fmla="val 16667"/>
            </a:avLst>
          </a:prstGeom>
          <a:solidFill>
            <a:srgbClr val="00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5200"/>
              <a:buFont typeface="Arial"/>
              <a:buNone/>
            </a:pPr>
            <a:r>
              <a:rPr lang="en" sz="3000" b="1" i="0" u="none" strike="noStrike" cap="none">
                <a:solidFill>
                  <a:srgbClr val="FFFFFF"/>
                </a:solidFill>
                <a:latin typeface="Arial"/>
                <a:ea typeface="Arial"/>
                <a:cs typeface="Arial"/>
                <a:sym typeface="Arial"/>
              </a:rPr>
              <a:t>21st Century Skill Sets for T</a:t>
            </a:r>
            <a:r>
              <a:rPr lang="en" sz="3000" b="1" i="0" u="none" strike="noStrike" cap="none">
                <a:solidFill>
                  <a:srgbClr val="FFFFFF"/>
                </a:solidFill>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eachers</a:t>
            </a:r>
            <a:endParaRPr sz="3000" b="1" i="0" u="none" strike="noStrike" cap="none">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7" name="Google Shape;217;g10a10d84ead_0_1150"/>
          <p:cNvSpPr/>
          <p:nvPr/>
        </p:nvSpPr>
        <p:spPr>
          <a:xfrm>
            <a:off x="4927913" y="3021513"/>
            <a:ext cx="3538800" cy="411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500"/>
              <a:buFont typeface="Arial"/>
              <a:buNone/>
            </a:pPr>
            <a:r>
              <a:rPr lang="en" sz="1500" b="1" i="0" u="none" strike="noStrike" cap="none">
                <a:solidFill>
                  <a:schemeClr val="dk1"/>
                </a:solidFill>
                <a:latin typeface="Arial"/>
                <a:ea typeface="Arial"/>
                <a:cs typeface="Arial"/>
                <a:sym typeface="Arial"/>
              </a:rPr>
              <a:t>Evaluating the information critically</a:t>
            </a:r>
            <a:endParaRPr sz="1500" b="1" i="0" u="none" strike="noStrike" cap="none">
              <a:solidFill>
                <a:schemeClr val="dk1"/>
              </a:solidFill>
              <a:latin typeface="Arial"/>
              <a:ea typeface="Arial"/>
              <a:cs typeface="Arial"/>
              <a:sym typeface="Arial"/>
            </a:endParaRPr>
          </a:p>
        </p:txBody>
      </p:sp>
      <p:sp>
        <p:nvSpPr>
          <p:cNvPr id="218" name="Google Shape;218;g10a10d84ead_0_1150"/>
          <p:cNvSpPr/>
          <p:nvPr/>
        </p:nvSpPr>
        <p:spPr>
          <a:xfrm>
            <a:off x="4920338" y="3603113"/>
            <a:ext cx="3538800" cy="411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500"/>
              <a:buFont typeface="Arial"/>
              <a:buNone/>
            </a:pPr>
            <a:r>
              <a:rPr lang="en" sz="1500" b="1" i="0" u="none" strike="noStrike" cap="none">
                <a:solidFill>
                  <a:schemeClr val="dk1"/>
                </a:solidFill>
                <a:latin typeface="Arial"/>
                <a:ea typeface="Arial"/>
                <a:cs typeface="Arial"/>
                <a:sym typeface="Arial"/>
              </a:rPr>
              <a:t>Using information effectively</a:t>
            </a:r>
            <a:endParaRPr sz="1500" b="1" i="0" u="none" strike="noStrike" cap="none">
              <a:solidFill>
                <a:schemeClr val="dk1"/>
              </a:solidFill>
              <a:latin typeface="Arial"/>
              <a:ea typeface="Arial"/>
              <a:cs typeface="Arial"/>
              <a:sym typeface="Arial"/>
            </a:endParaRPr>
          </a:p>
        </p:txBody>
      </p:sp>
      <p:sp>
        <p:nvSpPr>
          <p:cNvPr id="220" name="Google Shape;220;g10a10d84ead_0_1150"/>
          <p:cNvSpPr/>
          <p:nvPr/>
        </p:nvSpPr>
        <p:spPr>
          <a:xfrm>
            <a:off x="3387788" y="490900"/>
            <a:ext cx="1963200" cy="4110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 sz="1900" b="0" i="0" u="none" strike="noStrike" cap="none">
                <a:solidFill>
                  <a:schemeClr val="lt1"/>
                </a:solidFill>
                <a:latin typeface="Arial"/>
                <a:ea typeface="Arial"/>
                <a:cs typeface="Arial"/>
                <a:sym typeface="Arial"/>
              </a:rPr>
              <a:t>Literacy Skills</a:t>
            </a:r>
            <a:endParaRPr sz="1900" b="0" i="0" u="none" strike="noStrike" cap="none">
              <a:solidFill>
                <a:schemeClr val="lt1"/>
              </a:solidFill>
              <a:latin typeface="Arial"/>
              <a:ea typeface="Arial"/>
              <a:cs typeface="Arial"/>
              <a:sym typeface="Arial"/>
            </a:endParaRPr>
          </a:p>
        </p:txBody>
      </p:sp>
      <p:pic>
        <p:nvPicPr>
          <p:cNvPr id="221" name="Google Shape;221;g10a10d84ead_0_1150"/>
          <p:cNvPicPr preferRelativeResize="0"/>
          <p:nvPr/>
        </p:nvPicPr>
        <p:blipFill rotWithShape="1">
          <a:blip r:embed="rId3">
            <a:alphaModFix/>
          </a:blip>
          <a:srcRect l="31414" r="28132"/>
          <a:stretch/>
        </p:blipFill>
        <p:spPr>
          <a:xfrm>
            <a:off x="1895707" y="2196106"/>
            <a:ext cx="1632100" cy="2398675"/>
          </a:xfrm>
          <a:prstGeom prst="rect">
            <a:avLst/>
          </a:prstGeom>
          <a:noFill/>
          <a:ln>
            <a:noFill/>
          </a:ln>
        </p:spPr>
      </p:pic>
      <p:cxnSp>
        <p:nvCxnSpPr>
          <p:cNvPr id="222" name="Google Shape;222;g10a10d84ead_0_1150"/>
          <p:cNvCxnSpPr>
            <a:stCxn id="217" idx="1"/>
            <a:endCxn id="218" idx="1"/>
          </p:cNvCxnSpPr>
          <p:nvPr/>
        </p:nvCxnSpPr>
        <p:spPr>
          <a:xfrm flipH="1">
            <a:off x="4920413" y="3227013"/>
            <a:ext cx="7500" cy="581700"/>
          </a:xfrm>
          <a:prstGeom prst="bentConnector3">
            <a:avLst>
              <a:gd name="adj1" fmla="val 3276002"/>
            </a:avLst>
          </a:prstGeom>
          <a:noFill/>
          <a:ln w="9525" cap="flat" cmpd="sng">
            <a:solidFill>
              <a:schemeClr val="dk2"/>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0"/>
                                        </p:tgtEl>
                                        <p:attrNameLst>
                                          <p:attrName>style.visibility</p:attrName>
                                        </p:attrNameLst>
                                      </p:cBhvr>
                                      <p:to>
                                        <p:strVal val="visible"/>
                                      </p:to>
                                    </p:set>
                                    <p:animEffect transition="in" filter="fade">
                                      <p:cBhvr>
                                        <p:cTn id="7" dur="1000"/>
                                        <p:tgtEl>
                                          <p:spTgt spid="2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7"/>
                                        </p:tgtEl>
                                        <p:attrNameLst>
                                          <p:attrName>style.visibility</p:attrName>
                                        </p:attrNameLst>
                                      </p:cBhvr>
                                      <p:to>
                                        <p:strVal val="visible"/>
                                      </p:to>
                                    </p:set>
                                    <p:animEffect transition="in" filter="fade">
                                      <p:cBhvr>
                                        <p:cTn id="12" dur="1000"/>
                                        <p:tgtEl>
                                          <p:spTgt spid="2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8"/>
                                        </p:tgtEl>
                                        <p:attrNameLst>
                                          <p:attrName>style.visibility</p:attrName>
                                        </p:attrNameLst>
                                      </p:cBhvr>
                                      <p:to>
                                        <p:strVal val="visible"/>
                                      </p:to>
                                    </p:set>
                                    <p:animEffect transition="in" filter="fade">
                                      <p:cBhvr>
                                        <p:cTn id="17" dur="1000"/>
                                        <p:tgtEl>
                                          <p:spTgt spid="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graphicFrame>
        <p:nvGraphicFramePr>
          <p:cNvPr id="227" name="Google Shape;227;g10a10d84ead_0_1159"/>
          <p:cNvGraphicFramePr/>
          <p:nvPr/>
        </p:nvGraphicFramePr>
        <p:xfrm>
          <a:off x="1769450" y="1804313"/>
          <a:ext cx="7261950" cy="788400"/>
        </p:xfrm>
        <a:graphic>
          <a:graphicData uri="http://schemas.openxmlformats.org/drawingml/2006/table">
            <a:tbl>
              <a:tblPr>
                <a:noFill/>
                <a:tableStyleId>{3FBE703A-EAA9-42C9-B8DE-A1DC7210EC5B}</a:tableStyleId>
              </a:tblPr>
              <a:tblGrid>
                <a:gridCol w="7261950">
                  <a:extLst>
                    <a:ext uri="{9D8B030D-6E8A-4147-A177-3AD203B41FA5}">
                      <a16:colId xmlns:a16="http://schemas.microsoft.com/office/drawing/2014/main" val="20000"/>
                    </a:ext>
                  </a:extLst>
                </a:gridCol>
              </a:tblGrid>
              <a:tr h="788400">
                <a:tc>
                  <a:txBody>
                    <a:bodyPr/>
                    <a:lstStyle/>
                    <a:p>
                      <a:pPr marL="0" marR="0" lvl="0" indent="0" algn="ctr" rtl="0">
                        <a:lnSpc>
                          <a:spcPct val="107916"/>
                        </a:lnSpc>
                        <a:spcBef>
                          <a:spcPts val="0"/>
                        </a:spcBef>
                        <a:spcAft>
                          <a:spcPts val="0"/>
                        </a:spcAft>
                        <a:buClr>
                          <a:srgbClr val="000000"/>
                        </a:buClr>
                        <a:buSzPts val="1700"/>
                        <a:buFont typeface="Arial"/>
                        <a:buNone/>
                      </a:pPr>
                      <a:r>
                        <a:rPr lang="en" sz="1700" b="1" u="none" strike="noStrike" cap="none" dirty="0">
                          <a:solidFill>
                            <a:schemeClr val="lt1"/>
                          </a:solidFill>
                        </a:rPr>
                        <a:t>Media Literacy</a:t>
                      </a:r>
                      <a:r>
                        <a:rPr lang="en" sz="1700" u="none" strike="noStrike" cap="none" dirty="0">
                          <a:solidFill>
                            <a:schemeClr val="lt1"/>
                          </a:solidFill>
                        </a:rPr>
                        <a:t> is the ability to access, analyse and evaluate the information gathered through different media. </a:t>
                      </a:r>
                      <a:endParaRPr sz="1700" b="1" u="none" strike="noStrike" cap="none" dirty="0">
                        <a:solidFill>
                          <a:schemeClr val="lt1"/>
                        </a:solidFill>
                      </a:endParaRPr>
                    </a:p>
                  </a:txBody>
                  <a:tcPr marL="91425" marR="91425" marT="91425" marB="91425" anchor="ctr">
                    <a:solidFill>
                      <a:schemeClr val="dk2"/>
                    </a:solidFill>
                  </a:tcPr>
                </a:tc>
                <a:extLst>
                  <a:ext uri="{0D108BD9-81ED-4DB2-BD59-A6C34878D82A}">
                    <a16:rowId xmlns:a16="http://schemas.microsoft.com/office/drawing/2014/main" val="10000"/>
                  </a:ext>
                </a:extLst>
              </a:tr>
            </a:tbl>
          </a:graphicData>
        </a:graphic>
      </p:graphicFrame>
      <p:sp>
        <p:nvSpPr>
          <p:cNvPr id="228" name="Google Shape;228;g10a10d84ead_0_1159"/>
          <p:cNvSpPr/>
          <p:nvPr/>
        </p:nvSpPr>
        <p:spPr>
          <a:xfrm>
            <a:off x="4732185" y="3268625"/>
            <a:ext cx="4277700" cy="411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500"/>
              <a:buFont typeface="Arial"/>
              <a:buNone/>
            </a:pPr>
            <a:r>
              <a:rPr lang="en" sz="1500" b="1" i="0" u="none" strike="noStrike" cap="none">
                <a:solidFill>
                  <a:schemeClr val="dk1"/>
                </a:solidFill>
                <a:latin typeface="Arial"/>
                <a:ea typeface="Arial"/>
                <a:cs typeface="Arial"/>
                <a:sym typeface="Arial"/>
              </a:rPr>
              <a:t>Understanding media (print/non-print)</a:t>
            </a:r>
            <a:endParaRPr sz="1500" b="1" i="0" u="none" strike="noStrike" cap="none">
              <a:solidFill>
                <a:schemeClr val="dk1"/>
              </a:solidFill>
              <a:latin typeface="Arial"/>
              <a:ea typeface="Arial"/>
              <a:cs typeface="Arial"/>
              <a:sym typeface="Arial"/>
            </a:endParaRPr>
          </a:p>
        </p:txBody>
      </p:sp>
      <p:sp>
        <p:nvSpPr>
          <p:cNvPr id="229" name="Google Shape;229;g10a10d84ead_0_1159"/>
          <p:cNvSpPr/>
          <p:nvPr/>
        </p:nvSpPr>
        <p:spPr>
          <a:xfrm>
            <a:off x="4723028" y="3850225"/>
            <a:ext cx="4277700" cy="411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500"/>
              <a:buFont typeface="Arial"/>
              <a:buNone/>
            </a:pPr>
            <a:r>
              <a:rPr lang="en" sz="1500" b="1" i="0" u="none" strike="noStrike" cap="none">
                <a:solidFill>
                  <a:schemeClr val="dk1"/>
                </a:solidFill>
                <a:latin typeface="Arial"/>
                <a:ea typeface="Arial"/>
                <a:cs typeface="Arial"/>
                <a:sym typeface="Arial"/>
              </a:rPr>
              <a:t>Publishing the information</a:t>
            </a:r>
            <a:endParaRPr sz="1500" b="1" i="0" u="none" strike="noStrike" cap="none">
              <a:solidFill>
                <a:schemeClr val="dk1"/>
              </a:solidFill>
              <a:latin typeface="Arial"/>
              <a:ea typeface="Arial"/>
              <a:cs typeface="Arial"/>
              <a:sym typeface="Arial"/>
            </a:endParaRPr>
          </a:p>
        </p:txBody>
      </p:sp>
      <p:sp>
        <p:nvSpPr>
          <p:cNvPr id="231" name="Google Shape;231;g10a10d84ead_0_1159"/>
          <p:cNvSpPr/>
          <p:nvPr/>
        </p:nvSpPr>
        <p:spPr>
          <a:xfrm>
            <a:off x="3647438" y="540025"/>
            <a:ext cx="1963200" cy="4110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 sz="1900" b="0" i="0" u="none" strike="noStrike" cap="none">
                <a:solidFill>
                  <a:schemeClr val="lt1"/>
                </a:solidFill>
                <a:latin typeface="Arial"/>
                <a:ea typeface="Arial"/>
                <a:cs typeface="Arial"/>
                <a:sym typeface="Arial"/>
              </a:rPr>
              <a:t>Literacy Skills</a:t>
            </a:r>
            <a:endParaRPr sz="1900" b="0" i="0" u="none" strike="noStrike" cap="none">
              <a:solidFill>
                <a:schemeClr val="lt1"/>
              </a:solidFill>
              <a:latin typeface="Arial"/>
              <a:ea typeface="Arial"/>
              <a:cs typeface="Arial"/>
              <a:sym typeface="Arial"/>
            </a:endParaRPr>
          </a:p>
        </p:txBody>
      </p:sp>
      <p:pic>
        <p:nvPicPr>
          <p:cNvPr id="232" name="Google Shape;232;g10a10d84ead_0_1159"/>
          <p:cNvPicPr preferRelativeResize="0"/>
          <p:nvPr/>
        </p:nvPicPr>
        <p:blipFill rotWithShape="1">
          <a:blip r:embed="rId3">
            <a:alphaModFix/>
          </a:blip>
          <a:srcRect l="31414" r="28132"/>
          <a:stretch/>
        </p:blipFill>
        <p:spPr>
          <a:xfrm>
            <a:off x="312234" y="2480287"/>
            <a:ext cx="1632100" cy="2398675"/>
          </a:xfrm>
          <a:prstGeom prst="rect">
            <a:avLst/>
          </a:prstGeom>
          <a:noFill/>
          <a:ln>
            <a:noFill/>
          </a:ln>
        </p:spPr>
      </p:pic>
      <p:cxnSp>
        <p:nvCxnSpPr>
          <p:cNvPr id="233" name="Google Shape;233;g10a10d84ead_0_1159"/>
          <p:cNvCxnSpPr>
            <a:stCxn id="228" idx="1"/>
            <a:endCxn id="229" idx="1"/>
          </p:cNvCxnSpPr>
          <p:nvPr/>
        </p:nvCxnSpPr>
        <p:spPr>
          <a:xfrm flipH="1">
            <a:off x="4722885" y="3474125"/>
            <a:ext cx="9300" cy="581700"/>
          </a:xfrm>
          <a:prstGeom prst="bentConnector3">
            <a:avLst>
              <a:gd name="adj1" fmla="val 2658947"/>
            </a:avLst>
          </a:prstGeom>
          <a:noFill/>
          <a:ln w="9525" cap="flat" cmpd="sng">
            <a:solidFill>
              <a:schemeClr val="dk2"/>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1"/>
                                        </p:tgtEl>
                                        <p:attrNameLst>
                                          <p:attrName>style.visibility</p:attrName>
                                        </p:attrNameLst>
                                      </p:cBhvr>
                                      <p:to>
                                        <p:strVal val="visible"/>
                                      </p:to>
                                    </p:set>
                                    <p:animEffect transition="in" filter="fade">
                                      <p:cBhvr>
                                        <p:cTn id="7" dur="1000"/>
                                        <p:tgtEl>
                                          <p:spTgt spid="2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7"/>
                                        </p:tgtEl>
                                        <p:attrNameLst>
                                          <p:attrName>style.visibility</p:attrName>
                                        </p:attrNameLst>
                                      </p:cBhvr>
                                      <p:to>
                                        <p:strVal val="visible"/>
                                      </p:to>
                                    </p:set>
                                    <p:animEffect transition="in" filter="fade">
                                      <p:cBhvr>
                                        <p:cTn id="12" dur="1000"/>
                                        <p:tgtEl>
                                          <p:spTgt spid="2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8"/>
                                        </p:tgtEl>
                                        <p:attrNameLst>
                                          <p:attrName>style.visibility</p:attrName>
                                        </p:attrNameLst>
                                      </p:cBhvr>
                                      <p:to>
                                        <p:strVal val="visible"/>
                                      </p:to>
                                    </p:set>
                                    <p:animEffect transition="in" filter="fade">
                                      <p:cBhvr>
                                        <p:cTn id="17" dur="1000"/>
                                        <p:tgtEl>
                                          <p:spTgt spid="2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9"/>
                                        </p:tgtEl>
                                        <p:attrNameLst>
                                          <p:attrName>style.visibility</p:attrName>
                                        </p:attrNameLst>
                                      </p:cBhvr>
                                      <p:to>
                                        <p:strVal val="visible"/>
                                      </p:to>
                                    </p:set>
                                    <p:animEffect transition="in" filter="fade">
                                      <p:cBhvr>
                                        <p:cTn id="22" dur="10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9" name="Google Shape;239;g10a10d84ead_0_1166"/>
          <p:cNvSpPr/>
          <p:nvPr/>
        </p:nvSpPr>
        <p:spPr>
          <a:xfrm>
            <a:off x="5207638" y="2945700"/>
            <a:ext cx="3538800" cy="411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500"/>
              <a:buFont typeface="Arial"/>
              <a:buNone/>
            </a:pPr>
            <a:r>
              <a:rPr lang="en" sz="1500" b="1" i="0" u="none" strike="noStrike" cap="none">
                <a:solidFill>
                  <a:schemeClr val="dk1"/>
                </a:solidFill>
                <a:latin typeface="Arial"/>
                <a:ea typeface="Arial"/>
                <a:cs typeface="Arial"/>
                <a:sym typeface="Arial"/>
              </a:rPr>
              <a:t>Accessing information</a:t>
            </a:r>
            <a:endParaRPr sz="1500" b="1" i="0" u="none" strike="noStrike" cap="none">
              <a:solidFill>
                <a:schemeClr val="dk1"/>
              </a:solidFill>
              <a:latin typeface="Arial"/>
              <a:ea typeface="Arial"/>
              <a:cs typeface="Arial"/>
              <a:sym typeface="Arial"/>
            </a:endParaRPr>
          </a:p>
        </p:txBody>
      </p:sp>
      <p:sp>
        <p:nvSpPr>
          <p:cNvPr id="240" name="Google Shape;240;g10a10d84ead_0_1166"/>
          <p:cNvSpPr/>
          <p:nvPr/>
        </p:nvSpPr>
        <p:spPr>
          <a:xfrm>
            <a:off x="5200063" y="3527300"/>
            <a:ext cx="3538800" cy="411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500"/>
              <a:buFont typeface="Arial"/>
              <a:buNone/>
            </a:pPr>
            <a:r>
              <a:rPr lang="en" sz="1500" b="1" i="0" u="none" strike="noStrike" cap="none">
                <a:solidFill>
                  <a:schemeClr val="dk1"/>
                </a:solidFill>
                <a:latin typeface="Arial"/>
                <a:ea typeface="Arial"/>
                <a:cs typeface="Arial"/>
                <a:sym typeface="Arial"/>
              </a:rPr>
              <a:t>Knowledge of different gadgets</a:t>
            </a:r>
            <a:endParaRPr sz="1500" b="1" i="0" u="none" strike="noStrike" cap="none">
              <a:solidFill>
                <a:schemeClr val="dk1"/>
              </a:solidFill>
              <a:latin typeface="Arial"/>
              <a:ea typeface="Arial"/>
              <a:cs typeface="Arial"/>
              <a:sym typeface="Arial"/>
            </a:endParaRPr>
          </a:p>
        </p:txBody>
      </p:sp>
      <p:sp>
        <p:nvSpPr>
          <p:cNvPr id="242" name="Google Shape;242;g10a10d84ead_0_1166"/>
          <p:cNvSpPr/>
          <p:nvPr/>
        </p:nvSpPr>
        <p:spPr>
          <a:xfrm>
            <a:off x="3626388" y="582125"/>
            <a:ext cx="1963200" cy="4110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 sz="1900" b="0" i="0" u="none" strike="noStrike" cap="none">
                <a:solidFill>
                  <a:schemeClr val="lt1"/>
                </a:solidFill>
                <a:latin typeface="Arial"/>
                <a:ea typeface="Arial"/>
                <a:cs typeface="Arial"/>
                <a:sym typeface="Arial"/>
              </a:rPr>
              <a:t>Literacy Skills</a:t>
            </a:r>
            <a:endParaRPr sz="1900" b="0" i="0" u="none" strike="noStrike" cap="none">
              <a:solidFill>
                <a:schemeClr val="lt1"/>
              </a:solidFill>
              <a:latin typeface="Arial"/>
              <a:ea typeface="Arial"/>
              <a:cs typeface="Arial"/>
              <a:sym typeface="Arial"/>
            </a:endParaRPr>
          </a:p>
        </p:txBody>
      </p:sp>
      <p:pic>
        <p:nvPicPr>
          <p:cNvPr id="243" name="Google Shape;243;g10a10d84ead_0_1166"/>
          <p:cNvPicPr preferRelativeResize="0"/>
          <p:nvPr/>
        </p:nvPicPr>
        <p:blipFill rotWithShape="1">
          <a:blip r:embed="rId3">
            <a:alphaModFix/>
          </a:blip>
          <a:srcRect l="31414" r="28132"/>
          <a:stretch/>
        </p:blipFill>
        <p:spPr>
          <a:xfrm>
            <a:off x="1315844" y="2327962"/>
            <a:ext cx="1632100" cy="2398675"/>
          </a:xfrm>
          <a:prstGeom prst="rect">
            <a:avLst/>
          </a:prstGeom>
          <a:noFill/>
          <a:ln>
            <a:noFill/>
          </a:ln>
        </p:spPr>
      </p:pic>
      <p:cxnSp>
        <p:nvCxnSpPr>
          <p:cNvPr id="244" name="Google Shape;244;g10a10d84ead_0_1166"/>
          <p:cNvCxnSpPr>
            <a:stCxn id="239" idx="1"/>
            <a:endCxn id="240" idx="1"/>
          </p:cNvCxnSpPr>
          <p:nvPr/>
        </p:nvCxnSpPr>
        <p:spPr>
          <a:xfrm flipH="1">
            <a:off x="5200138" y="3151200"/>
            <a:ext cx="7500" cy="581700"/>
          </a:xfrm>
          <a:prstGeom prst="bentConnector3">
            <a:avLst>
              <a:gd name="adj1" fmla="val 3276002"/>
            </a:avLst>
          </a:prstGeom>
          <a:noFill/>
          <a:ln w="9525" cap="flat" cmpd="sng">
            <a:solidFill>
              <a:schemeClr val="dk2"/>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2"/>
                                        </p:tgtEl>
                                        <p:attrNameLst>
                                          <p:attrName>style.visibility</p:attrName>
                                        </p:attrNameLst>
                                      </p:cBhvr>
                                      <p:to>
                                        <p:strVal val="visible"/>
                                      </p:to>
                                    </p:set>
                                    <p:animEffect transition="in" filter="fade">
                                      <p:cBhvr>
                                        <p:cTn id="7" dur="1000"/>
                                        <p:tgtEl>
                                          <p:spTgt spid="2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9"/>
                                        </p:tgtEl>
                                        <p:attrNameLst>
                                          <p:attrName>style.visibility</p:attrName>
                                        </p:attrNameLst>
                                      </p:cBhvr>
                                      <p:to>
                                        <p:strVal val="visible"/>
                                      </p:to>
                                    </p:set>
                                    <p:animEffect transition="in" filter="fade">
                                      <p:cBhvr>
                                        <p:cTn id="12" dur="1000"/>
                                        <p:tgtEl>
                                          <p:spTgt spid="2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0"/>
                                        </p:tgtEl>
                                        <p:attrNameLst>
                                          <p:attrName>style.visibility</p:attrName>
                                        </p:attrNameLst>
                                      </p:cBhvr>
                                      <p:to>
                                        <p:strVal val="visible"/>
                                      </p:to>
                                    </p:set>
                                    <p:animEffect transition="in" filter="fade">
                                      <p:cBhvr>
                                        <p:cTn id="17" dur="1000"/>
                                        <p:tgtEl>
                                          <p:spTgt spid="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pic>
        <p:nvPicPr>
          <p:cNvPr id="291" name="Google Shape;291;gd00087a428_0_332"/>
          <p:cNvPicPr preferRelativeResize="0"/>
          <p:nvPr/>
        </p:nvPicPr>
        <p:blipFill rotWithShape="1">
          <a:blip r:embed="rId3">
            <a:alphaModFix/>
          </a:blip>
          <a:srcRect/>
          <a:stretch/>
        </p:blipFill>
        <p:spPr>
          <a:xfrm>
            <a:off x="5650096" y="1547007"/>
            <a:ext cx="1783299" cy="2607675"/>
          </a:xfrm>
          <a:prstGeom prst="rect">
            <a:avLst/>
          </a:prstGeom>
          <a:noFill/>
          <a:ln>
            <a:noFill/>
          </a:ln>
        </p:spPr>
      </p:pic>
      <p:sp>
        <p:nvSpPr>
          <p:cNvPr id="293" name="Google Shape;293;gd00087a428_0_332"/>
          <p:cNvSpPr/>
          <p:nvPr/>
        </p:nvSpPr>
        <p:spPr>
          <a:xfrm>
            <a:off x="3410163" y="507975"/>
            <a:ext cx="1963200" cy="4110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 sz="1900" b="0" i="0" u="none" strike="noStrike" cap="none">
                <a:solidFill>
                  <a:schemeClr val="lt1"/>
                </a:solidFill>
                <a:latin typeface="Arial"/>
                <a:ea typeface="Arial"/>
                <a:cs typeface="Arial"/>
                <a:sym typeface="Arial"/>
              </a:rPr>
              <a:t>Life Skills</a:t>
            </a:r>
            <a:endParaRPr sz="1900" b="0" i="0" u="none" strike="noStrike" cap="none">
              <a:solidFill>
                <a:schemeClr val="lt1"/>
              </a:solidFill>
              <a:latin typeface="Arial"/>
              <a:ea typeface="Arial"/>
              <a:cs typeface="Arial"/>
              <a:sym typeface="Arial"/>
            </a:endParaRPr>
          </a:p>
        </p:txBody>
      </p:sp>
      <p:pic>
        <p:nvPicPr>
          <p:cNvPr id="294" name="Google Shape;294;gd00087a428_0_332"/>
          <p:cNvPicPr preferRelativeResize="0"/>
          <p:nvPr/>
        </p:nvPicPr>
        <p:blipFill rotWithShape="1">
          <a:blip r:embed="rId4">
            <a:alphaModFix/>
          </a:blip>
          <a:srcRect l="31414" r="28132"/>
          <a:stretch/>
        </p:blipFill>
        <p:spPr>
          <a:xfrm>
            <a:off x="970156" y="1756007"/>
            <a:ext cx="1632100" cy="2398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3"/>
                                        </p:tgtEl>
                                        <p:attrNameLst>
                                          <p:attrName>style.visibility</p:attrName>
                                        </p:attrNameLst>
                                      </p:cBhvr>
                                      <p:to>
                                        <p:strVal val="visible"/>
                                      </p:to>
                                    </p:set>
                                    <p:animEffect transition="in" filter="fade">
                                      <p:cBhvr>
                                        <p:cTn id="7" dur="1000"/>
                                        <p:tgtEl>
                                          <p:spTgt spid="2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1"/>
                                        </p:tgtEl>
                                        <p:attrNameLst>
                                          <p:attrName>style.visibility</p:attrName>
                                        </p:attrNameLst>
                                      </p:cBhvr>
                                      <p:to>
                                        <p:strVal val="visible"/>
                                      </p:to>
                                    </p:set>
                                    <p:animEffect transition="in" filter="fade">
                                      <p:cBhvr>
                                        <p:cTn id="12" dur="1000"/>
                                        <p:tgtEl>
                                          <p:spTgt spid="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g11140d337a7_5_157"/>
          <p:cNvSpPr/>
          <p:nvPr/>
        </p:nvSpPr>
        <p:spPr>
          <a:xfrm>
            <a:off x="3942138" y="610175"/>
            <a:ext cx="1963200" cy="4110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 sz="1900" b="0" i="0" u="none" strike="noStrike" cap="none">
                <a:solidFill>
                  <a:schemeClr val="lt1"/>
                </a:solidFill>
                <a:latin typeface="Arial"/>
                <a:ea typeface="Arial"/>
                <a:cs typeface="Arial"/>
                <a:sym typeface="Arial"/>
              </a:rPr>
              <a:t>Life Skills</a:t>
            </a:r>
            <a:endParaRPr sz="1900" b="0" i="0" u="none" strike="noStrike" cap="none">
              <a:solidFill>
                <a:schemeClr val="lt1"/>
              </a:solidFill>
              <a:latin typeface="Arial"/>
              <a:ea typeface="Arial"/>
              <a:cs typeface="Arial"/>
              <a:sym typeface="Arial"/>
            </a:endParaRPr>
          </a:p>
        </p:txBody>
      </p:sp>
      <p:pic>
        <p:nvPicPr>
          <p:cNvPr id="336" name="Google Shape;336;g11140d337a7_5_157"/>
          <p:cNvPicPr preferRelativeResize="0"/>
          <p:nvPr/>
        </p:nvPicPr>
        <p:blipFill rotWithShape="1">
          <a:blip r:embed="rId3">
            <a:alphaModFix/>
          </a:blip>
          <a:srcRect l="31414" r="28132"/>
          <a:stretch/>
        </p:blipFill>
        <p:spPr>
          <a:xfrm>
            <a:off x="1271239" y="1747175"/>
            <a:ext cx="1632100" cy="2398675"/>
          </a:xfrm>
          <a:prstGeom prst="rect">
            <a:avLst/>
          </a:prstGeom>
          <a:noFill/>
          <a:ln>
            <a:noFill/>
          </a:ln>
        </p:spPr>
      </p:pic>
      <p:sp>
        <p:nvSpPr>
          <p:cNvPr id="338" name="Google Shape;338;g11140d337a7_5_157"/>
          <p:cNvSpPr/>
          <p:nvPr/>
        </p:nvSpPr>
        <p:spPr>
          <a:xfrm>
            <a:off x="4795475" y="1747175"/>
            <a:ext cx="3538800" cy="529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500"/>
              <a:buFont typeface="Arial"/>
              <a:buNone/>
            </a:pPr>
            <a:r>
              <a:rPr lang="en" sz="1500" b="1" i="0" u="none" strike="noStrike" cap="none">
                <a:solidFill>
                  <a:schemeClr val="dk1"/>
                </a:solidFill>
                <a:latin typeface="Arial"/>
                <a:ea typeface="Arial"/>
                <a:cs typeface="Arial"/>
                <a:sym typeface="Arial"/>
              </a:rPr>
              <a:t>Initiative</a:t>
            </a:r>
            <a:endParaRPr sz="1500" b="1" i="0" u="none" strike="noStrike" cap="none">
              <a:solidFill>
                <a:schemeClr val="dk1"/>
              </a:solidFill>
              <a:latin typeface="Arial"/>
              <a:ea typeface="Arial"/>
              <a:cs typeface="Arial"/>
              <a:sym typeface="Arial"/>
            </a:endParaRPr>
          </a:p>
        </p:txBody>
      </p:sp>
      <p:sp>
        <p:nvSpPr>
          <p:cNvPr id="339" name="Google Shape;339;g11140d337a7_5_157"/>
          <p:cNvSpPr/>
          <p:nvPr/>
        </p:nvSpPr>
        <p:spPr>
          <a:xfrm>
            <a:off x="4795475" y="2455073"/>
            <a:ext cx="3538800" cy="529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500"/>
              <a:buFont typeface="Arial"/>
              <a:buNone/>
            </a:pPr>
            <a:r>
              <a:rPr lang="en" sz="1500" b="1" i="0" u="none" strike="noStrike" cap="none">
                <a:solidFill>
                  <a:schemeClr val="dk1"/>
                </a:solidFill>
                <a:latin typeface="Arial"/>
                <a:ea typeface="Arial"/>
                <a:cs typeface="Arial"/>
                <a:sym typeface="Arial"/>
              </a:rPr>
              <a:t>Flexible</a:t>
            </a:r>
            <a:endParaRPr sz="1500" b="1" i="0" u="none" strike="noStrike" cap="none">
              <a:solidFill>
                <a:schemeClr val="dk1"/>
              </a:solidFill>
              <a:latin typeface="Arial"/>
              <a:ea typeface="Arial"/>
              <a:cs typeface="Arial"/>
              <a:sym typeface="Arial"/>
            </a:endParaRPr>
          </a:p>
        </p:txBody>
      </p:sp>
      <p:sp>
        <p:nvSpPr>
          <p:cNvPr id="340" name="Google Shape;340;g11140d337a7_5_157"/>
          <p:cNvSpPr/>
          <p:nvPr/>
        </p:nvSpPr>
        <p:spPr>
          <a:xfrm>
            <a:off x="4795475" y="3162972"/>
            <a:ext cx="3538800" cy="529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500"/>
              <a:buFont typeface="Arial"/>
              <a:buNone/>
            </a:pPr>
            <a:r>
              <a:rPr lang="en" sz="1500" b="1" i="0" u="none" strike="noStrike" cap="none">
                <a:solidFill>
                  <a:schemeClr val="dk1"/>
                </a:solidFill>
                <a:latin typeface="Arial"/>
                <a:ea typeface="Arial"/>
                <a:cs typeface="Arial"/>
                <a:sym typeface="Arial"/>
              </a:rPr>
              <a:t>Leadership skills</a:t>
            </a:r>
            <a:endParaRPr sz="1500" b="1" i="0" u="none" strike="noStrike" cap="none">
              <a:solidFill>
                <a:schemeClr val="dk1"/>
              </a:solidFill>
              <a:latin typeface="Arial"/>
              <a:ea typeface="Arial"/>
              <a:cs typeface="Arial"/>
              <a:sym typeface="Arial"/>
            </a:endParaRPr>
          </a:p>
        </p:txBody>
      </p:sp>
      <p:sp>
        <p:nvSpPr>
          <p:cNvPr id="341" name="Google Shape;341;g11140d337a7_5_157"/>
          <p:cNvSpPr/>
          <p:nvPr/>
        </p:nvSpPr>
        <p:spPr>
          <a:xfrm>
            <a:off x="4795475" y="3870872"/>
            <a:ext cx="3538800" cy="529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500"/>
              <a:buFont typeface="Arial"/>
              <a:buNone/>
            </a:pPr>
            <a:r>
              <a:rPr lang="en" sz="1500" b="1" i="0" u="none" strike="noStrike" cap="none">
                <a:solidFill>
                  <a:schemeClr val="dk1"/>
                </a:solidFill>
                <a:latin typeface="Arial"/>
                <a:ea typeface="Arial"/>
                <a:cs typeface="Arial"/>
                <a:sym typeface="Arial"/>
              </a:rPr>
              <a:t>Productive</a:t>
            </a:r>
            <a:endParaRPr sz="1500" b="1"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5"/>
                                        </p:tgtEl>
                                        <p:attrNameLst>
                                          <p:attrName>style.visibility</p:attrName>
                                        </p:attrNameLst>
                                      </p:cBhvr>
                                      <p:to>
                                        <p:strVal val="visible"/>
                                      </p:to>
                                    </p:set>
                                    <p:animEffect transition="in" filter="fade">
                                      <p:cBhvr>
                                        <p:cTn id="7" dur="1000"/>
                                        <p:tgtEl>
                                          <p:spTgt spid="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g110e80f9640_0_0"/>
          <p:cNvPicPr preferRelativeResize="0"/>
          <p:nvPr/>
        </p:nvPicPr>
        <p:blipFill rotWithShape="1">
          <a:blip r:embed="rId3">
            <a:alphaModFix/>
          </a:blip>
          <a:srcRect l="31414" r="28132"/>
          <a:stretch/>
        </p:blipFill>
        <p:spPr>
          <a:xfrm>
            <a:off x="3711500" y="1454850"/>
            <a:ext cx="1632100" cy="2398675"/>
          </a:xfrm>
          <a:prstGeom prst="rect">
            <a:avLst/>
          </a:prstGeom>
          <a:noFill/>
          <a:ln>
            <a:noFill/>
          </a:ln>
        </p:spPr>
      </p:pic>
      <p:sp>
        <p:nvSpPr>
          <p:cNvPr id="2" name="TextBox 1">
            <a:extLst>
              <a:ext uri="{FF2B5EF4-FFF2-40B4-BE49-F238E27FC236}">
                <a16:creationId xmlns:a16="http://schemas.microsoft.com/office/drawing/2014/main" id="{D33AF22D-0585-42A6-AABF-2869880704A6}"/>
              </a:ext>
            </a:extLst>
          </p:cNvPr>
          <p:cNvSpPr txBox="1"/>
          <p:nvPr/>
        </p:nvSpPr>
        <p:spPr>
          <a:xfrm>
            <a:off x="3573192" y="3853525"/>
            <a:ext cx="1908715" cy="369332"/>
          </a:xfrm>
          <a:prstGeom prst="rect">
            <a:avLst/>
          </a:prstGeom>
          <a:noFill/>
        </p:spPr>
        <p:txBody>
          <a:bodyPr wrap="square" rtlCol="0">
            <a:spAutoFit/>
          </a:bodyPr>
          <a:lstStyle/>
          <a:p>
            <a:r>
              <a:rPr lang="en-US" dirty="0"/>
              <a:t>Narrator / Anchor</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2"/>
          <p:cNvSpPr/>
          <p:nvPr/>
        </p:nvSpPr>
        <p:spPr>
          <a:xfrm>
            <a:off x="3378000" y="428500"/>
            <a:ext cx="3274200" cy="4110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 sz="1900" b="0" i="0" u="none" strike="noStrike" cap="none">
                <a:solidFill>
                  <a:schemeClr val="lt1"/>
                </a:solidFill>
                <a:latin typeface="Arial"/>
                <a:ea typeface="Arial"/>
                <a:cs typeface="Arial"/>
                <a:sym typeface="Arial"/>
              </a:rPr>
              <a:t>21st Century Skills (3Ls)</a:t>
            </a:r>
            <a:endParaRPr sz="1900" b="0" i="0" u="none" strike="noStrike" cap="none">
              <a:solidFill>
                <a:schemeClr val="lt1"/>
              </a:solidFill>
              <a:latin typeface="Arial"/>
              <a:ea typeface="Arial"/>
              <a:cs typeface="Arial"/>
              <a:sym typeface="Arial"/>
            </a:endParaRPr>
          </a:p>
        </p:txBody>
      </p:sp>
      <p:sp>
        <p:nvSpPr>
          <p:cNvPr id="79" name="Google Shape;79;p2"/>
          <p:cNvSpPr/>
          <p:nvPr/>
        </p:nvSpPr>
        <p:spPr>
          <a:xfrm>
            <a:off x="764750" y="1135150"/>
            <a:ext cx="1963200" cy="6354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700"/>
              <a:buFont typeface="Arial"/>
              <a:buNone/>
            </a:pPr>
            <a:r>
              <a:rPr lang="en" sz="1700" b="0" i="0" u="none" strike="noStrike" cap="none">
                <a:solidFill>
                  <a:schemeClr val="lt1"/>
                </a:solidFill>
                <a:latin typeface="Arial"/>
                <a:ea typeface="Arial"/>
                <a:cs typeface="Arial"/>
                <a:sym typeface="Arial"/>
              </a:rPr>
              <a:t>Learning Skills </a:t>
            </a:r>
            <a:endParaRPr sz="17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700"/>
              <a:buFont typeface="Arial"/>
              <a:buNone/>
            </a:pPr>
            <a:r>
              <a:rPr lang="en" sz="1700" b="0" i="0" u="none" strike="noStrike" cap="none">
                <a:solidFill>
                  <a:schemeClr val="lt1"/>
                </a:solidFill>
                <a:latin typeface="Arial"/>
                <a:ea typeface="Arial"/>
                <a:cs typeface="Arial"/>
                <a:sym typeface="Arial"/>
              </a:rPr>
              <a:t>(4Cs)</a:t>
            </a:r>
            <a:endParaRPr sz="1700" b="0" i="0" u="none" strike="noStrike" cap="none">
              <a:solidFill>
                <a:schemeClr val="lt1"/>
              </a:solidFill>
              <a:latin typeface="Arial"/>
              <a:ea typeface="Arial"/>
              <a:cs typeface="Arial"/>
              <a:sym typeface="Arial"/>
            </a:endParaRPr>
          </a:p>
        </p:txBody>
      </p:sp>
      <p:sp>
        <p:nvSpPr>
          <p:cNvPr id="80" name="Google Shape;80;p2"/>
          <p:cNvSpPr/>
          <p:nvPr/>
        </p:nvSpPr>
        <p:spPr>
          <a:xfrm>
            <a:off x="3505250" y="1135150"/>
            <a:ext cx="1963200" cy="6354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700"/>
              <a:buFont typeface="Arial"/>
              <a:buNone/>
            </a:pPr>
            <a:r>
              <a:rPr lang="en" sz="1700" b="0" i="0" u="none" strike="noStrike" cap="none">
                <a:solidFill>
                  <a:schemeClr val="lt1"/>
                </a:solidFill>
                <a:latin typeface="Arial"/>
                <a:ea typeface="Arial"/>
                <a:cs typeface="Arial"/>
                <a:sym typeface="Arial"/>
              </a:rPr>
              <a:t>Literacy Skills </a:t>
            </a:r>
            <a:endParaRPr sz="17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700"/>
              <a:buFont typeface="Arial"/>
              <a:buNone/>
            </a:pPr>
            <a:r>
              <a:rPr lang="en" sz="1700" b="0" i="0" u="none" strike="noStrike" cap="none">
                <a:solidFill>
                  <a:schemeClr val="lt1"/>
                </a:solidFill>
                <a:latin typeface="Arial"/>
                <a:ea typeface="Arial"/>
                <a:cs typeface="Arial"/>
                <a:sym typeface="Arial"/>
              </a:rPr>
              <a:t>(IMT)</a:t>
            </a:r>
            <a:endParaRPr sz="1700" b="0" i="0" u="none" strike="noStrike" cap="none">
              <a:solidFill>
                <a:schemeClr val="lt1"/>
              </a:solidFill>
              <a:latin typeface="Arial"/>
              <a:ea typeface="Arial"/>
              <a:cs typeface="Arial"/>
              <a:sym typeface="Arial"/>
            </a:endParaRPr>
          </a:p>
        </p:txBody>
      </p:sp>
      <p:sp>
        <p:nvSpPr>
          <p:cNvPr id="81" name="Google Shape;81;p2"/>
          <p:cNvSpPr/>
          <p:nvPr/>
        </p:nvSpPr>
        <p:spPr>
          <a:xfrm>
            <a:off x="6483875" y="1135150"/>
            <a:ext cx="1963200" cy="6354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700"/>
              <a:buFont typeface="Arial"/>
              <a:buNone/>
            </a:pPr>
            <a:r>
              <a:rPr lang="en" sz="1700" b="0" i="0" u="none" strike="noStrike" cap="none">
                <a:solidFill>
                  <a:schemeClr val="lt1"/>
                </a:solidFill>
                <a:latin typeface="Arial"/>
                <a:ea typeface="Arial"/>
                <a:cs typeface="Arial"/>
                <a:sym typeface="Arial"/>
              </a:rPr>
              <a:t>Life Skills </a:t>
            </a:r>
            <a:endParaRPr sz="17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700"/>
              <a:buFont typeface="Arial"/>
              <a:buNone/>
            </a:pPr>
            <a:r>
              <a:rPr lang="en" sz="1700" b="0" i="0" u="none" strike="noStrike" cap="none">
                <a:solidFill>
                  <a:schemeClr val="lt1"/>
                </a:solidFill>
                <a:latin typeface="Arial"/>
                <a:ea typeface="Arial"/>
                <a:cs typeface="Arial"/>
                <a:sym typeface="Arial"/>
              </a:rPr>
              <a:t>(FLIPS)</a:t>
            </a:r>
            <a:endParaRPr sz="1700" b="0" i="0" u="none" strike="noStrike" cap="none">
              <a:solidFill>
                <a:schemeClr val="lt1"/>
              </a:solidFill>
              <a:latin typeface="Arial"/>
              <a:ea typeface="Arial"/>
              <a:cs typeface="Arial"/>
              <a:sym typeface="Arial"/>
            </a:endParaRPr>
          </a:p>
        </p:txBody>
      </p:sp>
      <p:sp>
        <p:nvSpPr>
          <p:cNvPr id="82" name="Google Shape;82;p2"/>
          <p:cNvSpPr/>
          <p:nvPr/>
        </p:nvSpPr>
        <p:spPr>
          <a:xfrm>
            <a:off x="849838" y="2077600"/>
            <a:ext cx="1644300" cy="411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latin typeface="Arial"/>
                <a:ea typeface="Arial"/>
                <a:cs typeface="Arial"/>
                <a:sym typeface="Arial"/>
              </a:rPr>
              <a:t>Critical Thinking</a:t>
            </a:r>
            <a:endParaRPr sz="1500" b="0" i="0" u="none" strike="noStrike" cap="none">
              <a:solidFill>
                <a:srgbClr val="000000"/>
              </a:solidFill>
              <a:latin typeface="Arial"/>
              <a:ea typeface="Arial"/>
              <a:cs typeface="Arial"/>
              <a:sym typeface="Arial"/>
            </a:endParaRPr>
          </a:p>
        </p:txBody>
      </p:sp>
      <p:sp>
        <p:nvSpPr>
          <p:cNvPr id="83" name="Google Shape;83;p2"/>
          <p:cNvSpPr/>
          <p:nvPr/>
        </p:nvSpPr>
        <p:spPr>
          <a:xfrm>
            <a:off x="849838" y="2614125"/>
            <a:ext cx="1644300" cy="411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 sz="1500" b="0" i="0" u="none" strike="noStrike" cap="none">
                <a:solidFill>
                  <a:schemeClr val="dk1"/>
                </a:solidFill>
                <a:latin typeface="Arial"/>
                <a:ea typeface="Arial"/>
                <a:cs typeface="Arial"/>
                <a:sym typeface="Arial"/>
              </a:rPr>
              <a:t>Creativity </a:t>
            </a:r>
            <a:endParaRPr sz="1500" b="0" i="0" u="none" strike="noStrike" cap="none">
              <a:solidFill>
                <a:srgbClr val="000000"/>
              </a:solidFill>
              <a:latin typeface="Arial"/>
              <a:ea typeface="Arial"/>
              <a:cs typeface="Arial"/>
              <a:sym typeface="Arial"/>
            </a:endParaRPr>
          </a:p>
        </p:txBody>
      </p:sp>
      <p:sp>
        <p:nvSpPr>
          <p:cNvPr id="84" name="Google Shape;84;p2"/>
          <p:cNvSpPr/>
          <p:nvPr/>
        </p:nvSpPr>
        <p:spPr>
          <a:xfrm>
            <a:off x="849838" y="3150650"/>
            <a:ext cx="1644300" cy="411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 sz="1500" b="0" i="0" u="none" strike="noStrike" cap="none">
                <a:solidFill>
                  <a:schemeClr val="dk1"/>
                </a:solidFill>
                <a:latin typeface="Arial"/>
                <a:ea typeface="Arial"/>
                <a:cs typeface="Arial"/>
                <a:sym typeface="Arial"/>
              </a:rPr>
              <a:t>Collaboration </a:t>
            </a:r>
            <a:endParaRPr sz="1500" b="0" i="0" u="none" strike="noStrike" cap="none">
              <a:solidFill>
                <a:srgbClr val="000000"/>
              </a:solidFill>
              <a:latin typeface="Arial"/>
              <a:ea typeface="Arial"/>
              <a:cs typeface="Arial"/>
              <a:sym typeface="Arial"/>
            </a:endParaRPr>
          </a:p>
        </p:txBody>
      </p:sp>
      <p:sp>
        <p:nvSpPr>
          <p:cNvPr id="85" name="Google Shape;85;p2"/>
          <p:cNvSpPr/>
          <p:nvPr/>
        </p:nvSpPr>
        <p:spPr>
          <a:xfrm>
            <a:off x="849838" y="3687175"/>
            <a:ext cx="1644300" cy="411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sz="1500" b="0" i="0" u="none" strike="noStrike" cap="none">
                <a:solidFill>
                  <a:schemeClr val="dk1"/>
                </a:solidFill>
                <a:latin typeface="Arial"/>
                <a:ea typeface="Arial"/>
                <a:cs typeface="Arial"/>
                <a:sym typeface="Arial"/>
              </a:rPr>
              <a:t>Communication</a:t>
            </a:r>
            <a:endParaRPr sz="1500" b="0" i="0" u="none" strike="noStrike" cap="none">
              <a:solidFill>
                <a:schemeClr val="dk1"/>
              </a:solidFill>
              <a:latin typeface="Arial"/>
              <a:ea typeface="Arial"/>
              <a:cs typeface="Arial"/>
              <a:sym typeface="Arial"/>
            </a:endParaRPr>
          </a:p>
        </p:txBody>
      </p:sp>
      <p:sp>
        <p:nvSpPr>
          <p:cNvPr id="86" name="Google Shape;86;p2"/>
          <p:cNvSpPr/>
          <p:nvPr/>
        </p:nvSpPr>
        <p:spPr>
          <a:xfrm>
            <a:off x="3594702" y="2077600"/>
            <a:ext cx="1994400" cy="411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latin typeface="Arial"/>
                <a:ea typeface="Arial"/>
                <a:cs typeface="Arial"/>
                <a:sym typeface="Arial"/>
              </a:rPr>
              <a:t>Information Literacy</a:t>
            </a:r>
            <a:endParaRPr sz="1500" b="0" i="0" u="none" strike="noStrike" cap="none">
              <a:solidFill>
                <a:srgbClr val="000000"/>
              </a:solidFill>
              <a:latin typeface="Arial"/>
              <a:ea typeface="Arial"/>
              <a:cs typeface="Arial"/>
              <a:sym typeface="Arial"/>
            </a:endParaRPr>
          </a:p>
        </p:txBody>
      </p:sp>
      <p:sp>
        <p:nvSpPr>
          <p:cNvPr id="87" name="Google Shape;87;p2"/>
          <p:cNvSpPr/>
          <p:nvPr/>
        </p:nvSpPr>
        <p:spPr>
          <a:xfrm>
            <a:off x="3594702" y="2614125"/>
            <a:ext cx="1994400" cy="411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latin typeface="Arial"/>
                <a:ea typeface="Arial"/>
                <a:cs typeface="Arial"/>
                <a:sym typeface="Arial"/>
              </a:rPr>
              <a:t>Media Literacy</a:t>
            </a:r>
            <a:endParaRPr sz="1500" b="0" i="0" u="none" strike="noStrike" cap="none">
              <a:solidFill>
                <a:srgbClr val="000000"/>
              </a:solidFill>
              <a:latin typeface="Arial"/>
              <a:ea typeface="Arial"/>
              <a:cs typeface="Arial"/>
              <a:sym typeface="Arial"/>
            </a:endParaRPr>
          </a:p>
        </p:txBody>
      </p:sp>
      <p:sp>
        <p:nvSpPr>
          <p:cNvPr id="88" name="Google Shape;88;p2"/>
          <p:cNvSpPr/>
          <p:nvPr/>
        </p:nvSpPr>
        <p:spPr>
          <a:xfrm>
            <a:off x="3594702" y="3150650"/>
            <a:ext cx="1994400" cy="411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latin typeface="Arial"/>
                <a:ea typeface="Arial"/>
                <a:cs typeface="Arial"/>
                <a:sym typeface="Arial"/>
              </a:rPr>
              <a:t>Technology Literacy</a:t>
            </a:r>
            <a:endParaRPr sz="1500" b="0" i="0" u="none" strike="noStrike" cap="none">
              <a:solidFill>
                <a:srgbClr val="000000"/>
              </a:solidFill>
              <a:latin typeface="Arial"/>
              <a:ea typeface="Arial"/>
              <a:cs typeface="Arial"/>
              <a:sym typeface="Arial"/>
            </a:endParaRPr>
          </a:p>
        </p:txBody>
      </p:sp>
      <p:sp>
        <p:nvSpPr>
          <p:cNvPr id="89" name="Google Shape;89;p2"/>
          <p:cNvSpPr/>
          <p:nvPr/>
        </p:nvSpPr>
        <p:spPr>
          <a:xfrm>
            <a:off x="6546897" y="1951900"/>
            <a:ext cx="2353500" cy="411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latin typeface="Arial"/>
                <a:ea typeface="Arial"/>
                <a:cs typeface="Arial"/>
                <a:sym typeface="Arial"/>
              </a:rPr>
              <a:t>Flexibility &amp; Adaptability</a:t>
            </a:r>
            <a:endParaRPr sz="1500" b="0" i="0" u="none" strike="noStrike" cap="none">
              <a:solidFill>
                <a:srgbClr val="000000"/>
              </a:solidFill>
              <a:latin typeface="Arial"/>
              <a:ea typeface="Arial"/>
              <a:cs typeface="Arial"/>
              <a:sym typeface="Arial"/>
            </a:endParaRPr>
          </a:p>
        </p:txBody>
      </p:sp>
      <p:sp>
        <p:nvSpPr>
          <p:cNvPr id="90" name="Google Shape;90;p2"/>
          <p:cNvSpPr/>
          <p:nvPr/>
        </p:nvSpPr>
        <p:spPr>
          <a:xfrm>
            <a:off x="6546900" y="2504150"/>
            <a:ext cx="2353500" cy="521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latin typeface="Arial"/>
                <a:ea typeface="Arial"/>
                <a:cs typeface="Arial"/>
                <a:sym typeface="Arial"/>
              </a:rPr>
              <a:t>Leadership &amp; Responsibility</a:t>
            </a:r>
            <a:endParaRPr sz="1500" b="0" i="0" u="none" strike="noStrike" cap="none">
              <a:solidFill>
                <a:srgbClr val="000000"/>
              </a:solidFill>
              <a:latin typeface="Arial"/>
              <a:ea typeface="Arial"/>
              <a:cs typeface="Arial"/>
              <a:sym typeface="Arial"/>
            </a:endParaRPr>
          </a:p>
        </p:txBody>
      </p:sp>
      <p:cxnSp>
        <p:nvCxnSpPr>
          <p:cNvPr id="94" name="Google Shape;94;p2"/>
          <p:cNvCxnSpPr>
            <a:stCxn id="78" idx="2"/>
            <a:endCxn id="79" idx="0"/>
          </p:cNvCxnSpPr>
          <p:nvPr/>
        </p:nvCxnSpPr>
        <p:spPr>
          <a:xfrm rot="5400000">
            <a:off x="3232800" y="-647000"/>
            <a:ext cx="295800" cy="3268800"/>
          </a:xfrm>
          <a:prstGeom prst="bentConnector3">
            <a:avLst>
              <a:gd name="adj1" fmla="val 49975"/>
            </a:avLst>
          </a:prstGeom>
          <a:noFill/>
          <a:ln w="9525" cap="flat" cmpd="sng">
            <a:solidFill>
              <a:schemeClr val="dk2"/>
            </a:solidFill>
            <a:prstDash val="solid"/>
            <a:round/>
            <a:headEnd type="none" w="sm" len="sm"/>
            <a:tailEnd type="none" w="sm" len="sm"/>
          </a:ln>
        </p:spPr>
      </p:cxnSp>
      <p:cxnSp>
        <p:nvCxnSpPr>
          <p:cNvPr id="95" name="Google Shape;95;p2"/>
          <p:cNvCxnSpPr>
            <a:stCxn id="78" idx="2"/>
            <a:endCxn id="80" idx="0"/>
          </p:cNvCxnSpPr>
          <p:nvPr/>
        </p:nvCxnSpPr>
        <p:spPr>
          <a:xfrm rot="5400000">
            <a:off x="4603050" y="723250"/>
            <a:ext cx="295800" cy="528300"/>
          </a:xfrm>
          <a:prstGeom prst="bentConnector3">
            <a:avLst>
              <a:gd name="adj1" fmla="val 49975"/>
            </a:avLst>
          </a:prstGeom>
          <a:noFill/>
          <a:ln w="9525" cap="flat" cmpd="sng">
            <a:solidFill>
              <a:schemeClr val="dk2"/>
            </a:solidFill>
            <a:prstDash val="solid"/>
            <a:round/>
            <a:headEnd type="none" w="sm" len="sm"/>
            <a:tailEnd type="none" w="sm" len="sm"/>
          </a:ln>
        </p:spPr>
      </p:cxnSp>
      <p:cxnSp>
        <p:nvCxnSpPr>
          <p:cNvPr id="96" name="Google Shape;96;p2"/>
          <p:cNvCxnSpPr>
            <a:stCxn id="78" idx="2"/>
            <a:endCxn id="81" idx="0"/>
          </p:cNvCxnSpPr>
          <p:nvPr/>
        </p:nvCxnSpPr>
        <p:spPr>
          <a:xfrm rot="-5400000" flipH="1">
            <a:off x="6092400" y="-237800"/>
            <a:ext cx="295800" cy="2450400"/>
          </a:xfrm>
          <a:prstGeom prst="bentConnector3">
            <a:avLst>
              <a:gd name="adj1" fmla="val 49975"/>
            </a:avLst>
          </a:prstGeom>
          <a:noFill/>
          <a:ln w="9525" cap="flat" cmpd="sng">
            <a:solidFill>
              <a:schemeClr val="dk2"/>
            </a:solidFill>
            <a:prstDash val="solid"/>
            <a:round/>
            <a:headEnd type="none" w="sm" len="sm"/>
            <a:tailEnd type="none" w="sm" len="sm"/>
          </a:ln>
        </p:spPr>
      </p:cxnSp>
      <p:cxnSp>
        <p:nvCxnSpPr>
          <p:cNvPr id="97" name="Google Shape;97;p2"/>
          <p:cNvCxnSpPr>
            <a:stCxn id="79" idx="1"/>
            <a:endCxn id="82" idx="1"/>
          </p:cNvCxnSpPr>
          <p:nvPr/>
        </p:nvCxnSpPr>
        <p:spPr>
          <a:xfrm>
            <a:off x="764750" y="1452850"/>
            <a:ext cx="85200" cy="830400"/>
          </a:xfrm>
          <a:prstGeom prst="bentConnector3">
            <a:avLst>
              <a:gd name="adj1" fmla="val -279489"/>
            </a:avLst>
          </a:prstGeom>
          <a:noFill/>
          <a:ln w="9525" cap="flat" cmpd="sng">
            <a:solidFill>
              <a:schemeClr val="dk2"/>
            </a:solidFill>
            <a:prstDash val="solid"/>
            <a:round/>
            <a:headEnd type="none" w="sm" len="sm"/>
            <a:tailEnd type="none" w="sm" len="sm"/>
          </a:ln>
        </p:spPr>
      </p:cxnSp>
      <p:cxnSp>
        <p:nvCxnSpPr>
          <p:cNvPr id="98" name="Google Shape;98;p2"/>
          <p:cNvCxnSpPr>
            <a:stCxn id="79" idx="1"/>
            <a:endCxn id="83" idx="1"/>
          </p:cNvCxnSpPr>
          <p:nvPr/>
        </p:nvCxnSpPr>
        <p:spPr>
          <a:xfrm>
            <a:off x="764750" y="1452850"/>
            <a:ext cx="85200" cy="1366800"/>
          </a:xfrm>
          <a:prstGeom prst="bentConnector3">
            <a:avLst>
              <a:gd name="adj1" fmla="val -279489"/>
            </a:avLst>
          </a:prstGeom>
          <a:noFill/>
          <a:ln w="9525" cap="flat" cmpd="sng">
            <a:solidFill>
              <a:schemeClr val="dk2"/>
            </a:solidFill>
            <a:prstDash val="solid"/>
            <a:round/>
            <a:headEnd type="none" w="sm" len="sm"/>
            <a:tailEnd type="none" w="sm" len="sm"/>
          </a:ln>
        </p:spPr>
      </p:cxnSp>
      <p:cxnSp>
        <p:nvCxnSpPr>
          <p:cNvPr id="99" name="Google Shape;99;p2"/>
          <p:cNvCxnSpPr>
            <a:stCxn id="79" idx="1"/>
            <a:endCxn id="85" idx="1"/>
          </p:cNvCxnSpPr>
          <p:nvPr/>
        </p:nvCxnSpPr>
        <p:spPr>
          <a:xfrm>
            <a:off x="764750" y="1452850"/>
            <a:ext cx="85200" cy="2439900"/>
          </a:xfrm>
          <a:prstGeom prst="bentConnector3">
            <a:avLst>
              <a:gd name="adj1" fmla="val -279489"/>
            </a:avLst>
          </a:prstGeom>
          <a:noFill/>
          <a:ln w="9525" cap="flat" cmpd="sng">
            <a:solidFill>
              <a:schemeClr val="dk2"/>
            </a:solidFill>
            <a:prstDash val="solid"/>
            <a:round/>
            <a:headEnd type="none" w="sm" len="sm"/>
            <a:tailEnd type="none" w="sm" len="sm"/>
          </a:ln>
        </p:spPr>
      </p:cxnSp>
      <p:cxnSp>
        <p:nvCxnSpPr>
          <p:cNvPr id="100" name="Google Shape;100;p2"/>
          <p:cNvCxnSpPr>
            <a:stCxn id="80" idx="1"/>
            <a:endCxn id="86" idx="1"/>
          </p:cNvCxnSpPr>
          <p:nvPr/>
        </p:nvCxnSpPr>
        <p:spPr>
          <a:xfrm>
            <a:off x="3505250" y="1452850"/>
            <a:ext cx="89400" cy="830400"/>
          </a:xfrm>
          <a:prstGeom prst="bentConnector3">
            <a:avLst>
              <a:gd name="adj1" fmla="val -266359"/>
            </a:avLst>
          </a:prstGeom>
          <a:noFill/>
          <a:ln w="9525" cap="flat" cmpd="sng">
            <a:solidFill>
              <a:schemeClr val="dk2"/>
            </a:solidFill>
            <a:prstDash val="solid"/>
            <a:round/>
            <a:headEnd type="none" w="sm" len="sm"/>
            <a:tailEnd type="none" w="sm" len="sm"/>
          </a:ln>
        </p:spPr>
      </p:cxnSp>
      <p:cxnSp>
        <p:nvCxnSpPr>
          <p:cNvPr id="101" name="Google Shape;101;p2"/>
          <p:cNvCxnSpPr>
            <a:stCxn id="80" idx="1"/>
            <a:endCxn id="87" idx="1"/>
          </p:cNvCxnSpPr>
          <p:nvPr/>
        </p:nvCxnSpPr>
        <p:spPr>
          <a:xfrm>
            <a:off x="3505250" y="1452850"/>
            <a:ext cx="89400" cy="1366800"/>
          </a:xfrm>
          <a:prstGeom prst="bentConnector3">
            <a:avLst>
              <a:gd name="adj1" fmla="val -266359"/>
            </a:avLst>
          </a:prstGeom>
          <a:noFill/>
          <a:ln w="9525" cap="flat" cmpd="sng">
            <a:solidFill>
              <a:schemeClr val="dk2"/>
            </a:solidFill>
            <a:prstDash val="solid"/>
            <a:round/>
            <a:headEnd type="none" w="sm" len="sm"/>
            <a:tailEnd type="none" w="sm" len="sm"/>
          </a:ln>
        </p:spPr>
      </p:cxnSp>
      <p:cxnSp>
        <p:nvCxnSpPr>
          <p:cNvPr id="102" name="Google Shape;102;p2"/>
          <p:cNvCxnSpPr>
            <a:stCxn id="80" idx="1"/>
            <a:endCxn id="88" idx="1"/>
          </p:cNvCxnSpPr>
          <p:nvPr/>
        </p:nvCxnSpPr>
        <p:spPr>
          <a:xfrm>
            <a:off x="3505250" y="1452850"/>
            <a:ext cx="89400" cy="1903200"/>
          </a:xfrm>
          <a:prstGeom prst="bentConnector3">
            <a:avLst>
              <a:gd name="adj1" fmla="val -266359"/>
            </a:avLst>
          </a:prstGeom>
          <a:noFill/>
          <a:ln w="9525" cap="flat" cmpd="sng">
            <a:solidFill>
              <a:schemeClr val="dk2"/>
            </a:solidFill>
            <a:prstDash val="solid"/>
            <a:round/>
            <a:headEnd type="none" w="sm" len="sm"/>
            <a:tailEnd type="none" w="sm" len="sm"/>
          </a:ln>
        </p:spPr>
      </p:cxnSp>
      <p:cxnSp>
        <p:nvCxnSpPr>
          <p:cNvPr id="103" name="Google Shape;103;p2"/>
          <p:cNvCxnSpPr>
            <a:stCxn id="81" idx="1"/>
            <a:endCxn id="89" idx="1"/>
          </p:cNvCxnSpPr>
          <p:nvPr/>
        </p:nvCxnSpPr>
        <p:spPr>
          <a:xfrm>
            <a:off x="6483875" y="1452850"/>
            <a:ext cx="63000" cy="704700"/>
          </a:xfrm>
          <a:prstGeom prst="bentConnector3">
            <a:avLst>
              <a:gd name="adj1" fmla="val -377976"/>
            </a:avLst>
          </a:prstGeom>
          <a:noFill/>
          <a:ln w="9525" cap="flat" cmpd="sng">
            <a:solidFill>
              <a:schemeClr val="dk2"/>
            </a:solidFill>
            <a:prstDash val="solid"/>
            <a:round/>
            <a:headEnd type="none" w="sm" len="sm"/>
            <a:tailEnd type="none" w="sm" len="sm"/>
          </a:ln>
        </p:spPr>
      </p:cxnSp>
      <p:cxnSp>
        <p:nvCxnSpPr>
          <p:cNvPr id="104" name="Google Shape;104;p2"/>
          <p:cNvCxnSpPr>
            <a:stCxn id="81" idx="1"/>
            <a:endCxn id="90" idx="1"/>
          </p:cNvCxnSpPr>
          <p:nvPr/>
        </p:nvCxnSpPr>
        <p:spPr>
          <a:xfrm>
            <a:off x="6483875" y="1452850"/>
            <a:ext cx="63000" cy="1311900"/>
          </a:xfrm>
          <a:prstGeom prst="bentConnector3">
            <a:avLst>
              <a:gd name="adj1" fmla="val -377976"/>
            </a:avLst>
          </a:prstGeom>
          <a:noFill/>
          <a:ln w="9525" cap="flat" cmpd="sng">
            <a:solidFill>
              <a:schemeClr val="dk2"/>
            </a:solidFill>
            <a:prstDash val="solid"/>
            <a:round/>
            <a:headEnd type="none" w="sm" len="sm"/>
            <a:tailEnd type="none" w="sm" len="sm"/>
          </a:ln>
        </p:spPr>
      </p:cxnSp>
      <p:cxnSp>
        <p:nvCxnSpPr>
          <p:cNvPr id="108" name="Google Shape;108;p2"/>
          <p:cNvCxnSpPr>
            <a:stCxn id="79" idx="1"/>
            <a:endCxn id="84" idx="1"/>
          </p:cNvCxnSpPr>
          <p:nvPr/>
        </p:nvCxnSpPr>
        <p:spPr>
          <a:xfrm>
            <a:off x="764750" y="1452850"/>
            <a:ext cx="85200" cy="1903200"/>
          </a:xfrm>
          <a:prstGeom prst="bentConnector3">
            <a:avLst>
              <a:gd name="adj1" fmla="val -279489"/>
            </a:avLst>
          </a:prstGeom>
          <a:noFill/>
          <a:ln w="9525" cap="flat" cmpd="sng">
            <a:solidFill>
              <a:schemeClr val="dk2"/>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10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fade">
                                      <p:cBhvr>
                                        <p:cTn id="12" dur="1000"/>
                                        <p:tgtEl>
                                          <p:spTgt spid="79"/>
                                        </p:tgtEl>
                                      </p:cBhvr>
                                    </p:animEffect>
                                  </p:childTnLst>
                                </p:cTn>
                              </p:par>
                              <p:par>
                                <p:cTn id="13" presetID="10" presetClass="entr" presetSubtype="0" fill="hold" nodeType="withEffect">
                                  <p:stCondLst>
                                    <p:cond delay="0"/>
                                  </p:stCondLst>
                                  <p:childTnLst>
                                    <p:set>
                                      <p:cBhvr>
                                        <p:cTn id="14" dur="1" fill="hold">
                                          <p:stCondLst>
                                            <p:cond delay="0"/>
                                          </p:stCondLst>
                                        </p:cTn>
                                        <p:tgtEl>
                                          <p:spTgt spid="94"/>
                                        </p:tgtEl>
                                        <p:attrNameLst>
                                          <p:attrName>style.visibility</p:attrName>
                                        </p:attrNameLst>
                                      </p:cBhvr>
                                      <p:to>
                                        <p:strVal val="visible"/>
                                      </p:to>
                                    </p:set>
                                    <p:animEffect transition="in" filter="fade">
                                      <p:cBhvr>
                                        <p:cTn id="15" dur="1000"/>
                                        <p:tgtEl>
                                          <p:spTgt spid="9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5"/>
                                        </p:tgtEl>
                                        <p:attrNameLst>
                                          <p:attrName>style.visibility</p:attrName>
                                        </p:attrNameLst>
                                      </p:cBhvr>
                                      <p:to>
                                        <p:strVal val="visible"/>
                                      </p:to>
                                    </p:set>
                                    <p:animEffect transition="in" filter="fade">
                                      <p:cBhvr>
                                        <p:cTn id="20" dur="1000"/>
                                        <p:tgtEl>
                                          <p:spTgt spid="95"/>
                                        </p:tgtEl>
                                      </p:cBhvr>
                                    </p:animEffect>
                                  </p:childTnLst>
                                </p:cTn>
                              </p:par>
                              <p:par>
                                <p:cTn id="21" presetID="10" presetClass="entr" presetSubtype="0" fill="hold" nodeType="withEffect">
                                  <p:stCondLst>
                                    <p:cond delay="0"/>
                                  </p:stCondLst>
                                  <p:childTnLst>
                                    <p:set>
                                      <p:cBhvr>
                                        <p:cTn id="22" dur="1" fill="hold">
                                          <p:stCondLst>
                                            <p:cond delay="0"/>
                                          </p:stCondLst>
                                        </p:cTn>
                                        <p:tgtEl>
                                          <p:spTgt spid="80"/>
                                        </p:tgtEl>
                                        <p:attrNameLst>
                                          <p:attrName>style.visibility</p:attrName>
                                        </p:attrNameLst>
                                      </p:cBhvr>
                                      <p:to>
                                        <p:strVal val="visible"/>
                                      </p:to>
                                    </p:set>
                                    <p:animEffect transition="in" filter="fade">
                                      <p:cBhvr>
                                        <p:cTn id="23" dur="1000"/>
                                        <p:tgtEl>
                                          <p:spTgt spid="8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6"/>
                                        </p:tgtEl>
                                        <p:attrNameLst>
                                          <p:attrName>style.visibility</p:attrName>
                                        </p:attrNameLst>
                                      </p:cBhvr>
                                      <p:to>
                                        <p:strVal val="visible"/>
                                      </p:to>
                                    </p:set>
                                    <p:animEffect transition="in" filter="fade">
                                      <p:cBhvr>
                                        <p:cTn id="28" dur="1000"/>
                                        <p:tgtEl>
                                          <p:spTgt spid="96"/>
                                        </p:tgtEl>
                                      </p:cBhvr>
                                    </p:animEffect>
                                  </p:childTnLst>
                                </p:cTn>
                              </p:par>
                              <p:par>
                                <p:cTn id="29" presetID="10" presetClass="entr" presetSubtype="0" fill="hold"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1000"/>
                                        <p:tgtEl>
                                          <p:spTgt spid="8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82"/>
                                        </p:tgtEl>
                                        <p:attrNameLst>
                                          <p:attrName>style.visibility</p:attrName>
                                        </p:attrNameLst>
                                      </p:cBhvr>
                                      <p:to>
                                        <p:strVal val="visible"/>
                                      </p:to>
                                    </p:set>
                                    <p:animEffect transition="in" filter="fade">
                                      <p:cBhvr>
                                        <p:cTn id="36" dur="1000"/>
                                        <p:tgtEl>
                                          <p:spTgt spid="82"/>
                                        </p:tgtEl>
                                      </p:cBhvr>
                                    </p:animEffect>
                                  </p:childTnLst>
                                </p:cTn>
                              </p:par>
                              <p:par>
                                <p:cTn id="37" presetID="10" presetClass="entr" presetSubtype="0" fill="hold" nodeType="withEffect">
                                  <p:stCondLst>
                                    <p:cond delay="0"/>
                                  </p:stCondLst>
                                  <p:childTnLst>
                                    <p:set>
                                      <p:cBhvr>
                                        <p:cTn id="38" dur="1" fill="hold">
                                          <p:stCondLst>
                                            <p:cond delay="0"/>
                                          </p:stCondLst>
                                        </p:cTn>
                                        <p:tgtEl>
                                          <p:spTgt spid="97"/>
                                        </p:tgtEl>
                                        <p:attrNameLst>
                                          <p:attrName>style.visibility</p:attrName>
                                        </p:attrNameLst>
                                      </p:cBhvr>
                                      <p:to>
                                        <p:strVal val="visible"/>
                                      </p:to>
                                    </p:set>
                                    <p:animEffect transition="in" filter="fade">
                                      <p:cBhvr>
                                        <p:cTn id="39" dur="1000"/>
                                        <p:tgtEl>
                                          <p:spTgt spid="9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98"/>
                                        </p:tgtEl>
                                        <p:attrNameLst>
                                          <p:attrName>style.visibility</p:attrName>
                                        </p:attrNameLst>
                                      </p:cBhvr>
                                      <p:to>
                                        <p:strVal val="visible"/>
                                      </p:to>
                                    </p:set>
                                    <p:animEffect transition="in" filter="fade">
                                      <p:cBhvr>
                                        <p:cTn id="44" dur="1000"/>
                                        <p:tgtEl>
                                          <p:spTgt spid="98"/>
                                        </p:tgtEl>
                                      </p:cBhvr>
                                    </p:animEffect>
                                  </p:childTnLst>
                                </p:cTn>
                              </p:par>
                              <p:par>
                                <p:cTn id="45" presetID="10" presetClass="entr" presetSubtype="0" fill="hold" nodeType="withEffect">
                                  <p:stCondLst>
                                    <p:cond delay="0"/>
                                  </p:stCondLst>
                                  <p:childTnLst>
                                    <p:set>
                                      <p:cBhvr>
                                        <p:cTn id="46" dur="1" fill="hold">
                                          <p:stCondLst>
                                            <p:cond delay="0"/>
                                          </p:stCondLst>
                                        </p:cTn>
                                        <p:tgtEl>
                                          <p:spTgt spid="83"/>
                                        </p:tgtEl>
                                        <p:attrNameLst>
                                          <p:attrName>style.visibility</p:attrName>
                                        </p:attrNameLst>
                                      </p:cBhvr>
                                      <p:to>
                                        <p:strVal val="visible"/>
                                      </p:to>
                                    </p:set>
                                    <p:animEffect transition="in" filter="fade">
                                      <p:cBhvr>
                                        <p:cTn id="47" dur="1000"/>
                                        <p:tgtEl>
                                          <p:spTgt spid="8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8"/>
                                        </p:tgtEl>
                                        <p:attrNameLst>
                                          <p:attrName>style.visibility</p:attrName>
                                        </p:attrNameLst>
                                      </p:cBhvr>
                                      <p:to>
                                        <p:strVal val="visible"/>
                                      </p:to>
                                    </p:set>
                                    <p:animEffect transition="in" filter="fade">
                                      <p:cBhvr>
                                        <p:cTn id="52" dur="1000"/>
                                        <p:tgtEl>
                                          <p:spTgt spid="108"/>
                                        </p:tgtEl>
                                      </p:cBhvr>
                                    </p:animEffect>
                                  </p:childTnLst>
                                </p:cTn>
                              </p:par>
                              <p:par>
                                <p:cTn id="53" presetID="10" presetClass="entr" presetSubtype="0" fill="hold" nodeType="withEffect">
                                  <p:stCondLst>
                                    <p:cond delay="0"/>
                                  </p:stCondLst>
                                  <p:childTnLst>
                                    <p:set>
                                      <p:cBhvr>
                                        <p:cTn id="54" dur="1" fill="hold">
                                          <p:stCondLst>
                                            <p:cond delay="0"/>
                                          </p:stCondLst>
                                        </p:cTn>
                                        <p:tgtEl>
                                          <p:spTgt spid="84"/>
                                        </p:tgtEl>
                                        <p:attrNameLst>
                                          <p:attrName>style.visibility</p:attrName>
                                        </p:attrNameLst>
                                      </p:cBhvr>
                                      <p:to>
                                        <p:strVal val="visible"/>
                                      </p:to>
                                    </p:set>
                                    <p:animEffect transition="in" filter="fade">
                                      <p:cBhvr>
                                        <p:cTn id="55" dur="1000"/>
                                        <p:tgtEl>
                                          <p:spTgt spid="8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99"/>
                                        </p:tgtEl>
                                        <p:attrNameLst>
                                          <p:attrName>style.visibility</p:attrName>
                                        </p:attrNameLst>
                                      </p:cBhvr>
                                      <p:to>
                                        <p:strVal val="visible"/>
                                      </p:to>
                                    </p:set>
                                    <p:animEffect transition="in" filter="fade">
                                      <p:cBhvr>
                                        <p:cTn id="60" dur="1000"/>
                                        <p:tgtEl>
                                          <p:spTgt spid="99"/>
                                        </p:tgtEl>
                                      </p:cBhvr>
                                    </p:animEffect>
                                  </p:childTnLst>
                                </p:cTn>
                              </p:par>
                              <p:par>
                                <p:cTn id="61" presetID="10" presetClass="entr" presetSubtype="0" fill="hold" nodeType="withEffect">
                                  <p:stCondLst>
                                    <p:cond delay="0"/>
                                  </p:stCondLst>
                                  <p:childTnLst>
                                    <p:set>
                                      <p:cBhvr>
                                        <p:cTn id="62" dur="1" fill="hold">
                                          <p:stCondLst>
                                            <p:cond delay="0"/>
                                          </p:stCondLst>
                                        </p:cTn>
                                        <p:tgtEl>
                                          <p:spTgt spid="85"/>
                                        </p:tgtEl>
                                        <p:attrNameLst>
                                          <p:attrName>style.visibility</p:attrName>
                                        </p:attrNameLst>
                                      </p:cBhvr>
                                      <p:to>
                                        <p:strVal val="visible"/>
                                      </p:to>
                                    </p:set>
                                    <p:animEffect transition="in" filter="fade">
                                      <p:cBhvr>
                                        <p:cTn id="63" dur="1000"/>
                                        <p:tgtEl>
                                          <p:spTgt spid="8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86"/>
                                        </p:tgtEl>
                                        <p:attrNameLst>
                                          <p:attrName>style.visibility</p:attrName>
                                        </p:attrNameLst>
                                      </p:cBhvr>
                                      <p:to>
                                        <p:strVal val="visible"/>
                                      </p:to>
                                    </p:set>
                                    <p:animEffect transition="in" filter="fade">
                                      <p:cBhvr>
                                        <p:cTn id="68" dur="1000"/>
                                        <p:tgtEl>
                                          <p:spTgt spid="86"/>
                                        </p:tgtEl>
                                      </p:cBhvr>
                                    </p:animEffect>
                                  </p:childTnLst>
                                </p:cTn>
                              </p:par>
                              <p:par>
                                <p:cTn id="69" presetID="10" presetClass="entr" presetSubtype="0" fill="hold" nodeType="withEffect">
                                  <p:stCondLst>
                                    <p:cond delay="0"/>
                                  </p:stCondLst>
                                  <p:childTnLst>
                                    <p:set>
                                      <p:cBhvr>
                                        <p:cTn id="70" dur="1" fill="hold">
                                          <p:stCondLst>
                                            <p:cond delay="0"/>
                                          </p:stCondLst>
                                        </p:cTn>
                                        <p:tgtEl>
                                          <p:spTgt spid="100"/>
                                        </p:tgtEl>
                                        <p:attrNameLst>
                                          <p:attrName>style.visibility</p:attrName>
                                        </p:attrNameLst>
                                      </p:cBhvr>
                                      <p:to>
                                        <p:strVal val="visible"/>
                                      </p:to>
                                    </p:set>
                                    <p:animEffect transition="in" filter="fade">
                                      <p:cBhvr>
                                        <p:cTn id="71" dur="1000"/>
                                        <p:tgtEl>
                                          <p:spTgt spid="100"/>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87"/>
                                        </p:tgtEl>
                                        <p:attrNameLst>
                                          <p:attrName>style.visibility</p:attrName>
                                        </p:attrNameLst>
                                      </p:cBhvr>
                                      <p:to>
                                        <p:strVal val="visible"/>
                                      </p:to>
                                    </p:set>
                                    <p:animEffect transition="in" filter="fade">
                                      <p:cBhvr>
                                        <p:cTn id="76" dur="1000"/>
                                        <p:tgtEl>
                                          <p:spTgt spid="87"/>
                                        </p:tgtEl>
                                      </p:cBhvr>
                                    </p:animEffect>
                                  </p:childTnLst>
                                </p:cTn>
                              </p:par>
                              <p:par>
                                <p:cTn id="77" presetID="10" presetClass="entr" presetSubtype="0" fill="hold" nodeType="withEffect">
                                  <p:stCondLst>
                                    <p:cond delay="0"/>
                                  </p:stCondLst>
                                  <p:childTnLst>
                                    <p:set>
                                      <p:cBhvr>
                                        <p:cTn id="78" dur="1" fill="hold">
                                          <p:stCondLst>
                                            <p:cond delay="0"/>
                                          </p:stCondLst>
                                        </p:cTn>
                                        <p:tgtEl>
                                          <p:spTgt spid="101"/>
                                        </p:tgtEl>
                                        <p:attrNameLst>
                                          <p:attrName>style.visibility</p:attrName>
                                        </p:attrNameLst>
                                      </p:cBhvr>
                                      <p:to>
                                        <p:strVal val="visible"/>
                                      </p:to>
                                    </p:set>
                                    <p:animEffect transition="in" filter="fade">
                                      <p:cBhvr>
                                        <p:cTn id="79" dur="1000"/>
                                        <p:tgtEl>
                                          <p:spTgt spid="101"/>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88"/>
                                        </p:tgtEl>
                                        <p:attrNameLst>
                                          <p:attrName>style.visibility</p:attrName>
                                        </p:attrNameLst>
                                      </p:cBhvr>
                                      <p:to>
                                        <p:strVal val="visible"/>
                                      </p:to>
                                    </p:set>
                                    <p:animEffect transition="in" filter="fade">
                                      <p:cBhvr>
                                        <p:cTn id="84" dur="1000"/>
                                        <p:tgtEl>
                                          <p:spTgt spid="88"/>
                                        </p:tgtEl>
                                      </p:cBhvr>
                                    </p:animEffect>
                                  </p:childTnLst>
                                </p:cTn>
                              </p:par>
                              <p:par>
                                <p:cTn id="85" presetID="10" presetClass="entr" presetSubtype="0" fill="hold" nodeType="withEffect">
                                  <p:stCondLst>
                                    <p:cond delay="0"/>
                                  </p:stCondLst>
                                  <p:childTnLst>
                                    <p:set>
                                      <p:cBhvr>
                                        <p:cTn id="86" dur="1" fill="hold">
                                          <p:stCondLst>
                                            <p:cond delay="0"/>
                                          </p:stCondLst>
                                        </p:cTn>
                                        <p:tgtEl>
                                          <p:spTgt spid="102"/>
                                        </p:tgtEl>
                                        <p:attrNameLst>
                                          <p:attrName>style.visibility</p:attrName>
                                        </p:attrNameLst>
                                      </p:cBhvr>
                                      <p:to>
                                        <p:strVal val="visible"/>
                                      </p:to>
                                    </p:set>
                                    <p:animEffect transition="in" filter="fade">
                                      <p:cBhvr>
                                        <p:cTn id="87" dur="1000"/>
                                        <p:tgtEl>
                                          <p:spTgt spid="102"/>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89"/>
                                        </p:tgtEl>
                                        <p:attrNameLst>
                                          <p:attrName>style.visibility</p:attrName>
                                        </p:attrNameLst>
                                      </p:cBhvr>
                                      <p:to>
                                        <p:strVal val="visible"/>
                                      </p:to>
                                    </p:set>
                                    <p:animEffect transition="in" filter="fade">
                                      <p:cBhvr>
                                        <p:cTn id="92" dur="1000"/>
                                        <p:tgtEl>
                                          <p:spTgt spid="89"/>
                                        </p:tgtEl>
                                      </p:cBhvr>
                                    </p:animEffect>
                                  </p:childTnLst>
                                </p:cTn>
                              </p:par>
                              <p:par>
                                <p:cTn id="93" presetID="10" presetClass="entr" presetSubtype="0" fill="hold" nodeType="withEffect">
                                  <p:stCondLst>
                                    <p:cond delay="0"/>
                                  </p:stCondLst>
                                  <p:childTnLst>
                                    <p:set>
                                      <p:cBhvr>
                                        <p:cTn id="94" dur="1" fill="hold">
                                          <p:stCondLst>
                                            <p:cond delay="0"/>
                                          </p:stCondLst>
                                        </p:cTn>
                                        <p:tgtEl>
                                          <p:spTgt spid="103"/>
                                        </p:tgtEl>
                                        <p:attrNameLst>
                                          <p:attrName>style.visibility</p:attrName>
                                        </p:attrNameLst>
                                      </p:cBhvr>
                                      <p:to>
                                        <p:strVal val="visible"/>
                                      </p:to>
                                    </p:set>
                                    <p:animEffect transition="in" filter="fade">
                                      <p:cBhvr>
                                        <p:cTn id="95" dur="1000"/>
                                        <p:tgtEl>
                                          <p:spTgt spid="103"/>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90"/>
                                        </p:tgtEl>
                                        <p:attrNameLst>
                                          <p:attrName>style.visibility</p:attrName>
                                        </p:attrNameLst>
                                      </p:cBhvr>
                                      <p:to>
                                        <p:strVal val="visible"/>
                                      </p:to>
                                    </p:set>
                                    <p:animEffect transition="in" filter="fade">
                                      <p:cBhvr>
                                        <p:cTn id="100" dur="1000"/>
                                        <p:tgtEl>
                                          <p:spTgt spid="90"/>
                                        </p:tgtEl>
                                      </p:cBhvr>
                                    </p:animEffect>
                                  </p:childTnLst>
                                </p:cTn>
                              </p:par>
                              <p:par>
                                <p:cTn id="101" presetID="10" presetClass="entr" presetSubtype="0" fill="hold" nodeType="withEffect">
                                  <p:stCondLst>
                                    <p:cond delay="0"/>
                                  </p:stCondLst>
                                  <p:childTnLst>
                                    <p:set>
                                      <p:cBhvr>
                                        <p:cTn id="102" dur="1" fill="hold">
                                          <p:stCondLst>
                                            <p:cond delay="0"/>
                                          </p:stCondLst>
                                        </p:cTn>
                                        <p:tgtEl>
                                          <p:spTgt spid="104"/>
                                        </p:tgtEl>
                                        <p:attrNameLst>
                                          <p:attrName>style.visibility</p:attrName>
                                        </p:attrNameLst>
                                      </p:cBhvr>
                                      <p:to>
                                        <p:strVal val="visible"/>
                                      </p:to>
                                    </p:set>
                                    <p:animEffect transition="in" filter="fade">
                                      <p:cBhvr>
                                        <p:cTn id="103" dur="10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5" name="Google Shape;115;gd00087a428_0_11"/>
          <p:cNvSpPr/>
          <p:nvPr/>
        </p:nvSpPr>
        <p:spPr>
          <a:xfrm>
            <a:off x="4827625" y="2118463"/>
            <a:ext cx="3611700" cy="571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500"/>
              <a:buFont typeface="Arial"/>
              <a:buNone/>
            </a:pPr>
            <a:r>
              <a:rPr lang="en" sz="1500" b="1" i="0" u="none" strike="noStrike" cap="none">
                <a:solidFill>
                  <a:schemeClr val="dk1"/>
                </a:solidFill>
                <a:latin typeface="Arial"/>
                <a:ea typeface="Arial"/>
                <a:cs typeface="Arial"/>
                <a:sym typeface="Arial"/>
              </a:rPr>
              <a:t>O</a:t>
            </a:r>
            <a:r>
              <a:rPr lang="en" sz="1500" b="1" i="0" u="none" strike="noStrike" cap="none">
                <a:solidFill>
                  <a:schemeClr val="dk1"/>
                </a:solidFill>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
                  </a:ext>
                </a:extLst>
              </a:rPr>
              <a:t>bserving and analysing the pro</a:t>
            </a:r>
            <a:r>
              <a:rPr lang="en" sz="1500" b="1" i="0" u="none" strike="noStrike" cap="none">
                <a:solidFill>
                  <a:schemeClr val="dk1"/>
                </a:solidFill>
                <a:latin typeface="Arial"/>
                <a:ea typeface="Arial"/>
                <a:cs typeface="Arial"/>
                <a:sym typeface="Arial"/>
              </a:rPr>
              <a:t>blem</a:t>
            </a:r>
            <a:endParaRPr sz="1500" b="1" i="0" u="none" strike="noStrike" cap="none">
              <a:solidFill>
                <a:srgbClr val="000000"/>
              </a:solidFill>
              <a:latin typeface="Arial"/>
              <a:ea typeface="Arial"/>
              <a:cs typeface="Arial"/>
              <a:sym typeface="Arial"/>
            </a:endParaRPr>
          </a:p>
        </p:txBody>
      </p:sp>
      <p:sp>
        <p:nvSpPr>
          <p:cNvPr id="116" name="Google Shape;116;gd00087a428_0_11"/>
          <p:cNvSpPr/>
          <p:nvPr/>
        </p:nvSpPr>
        <p:spPr>
          <a:xfrm>
            <a:off x="4819900" y="2860550"/>
            <a:ext cx="3611700" cy="411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500"/>
              <a:buFont typeface="Arial"/>
              <a:buNone/>
            </a:pPr>
            <a:r>
              <a:rPr lang="en" sz="1500" b="1" i="0" u="none" strike="noStrike" cap="none">
                <a:solidFill>
                  <a:schemeClr val="dk1"/>
                </a:solidFill>
                <a:latin typeface="Arial"/>
                <a:ea typeface="Arial"/>
                <a:cs typeface="Arial"/>
                <a:sym typeface="Arial"/>
              </a:rPr>
              <a:t>Understanding the reasons</a:t>
            </a:r>
            <a:endParaRPr sz="1500" b="1" i="0" u="none" strike="noStrike" cap="none">
              <a:solidFill>
                <a:srgbClr val="000000"/>
              </a:solidFill>
              <a:latin typeface="Arial"/>
              <a:ea typeface="Arial"/>
              <a:cs typeface="Arial"/>
              <a:sym typeface="Arial"/>
            </a:endParaRPr>
          </a:p>
        </p:txBody>
      </p:sp>
      <p:sp>
        <p:nvSpPr>
          <p:cNvPr id="117" name="Google Shape;117;gd00087a428_0_11"/>
          <p:cNvSpPr/>
          <p:nvPr/>
        </p:nvSpPr>
        <p:spPr>
          <a:xfrm>
            <a:off x="4819900" y="3442150"/>
            <a:ext cx="3611700" cy="411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500"/>
              <a:buFont typeface="Arial"/>
              <a:buNone/>
            </a:pPr>
            <a:r>
              <a:rPr lang="en" sz="1500" b="1" i="0" u="none" strike="noStrike" cap="none">
                <a:solidFill>
                  <a:schemeClr val="dk1"/>
                </a:solidFill>
                <a:latin typeface="Arial"/>
                <a:ea typeface="Arial"/>
                <a:cs typeface="Arial"/>
                <a:sym typeface="Arial"/>
              </a:rPr>
              <a:t>Evaluating the reasons</a:t>
            </a:r>
            <a:endParaRPr sz="1500" b="1" i="0" u="none" strike="noStrike" cap="none">
              <a:solidFill>
                <a:schemeClr val="dk1"/>
              </a:solidFill>
              <a:latin typeface="Arial"/>
              <a:ea typeface="Arial"/>
              <a:cs typeface="Arial"/>
              <a:sym typeface="Arial"/>
            </a:endParaRPr>
          </a:p>
        </p:txBody>
      </p:sp>
      <p:sp>
        <p:nvSpPr>
          <p:cNvPr id="118" name="Google Shape;118;gd00087a428_0_11"/>
          <p:cNvSpPr/>
          <p:nvPr/>
        </p:nvSpPr>
        <p:spPr>
          <a:xfrm>
            <a:off x="4827631" y="4023750"/>
            <a:ext cx="3611700" cy="411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500"/>
              <a:buFont typeface="Arial"/>
              <a:buNone/>
            </a:pPr>
            <a:r>
              <a:rPr lang="en" sz="1500" b="1" i="0" u="none" strike="noStrike" cap="none">
                <a:solidFill>
                  <a:schemeClr val="dk1"/>
                </a:solidFill>
                <a:latin typeface="Arial"/>
                <a:ea typeface="Arial"/>
                <a:cs typeface="Arial"/>
                <a:sym typeface="Arial"/>
              </a:rPr>
              <a:t>Taking the </a:t>
            </a:r>
            <a:r>
              <a:rPr lang="en" sz="1500" b="1" i="0" u="none" strike="noStrike" cap="none">
                <a:solidFill>
                  <a:schemeClr val="dk1"/>
                </a:solidFill>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
                  </a:ext>
                </a:extLst>
              </a:rPr>
              <a:t>right solution</a:t>
            </a:r>
            <a:endParaRPr sz="1500" b="1" i="0" u="none" strike="noStrike" cap="none">
              <a:solidFill>
                <a:srgbClr val="000000"/>
              </a:solidFill>
              <a:latin typeface="Arial"/>
              <a:ea typeface="Arial"/>
              <a:cs typeface="Arial"/>
              <a:sym typeface="Arial"/>
            </a:endParaRPr>
          </a:p>
        </p:txBody>
      </p:sp>
      <p:sp>
        <p:nvSpPr>
          <p:cNvPr id="119" name="Google Shape;119;gd00087a428_0_11"/>
          <p:cNvSpPr/>
          <p:nvPr/>
        </p:nvSpPr>
        <p:spPr>
          <a:xfrm>
            <a:off x="3942138" y="457775"/>
            <a:ext cx="1963200" cy="4110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 sz="1900" b="0" i="0" u="none" strike="noStrike" cap="none">
                <a:solidFill>
                  <a:schemeClr val="lt1"/>
                </a:solidFill>
                <a:latin typeface="Arial"/>
                <a:ea typeface="Arial"/>
                <a:cs typeface="Arial"/>
                <a:sym typeface="Arial"/>
              </a:rPr>
              <a:t>Learning Skills</a:t>
            </a:r>
            <a:endParaRPr sz="1900" b="0" i="0" u="none" strike="noStrike" cap="none">
              <a:solidFill>
                <a:schemeClr val="lt1"/>
              </a:solidFill>
              <a:latin typeface="Arial"/>
              <a:ea typeface="Arial"/>
              <a:cs typeface="Arial"/>
              <a:sym typeface="Arial"/>
            </a:endParaRPr>
          </a:p>
        </p:txBody>
      </p:sp>
      <p:pic>
        <p:nvPicPr>
          <p:cNvPr id="120" name="Google Shape;120;gd00087a428_0_11"/>
          <p:cNvPicPr preferRelativeResize="0"/>
          <p:nvPr/>
        </p:nvPicPr>
        <p:blipFill rotWithShape="1">
          <a:blip r:embed="rId3">
            <a:alphaModFix/>
          </a:blip>
          <a:srcRect l="31414" r="28132"/>
          <a:stretch/>
        </p:blipFill>
        <p:spPr>
          <a:xfrm>
            <a:off x="892415" y="2242812"/>
            <a:ext cx="1632100" cy="2398675"/>
          </a:xfrm>
          <a:prstGeom prst="rect">
            <a:avLst/>
          </a:prstGeom>
          <a:noFill/>
          <a:ln>
            <a:noFill/>
          </a:ln>
        </p:spPr>
      </p:pic>
      <p:cxnSp>
        <p:nvCxnSpPr>
          <p:cNvPr id="121" name="Google Shape;121;gd00087a428_0_11"/>
          <p:cNvCxnSpPr>
            <a:stCxn id="115" idx="1"/>
            <a:endCxn id="116" idx="1"/>
          </p:cNvCxnSpPr>
          <p:nvPr/>
        </p:nvCxnSpPr>
        <p:spPr>
          <a:xfrm flipH="1">
            <a:off x="4819825" y="2404213"/>
            <a:ext cx="7800" cy="661800"/>
          </a:xfrm>
          <a:prstGeom prst="bentConnector3">
            <a:avLst>
              <a:gd name="adj1" fmla="val 3151923"/>
            </a:avLst>
          </a:prstGeom>
          <a:noFill/>
          <a:ln w="9525" cap="flat" cmpd="sng">
            <a:solidFill>
              <a:schemeClr val="dk2"/>
            </a:solidFill>
            <a:prstDash val="solid"/>
            <a:round/>
            <a:headEnd type="none" w="sm" len="sm"/>
            <a:tailEnd type="none" w="sm" len="sm"/>
          </a:ln>
        </p:spPr>
      </p:cxnSp>
      <p:cxnSp>
        <p:nvCxnSpPr>
          <p:cNvPr id="122" name="Google Shape;122;gd00087a428_0_11"/>
          <p:cNvCxnSpPr>
            <a:stCxn id="116" idx="1"/>
            <a:endCxn id="117" idx="1"/>
          </p:cNvCxnSpPr>
          <p:nvPr/>
        </p:nvCxnSpPr>
        <p:spPr>
          <a:xfrm>
            <a:off x="4819900" y="3066050"/>
            <a:ext cx="600" cy="581700"/>
          </a:xfrm>
          <a:prstGeom prst="bentConnector3">
            <a:avLst>
              <a:gd name="adj1" fmla="val -39687500"/>
            </a:avLst>
          </a:prstGeom>
          <a:noFill/>
          <a:ln w="9525" cap="flat" cmpd="sng">
            <a:solidFill>
              <a:schemeClr val="dk2"/>
            </a:solidFill>
            <a:prstDash val="solid"/>
            <a:round/>
            <a:headEnd type="none" w="sm" len="sm"/>
            <a:tailEnd type="none" w="sm" len="sm"/>
          </a:ln>
        </p:spPr>
      </p:cxnSp>
      <p:cxnSp>
        <p:nvCxnSpPr>
          <p:cNvPr id="123" name="Google Shape;123;gd00087a428_0_11"/>
          <p:cNvCxnSpPr>
            <a:stCxn id="117" idx="1"/>
            <a:endCxn id="118" idx="1"/>
          </p:cNvCxnSpPr>
          <p:nvPr/>
        </p:nvCxnSpPr>
        <p:spPr>
          <a:xfrm>
            <a:off x="4819900" y="3647650"/>
            <a:ext cx="7800" cy="581700"/>
          </a:xfrm>
          <a:prstGeom prst="bentConnector3">
            <a:avLst>
              <a:gd name="adj1" fmla="val -3052885"/>
            </a:avLst>
          </a:prstGeom>
          <a:noFill/>
          <a:ln w="9525" cap="flat" cmpd="sng">
            <a:solidFill>
              <a:schemeClr val="dk2"/>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1000"/>
                                        <p:tgtEl>
                                          <p:spTgt spid="1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7"/>
                                        </p:tgtEl>
                                        <p:attrNameLst>
                                          <p:attrName>style.visibility</p:attrName>
                                        </p:attrNameLst>
                                      </p:cBhvr>
                                      <p:to>
                                        <p:strVal val="visible"/>
                                      </p:to>
                                    </p:set>
                                    <p:animEffect transition="in" filter="fade">
                                      <p:cBhvr>
                                        <p:cTn id="17" dur="1000"/>
                                        <p:tgtEl>
                                          <p:spTgt spid="1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8"/>
                                        </p:tgtEl>
                                        <p:attrNameLst>
                                          <p:attrName>style.visibility</p:attrName>
                                        </p:attrNameLst>
                                      </p:cBhvr>
                                      <p:to>
                                        <p:strVal val="visible"/>
                                      </p:to>
                                    </p:set>
                                    <p:animEffect transition="in" filter="fade">
                                      <p:cBhvr>
                                        <p:cTn id="22" dur="10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g10a10d84ead_0_1122"/>
          <p:cNvSpPr/>
          <p:nvPr/>
        </p:nvSpPr>
        <p:spPr>
          <a:xfrm>
            <a:off x="5430850" y="2414825"/>
            <a:ext cx="3223500" cy="411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500"/>
              <a:buFont typeface="Arial"/>
              <a:buNone/>
            </a:pPr>
            <a:r>
              <a:rPr lang="en" sz="1500" b="1" i="0" u="none" strike="noStrike" cap="none">
                <a:solidFill>
                  <a:schemeClr val="dk1"/>
                </a:solidFill>
                <a:latin typeface="Arial"/>
                <a:ea typeface="Arial"/>
                <a:cs typeface="Arial"/>
                <a:sym typeface="Arial"/>
              </a:rPr>
              <a:t>Thinking out of the box</a:t>
            </a:r>
            <a:endParaRPr sz="1500" b="1" i="0" u="none" strike="noStrike" cap="none">
              <a:solidFill>
                <a:schemeClr val="dk1"/>
              </a:solidFill>
              <a:latin typeface="Arial"/>
              <a:ea typeface="Arial"/>
              <a:cs typeface="Arial"/>
              <a:sym typeface="Arial"/>
            </a:endParaRPr>
          </a:p>
        </p:txBody>
      </p:sp>
      <p:sp>
        <p:nvSpPr>
          <p:cNvPr id="130" name="Google Shape;130;g10a10d84ead_0_1122"/>
          <p:cNvSpPr/>
          <p:nvPr/>
        </p:nvSpPr>
        <p:spPr>
          <a:xfrm>
            <a:off x="5423950" y="2996425"/>
            <a:ext cx="3223500" cy="411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500"/>
              <a:buFont typeface="Arial"/>
              <a:buNone/>
            </a:pPr>
            <a:r>
              <a:rPr lang="en" sz="1500" b="1" i="0" u="none" strike="noStrike" cap="none">
                <a:solidFill>
                  <a:schemeClr val="dk1"/>
                </a:solidFill>
                <a:latin typeface="Arial"/>
                <a:ea typeface="Arial"/>
                <a:cs typeface="Arial"/>
                <a:sym typeface="Arial"/>
              </a:rPr>
              <a:t>Generating innovative ideas</a:t>
            </a:r>
            <a:endParaRPr sz="1500" b="1" i="0" u="none" strike="noStrike" cap="none">
              <a:solidFill>
                <a:schemeClr val="dk1"/>
              </a:solidFill>
              <a:latin typeface="Arial"/>
              <a:ea typeface="Arial"/>
              <a:cs typeface="Arial"/>
              <a:sym typeface="Arial"/>
            </a:endParaRPr>
          </a:p>
        </p:txBody>
      </p:sp>
      <p:sp>
        <p:nvSpPr>
          <p:cNvPr id="131" name="Google Shape;131;g10a10d84ead_0_1122"/>
          <p:cNvSpPr/>
          <p:nvPr/>
        </p:nvSpPr>
        <p:spPr>
          <a:xfrm>
            <a:off x="5423950" y="3578025"/>
            <a:ext cx="3223500" cy="411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500"/>
              <a:buFont typeface="Arial"/>
              <a:buNone/>
            </a:pPr>
            <a:r>
              <a:rPr lang="en" sz="1500" b="1" i="0" u="none" strike="noStrike" cap="none">
                <a:solidFill>
                  <a:schemeClr val="dk1"/>
                </a:solidFill>
                <a:latin typeface="Arial"/>
                <a:ea typeface="Arial"/>
                <a:cs typeface="Arial"/>
                <a:sym typeface="Arial"/>
              </a:rPr>
              <a:t> New Inventions</a:t>
            </a:r>
            <a:endParaRPr sz="1500" b="1" i="0" u="none" strike="noStrike" cap="none">
              <a:solidFill>
                <a:schemeClr val="dk1"/>
              </a:solidFill>
              <a:latin typeface="Arial"/>
              <a:ea typeface="Arial"/>
              <a:cs typeface="Arial"/>
              <a:sym typeface="Arial"/>
            </a:endParaRPr>
          </a:p>
        </p:txBody>
      </p:sp>
      <p:sp>
        <p:nvSpPr>
          <p:cNvPr id="132" name="Google Shape;132;g10a10d84ead_0_1122"/>
          <p:cNvSpPr/>
          <p:nvPr/>
        </p:nvSpPr>
        <p:spPr>
          <a:xfrm>
            <a:off x="5430850" y="4159625"/>
            <a:ext cx="3223500" cy="411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500"/>
              <a:buFont typeface="Arial"/>
              <a:buNone/>
            </a:pPr>
            <a:r>
              <a:rPr lang="en" sz="1500" b="1" i="0" u="none" strike="noStrike" cap="none">
                <a:solidFill>
                  <a:schemeClr val="dk1"/>
                </a:solidFill>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7"/>
                  </a:ext>
                </a:extLst>
              </a:rPr>
              <a:t>Curious, passionate and realistic</a:t>
            </a:r>
            <a:endParaRPr sz="1500" b="1" i="0" u="none" strike="noStrike" cap="none">
              <a:solidFill>
                <a:schemeClr val="dk1"/>
              </a:solidFill>
              <a:latin typeface="Arial"/>
              <a:ea typeface="Arial"/>
              <a:cs typeface="Arial"/>
              <a:sym typeface="Arial"/>
            </a:endParaRPr>
          </a:p>
        </p:txBody>
      </p:sp>
      <p:sp>
        <p:nvSpPr>
          <p:cNvPr id="134" name="Google Shape;134;g10a10d84ead_0_1122"/>
          <p:cNvSpPr/>
          <p:nvPr/>
        </p:nvSpPr>
        <p:spPr>
          <a:xfrm>
            <a:off x="3710563" y="370175"/>
            <a:ext cx="1963200" cy="4110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 sz="1900" b="0" i="0" u="none" strike="noStrike" cap="none">
                <a:solidFill>
                  <a:schemeClr val="lt1"/>
                </a:solidFill>
                <a:latin typeface="Arial"/>
                <a:ea typeface="Arial"/>
                <a:cs typeface="Arial"/>
                <a:sym typeface="Arial"/>
              </a:rPr>
              <a:t>Learning Skills</a:t>
            </a:r>
            <a:endParaRPr sz="1900" b="0" i="0" u="none" strike="noStrike" cap="none">
              <a:solidFill>
                <a:schemeClr val="lt1"/>
              </a:solidFill>
              <a:latin typeface="Arial"/>
              <a:ea typeface="Arial"/>
              <a:cs typeface="Arial"/>
              <a:sym typeface="Arial"/>
            </a:endParaRPr>
          </a:p>
        </p:txBody>
      </p:sp>
      <p:pic>
        <p:nvPicPr>
          <p:cNvPr id="135" name="Google Shape;135;g10a10d84ead_0_1122"/>
          <p:cNvPicPr preferRelativeResize="0"/>
          <p:nvPr/>
        </p:nvPicPr>
        <p:blipFill rotWithShape="1">
          <a:blip r:embed="rId3">
            <a:alphaModFix/>
          </a:blip>
          <a:srcRect l="31414" r="28132"/>
          <a:stretch/>
        </p:blipFill>
        <p:spPr>
          <a:xfrm>
            <a:off x="3345596" y="2208087"/>
            <a:ext cx="1632100" cy="2398675"/>
          </a:xfrm>
          <a:prstGeom prst="rect">
            <a:avLst/>
          </a:prstGeom>
          <a:noFill/>
          <a:ln>
            <a:noFill/>
          </a:ln>
        </p:spPr>
      </p:pic>
      <p:cxnSp>
        <p:nvCxnSpPr>
          <p:cNvPr id="136" name="Google Shape;136;g10a10d84ead_0_1122"/>
          <p:cNvCxnSpPr>
            <a:stCxn id="129" idx="1"/>
            <a:endCxn id="130" idx="1"/>
          </p:cNvCxnSpPr>
          <p:nvPr/>
        </p:nvCxnSpPr>
        <p:spPr>
          <a:xfrm flipH="1">
            <a:off x="5423950" y="2620325"/>
            <a:ext cx="6900" cy="581700"/>
          </a:xfrm>
          <a:prstGeom prst="bentConnector3">
            <a:avLst>
              <a:gd name="adj1" fmla="val 3551087"/>
            </a:avLst>
          </a:prstGeom>
          <a:noFill/>
          <a:ln w="9525" cap="flat" cmpd="sng">
            <a:solidFill>
              <a:schemeClr val="dk2"/>
            </a:solidFill>
            <a:prstDash val="solid"/>
            <a:round/>
            <a:headEnd type="none" w="sm" len="sm"/>
            <a:tailEnd type="none" w="sm" len="sm"/>
          </a:ln>
        </p:spPr>
      </p:cxnSp>
      <p:cxnSp>
        <p:nvCxnSpPr>
          <p:cNvPr id="137" name="Google Shape;137;g10a10d84ead_0_1122"/>
          <p:cNvCxnSpPr>
            <a:stCxn id="130" idx="1"/>
            <a:endCxn id="131" idx="1"/>
          </p:cNvCxnSpPr>
          <p:nvPr/>
        </p:nvCxnSpPr>
        <p:spPr>
          <a:xfrm>
            <a:off x="5423950" y="3201925"/>
            <a:ext cx="600" cy="581700"/>
          </a:xfrm>
          <a:prstGeom prst="bentConnector3">
            <a:avLst>
              <a:gd name="adj1" fmla="val -39687500"/>
            </a:avLst>
          </a:prstGeom>
          <a:noFill/>
          <a:ln w="9525" cap="flat" cmpd="sng">
            <a:solidFill>
              <a:schemeClr val="dk2"/>
            </a:solidFill>
            <a:prstDash val="solid"/>
            <a:round/>
            <a:headEnd type="none" w="sm" len="sm"/>
            <a:tailEnd type="none" w="sm" len="sm"/>
          </a:ln>
        </p:spPr>
      </p:cxnSp>
      <p:cxnSp>
        <p:nvCxnSpPr>
          <p:cNvPr id="138" name="Google Shape;138;g10a10d84ead_0_1122"/>
          <p:cNvCxnSpPr>
            <a:stCxn id="131" idx="1"/>
            <a:endCxn id="132" idx="1"/>
          </p:cNvCxnSpPr>
          <p:nvPr/>
        </p:nvCxnSpPr>
        <p:spPr>
          <a:xfrm>
            <a:off x="5423950" y="3783525"/>
            <a:ext cx="6900" cy="581700"/>
          </a:xfrm>
          <a:prstGeom prst="bentConnector3">
            <a:avLst>
              <a:gd name="adj1" fmla="val -3451087"/>
            </a:avLst>
          </a:prstGeom>
          <a:noFill/>
          <a:ln w="9525" cap="flat" cmpd="sng">
            <a:solidFill>
              <a:schemeClr val="dk2"/>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fade">
                                      <p:cBhvr>
                                        <p:cTn id="7" dur="1000"/>
                                        <p:tgtEl>
                                          <p:spTgt spid="1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9"/>
                                        </p:tgtEl>
                                        <p:attrNameLst>
                                          <p:attrName>style.visibility</p:attrName>
                                        </p:attrNameLst>
                                      </p:cBhvr>
                                      <p:to>
                                        <p:strVal val="visible"/>
                                      </p:to>
                                    </p:set>
                                    <p:animEffect transition="in" filter="fade">
                                      <p:cBhvr>
                                        <p:cTn id="12" dur="1000"/>
                                        <p:tgtEl>
                                          <p:spTgt spid="1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0"/>
                                        </p:tgtEl>
                                        <p:attrNameLst>
                                          <p:attrName>style.visibility</p:attrName>
                                        </p:attrNameLst>
                                      </p:cBhvr>
                                      <p:to>
                                        <p:strVal val="visible"/>
                                      </p:to>
                                    </p:set>
                                    <p:animEffect transition="in" filter="fade">
                                      <p:cBhvr>
                                        <p:cTn id="17" dur="1000"/>
                                        <p:tgtEl>
                                          <p:spTgt spid="1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1"/>
                                        </p:tgtEl>
                                        <p:attrNameLst>
                                          <p:attrName>style.visibility</p:attrName>
                                        </p:attrNameLst>
                                      </p:cBhvr>
                                      <p:to>
                                        <p:strVal val="visible"/>
                                      </p:to>
                                    </p:set>
                                    <p:animEffect transition="in" filter="fade">
                                      <p:cBhvr>
                                        <p:cTn id="22" dur="1000"/>
                                        <p:tgtEl>
                                          <p:spTgt spid="13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2"/>
                                        </p:tgtEl>
                                        <p:attrNameLst>
                                          <p:attrName>style.visibility</p:attrName>
                                        </p:attrNameLst>
                                      </p:cBhvr>
                                      <p:to>
                                        <p:strVal val="visible"/>
                                      </p:to>
                                    </p:set>
                                    <p:animEffect transition="in" filter="fade">
                                      <p:cBhvr>
                                        <p:cTn id="27" dur="10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g10a10d84ead_0_1132"/>
          <p:cNvSpPr/>
          <p:nvPr/>
        </p:nvSpPr>
        <p:spPr>
          <a:xfrm>
            <a:off x="5074579" y="2098513"/>
            <a:ext cx="3844500" cy="411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500"/>
              <a:buFont typeface="Arial"/>
              <a:buNone/>
            </a:pPr>
            <a:r>
              <a:rPr lang="en" sz="1500" b="1" i="0" u="none" strike="noStrike" cap="none">
                <a:solidFill>
                  <a:schemeClr val="dk1"/>
                </a:solidFill>
                <a:latin typeface="Arial"/>
                <a:ea typeface="Arial"/>
                <a:cs typeface="Arial"/>
                <a:sym typeface="Arial"/>
              </a:rPr>
              <a:t>Contributing knowledge and ideas</a:t>
            </a:r>
            <a:endParaRPr sz="1500" b="1" i="0" u="none" strike="noStrike" cap="none">
              <a:solidFill>
                <a:schemeClr val="dk1"/>
              </a:solidFill>
              <a:latin typeface="Arial"/>
              <a:ea typeface="Arial"/>
              <a:cs typeface="Arial"/>
              <a:sym typeface="Arial"/>
            </a:endParaRPr>
          </a:p>
        </p:txBody>
      </p:sp>
      <p:sp>
        <p:nvSpPr>
          <p:cNvPr id="145" name="Google Shape;145;g10a10d84ead_0_1132"/>
          <p:cNvSpPr/>
          <p:nvPr/>
        </p:nvSpPr>
        <p:spPr>
          <a:xfrm>
            <a:off x="5074575" y="2680113"/>
            <a:ext cx="3844500" cy="411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500"/>
              <a:buFont typeface="Arial"/>
              <a:buNone/>
            </a:pPr>
            <a:r>
              <a:rPr lang="en" sz="1500" b="1" i="0" u="none" strike="noStrike" cap="none">
                <a:solidFill>
                  <a:schemeClr val="dk1"/>
                </a:solidFill>
                <a:latin typeface="Arial"/>
                <a:ea typeface="Arial"/>
                <a:cs typeface="Arial"/>
                <a:sym typeface="Arial"/>
              </a:rPr>
              <a:t>Connecting idea, thoughts</a:t>
            </a:r>
            <a:endParaRPr sz="1500" b="1" i="0" u="none" strike="noStrike" cap="none">
              <a:solidFill>
                <a:schemeClr val="dk1"/>
              </a:solidFill>
              <a:latin typeface="Arial"/>
              <a:ea typeface="Arial"/>
              <a:cs typeface="Arial"/>
              <a:sym typeface="Arial"/>
            </a:endParaRPr>
          </a:p>
        </p:txBody>
      </p:sp>
      <p:sp>
        <p:nvSpPr>
          <p:cNvPr id="146" name="Google Shape;146;g10a10d84ead_0_1132"/>
          <p:cNvSpPr/>
          <p:nvPr/>
        </p:nvSpPr>
        <p:spPr>
          <a:xfrm>
            <a:off x="5074575" y="3261713"/>
            <a:ext cx="3844500" cy="411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90000"/>
              </a:lnSpc>
              <a:spcBef>
                <a:spcPts val="0"/>
              </a:spcBef>
              <a:spcAft>
                <a:spcPts val="500"/>
              </a:spcAft>
              <a:buClr>
                <a:srgbClr val="000000"/>
              </a:buClr>
              <a:buSzPts val="1500"/>
              <a:buFont typeface="Arial"/>
              <a:buNone/>
            </a:pPr>
            <a:r>
              <a:rPr lang="en" sz="1500" b="1" i="0" u="none" strike="noStrike" cap="none">
                <a:solidFill>
                  <a:schemeClr val="dk1"/>
                </a:solidFill>
                <a:latin typeface="Arial"/>
                <a:ea typeface="Arial"/>
                <a:cs typeface="Arial"/>
                <a:sym typeface="Arial"/>
              </a:rPr>
              <a:t>Better outcome</a:t>
            </a:r>
            <a:endParaRPr sz="1500" b="1" i="0" u="none" strike="noStrike" cap="none">
              <a:solidFill>
                <a:schemeClr val="dk1"/>
              </a:solidFill>
              <a:latin typeface="Arial"/>
              <a:ea typeface="Arial"/>
              <a:cs typeface="Arial"/>
              <a:sym typeface="Arial"/>
            </a:endParaRPr>
          </a:p>
        </p:txBody>
      </p:sp>
      <p:sp>
        <p:nvSpPr>
          <p:cNvPr id="148" name="Google Shape;148;g10a10d84ead_0_1132"/>
          <p:cNvSpPr/>
          <p:nvPr/>
        </p:nvSpPr>
        <p:spPr>
          <a:xfrm>
            <a:off x="3590388" y="371600"/>
            <a:ext cx="1963200" cy="4110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 sz="1900" b="0" i="0" u="none" strike="noStrike" cap="none">
                <a:solidFill>
                  <a:schemeClr val="lt1"/>
                </a:solidFill>
                <a:latin typeface="Arial"/>
                <a:ea typeface="Arial"/>
                <a:cs typeface="Arial"/>
                <a:sym typeface="Arial"/>
              </a:rPr>
              <a:t>Learning Skills</a:t>
            </a:r>
            <a:endParaRPr sz="1900" b="0" i="0" u="none" strike="noStrike" cap="none">
              <a:solidFill>
                <a:schemeClr val="lt1"/>
              </a:solidFill>
              <a:latin typeface="Arial"/>
              <a:ea typeface="Arial"/>
              <a:cs typeface="Arial"/>
              <a:sym typeface="Arial"/>
            </a:endParaRPr>
          </a:p>
        </p:txBody>
      </p:sp>
      <p:pic>
        <p:nvPicPr>
          <p:cNvPr id="149" name="Google Shape;149;g10a10d84ead_0_1132"/>
          <p:cNvPicPr preferRelativeResize="0"/>
          <p:nvPr/>
        </p:nvPicPr>
        <p:blipFill rotWithShape="1">
          <a:blip r:embed="rId3">
            <a:alphaModFix/>
          </a:blip>
          <a:srcRect l="31414" r="28132"/>
          <a:stretch/>
        </p:blipFill>
        <p:spPr>
          <a:xfrm>
            <a:off x="672430" y="2062375"/>
            <a:ext cx="1632100" cy="2398675"/>
          </a:xfrm>
          <a:prstGeom prst="rect">
            <a:avLst/>
          </a:prstGeom>
          <a:noFill/>
          <a:ln>
            <a:noFill/>
          </a:ln>
        </p:spPr>
      </p:pic>
      <p:cxnSp>
        <p:nvCxnSpPr>
          <p:cNvPr id="150" name="Google Shape;150;g10a10d84ead_0_1132"/>
          <p:cNvCxnSpPr>
            <a:stCxn id="144" idx="1"/>
            <a:endCxn id="145" idx="1"/>
          </p:cNvCxnSpPr>
          <p:nvPr/>
        </p:nvCxnSpPr>
        <p:spPr>
          <a:xfrm>
            <a:off x="5074579" y="2304013"/>
            <a:ext cx="600" cy="581700"/>
          </a:xfrm>
          <a:prstGeom prst="bentConnector3">
            <a:avLst>
              <a:gd name="adj1" fmla="val -39688237"/>
            </a:avLst>
          </a:prstGeom>
          <a:noFill/>
          <a:ln w="9525" cap="flat" cmpd="sng">
            <a:solidFill>
              <a:schemeClr val="dk2"/>
            </a:solidFill>
            <a:prstDash val="solid"/>
            <a:round/>
            <a:headEnd type="none" w="sm" len="sm"/>
            <a:tailEnd type="none" w="sm" len="sm"/>
          </a:ln>
        </p:spPr>
      </p:cxnSp>
      <p:cxnSp>
        <p:nvCxnSpPr>
          <p:cNvPr id="151" name="Google Shape;151;g10a10d84ead_0_1132"/>
          <p:cNvCxnSpPr>
            <a:stCxn id="145" idx="1"/>
            <a:endCxn id="146" idx="1"/>
          </p:cNvCxnSpPr>
          <p:nvPr/>
        </p:nvCxnSpPr>
        <p:spPr>
          <a:xfrm>
            <a:off x="5074575" y="2885613"/>
            <a:ext cx="600" cy="581700"/>
          </a:xfrm>
          <a:prstGeom prst="bentConnector3">
            <a:avLst>
              <a:gd name="adj1" fmla="val -39687500"/>
            </a:avLst>
          </a:prstGeom>
          <a:noFill/>
          <a:ln w="9525" cap="flat" cmpd="sng">
            <a:solidFill>
              <a:schemeClr val="dk2"/>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1000"/>
                                        <p:tgtEl>
                                          <p:spTgt spid="1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4"/>
                                        </p:tgtEl>
                                        <p:attrNameLst>
                                          <p:attrName>style.visibility</p:attrName>
                                        </p:attrNameLst>
                                      </p:cBhvr>
                                      <p:to>
                                        <p:strVal val="visible"/>
                                      </p:to>
                                    </p:set>
                                    <p:animEffect transition="in" filter="fade">
                                      <p:cBhvr>
                                        <p:cTn id="12" dur="1000"/>
                                        <p:tgtEl>
                                          <p:spTgt spid="1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5"/>
                                        </p:tgtEl>
                                        <p:attrNameLst>
                                          <p:attrName>style.visibility</p:attrName>
                                        </p:attrNameLst>
                                      </p:cBhvr>
                                      <p:to>
                                        <p:strVal val="visible"/>
                                      </p:to>
                                    </p:set>
                                    <p:animEffect transition="in" filter="fade">
                                      <p:cBhvr>
                                        <p:cTn id="17" dur="1000"/>
                                        <p:tgtEl>
                                          <p:spTgt spid="14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6"/>
                                        </p:tgtEl>
                                        <p:attrNameLst>
                                          <p:attrName>style.visibility</p:attrName>
                                        </p:attrNameLst>
                                      </p:cBhvr>
                                      <p:to>
                                        <p:strVal val="visible"/>
                                      </p:to>
                                    </p:set>
                                    <p:animEffect transition="in" filter="fade">
                                      <p:cBhvr>
                                        <p:cTn id="22" dur="10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7" name="Google Shape;157;g10a10d84ead_0_1142"/>
          <p:cNvSpPr/>
          <p:nvPr/>
        </p:nvSpPr>
        <p:spPr>
          <a:xfrm>
            <a:off x="1094283" y="2060425"/>
            <a:ext cx="3701700" cy="411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500"/>
              <a:buFont typeface="Arial"/>
              <a:buNone/>
            </a:pPr>
            <a:r>
              <a:rPr lang="en" sz="1500" b="1" i="0" u="none" strike="noStrike" cap="none">
                <a:solidFill>
                  <a:schemeClr val="dk1"/>
                </a:solidFill>
                <a:latin typeface="Arial"/>
                <a:ea typeface="Arial"/>
                <a:cs typeface="Arial"/>
                <a:sym typeface="Arial"/>
              </a:rPr>
              <a:t>Sharing information</a:t>
            </a:r>
            <a:endParaRPr sz="1500" b="1" i="0" u="none" strike="noStrike" cap="none">
              <a:solidFill>
                <a:schemeClr val="dk1"/>
              </a:solidFill>
              <a:latin typeface="Arial"/>
              <a:ea typeface="Arial"/>
              <a:cs typeface="Arial"/>
              <a:sym typeface="Arial"/>
            </a:endParaRPr>
          </a:p>
        </p:txBody>
      </p:sp>
      <p:sp>
        <p:nvSpPr>
          <p:cNvPr id="158" name="Google Shape;158;g10a10d84ead_0_1142"/>
          <p:cNvSpPr/>
          <p:nvPr/>
        </p:nvSpPr>
        <p:spPr>
          <a:xfrm>
            <a:off x="227716" y="2847525"/>
            <a:ext cx="3701700" cy="411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500"/>
              <a:buFont typeface="Arial"/>
              <a:buNone/>
            </a:pPr>
            <a:r>
              <a:rPr lang="en" sz="1500" b="1" i="0" u="none" strike="noStrike" cap="none">
                <a:solidFill>
                  <a:schemeClr val="dk1"/>
                </a:solidFill>
                <a:latin typeface="Arial"/>
                <a:ea typeface="Arial"/>
                <a:cs typeface="Arial"/>
                <a:sym typeface="Arial"/>
              </a:rPr>
              <a:t>Expressing thoughts and opinions</a:t>
            </a:r>
            <a:endParaRPr sz="1500" b="1" i="0" u="none" strike="noStrike" cap="none">
              <a:solidFill>
                <a:schemeClr val="dk1"/>
              </a:solidFill>
              <a:latin typeface="Arial"/>
              <a:ea typeface="Arial"/>
              <a:cs typeface="Arial"/>
              <a:sym typeface="Arial"/>
            </a:endParaRPr>
          </a:p>
        </p:txBody>
      </p:sp>
      <p:sp>
        <p:nvSpPr>
          <p:cNvPr id="159" name="Google Shape;159;g10a10d84ead_0_1142"/>
          <p:cNvSpPr/>
          <p:nvPr/>
        </p:nvSpPr>
        <p:spPr>
          <a:xfrm>
            <a:off x="1094283" y="3604013"/>
            <a:ext cx="3701700" cy="411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500"/>
              <a:buFont typeface="Arial"/>
              <a:buNone/>
            </a:pPr>
            <a:r>
              <a:rPr lang="en" sz="1500" b="1" i="0" u="none" strike="noStrike" cap="none" dirty="0">
                <a:solidFill>
                  <a:schemeClr val="dk1"/>
                </a:solidFill>
                <a:latin typeface="Arial"/>
                <a:ea typeface="Arial"/>
                <a:cs typeface="Arial"/>
                <a:sym typeface="Arial"/>
              </a:rPr>
              <a:t>Verbal, non-verbal, visua</a:t>
            </a:r>
            <a:r>
              <a:rPr lang="en" sz="1500" b="1" i="0" u="none" strike="noStrike" cap="none" dirty="0">
                <a:solidFill>
                  <a:schemeClr val="dk1"/>
                </a:solidFill>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l</a:t>
            </a:r>
            <a:r>
              <a:rPr lang="en" sz="1500" b="1" i="0" u="none" strike="noStrike" cap="none" dirty="0">
                <a:solidFill>
                  <a:schemeClr val="dk1"/>
                </a:solidFill>
                <a:latin typeface="Arial"/>
                <a:ea typeface="Arial"/>
                <a:cs typeface="Arial"/>
                <a:sym typeface="Arial"/>
              </a:rPr>
              <a:t>, writing</a:t>
            </a:r>
            <a:endParaRPr sz="1500" b="1" i="0" u="none" strike="noStrike" cap="none" dirty="0">
              <a:solidFill>
                <a:schemeClr val="dk1"/>
              </a:solidFill>
              <a:latin typeface="Arial"/>
              <a:ea typeface="Arial"/>
              <a:cs typeface="Arial"/>
              <a:sym typeface="Arial"/>
            </a:endParaRPr>
          </a:p>
        </p:txBody>
      </p:sp>
      <p:sp>
        <p:nvSpPr>
          <p:cNvPr id="161" name="Google Shape;161;g10a10d84ead_0_1142"/>
          <p:cNvSpPr/>
          <p:nvPr/>
        </p:nvSpPr>
        <p:spPr>
          <a:xfrm>
            <a:off x="3713538" y="381575"/>
            <a:ext cx="1963200" cy="4110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 sz="1900" b="0" i="0" u="none" strike="noStrike" cap="none">
                <a:solidFill>
                  <a:schemeClr val="lt1"/>
                </a:solidFill>
                <a:latin typeface="Arial"/>
                <a:ea typeface="Arial"/>
                <a:cs typeface="Arial"/>
                <a:sym typeface="Arial"/>
              </a:rPr>
              <a:t>Learning Skills</a:t>
            </a:r>
            <a:endParaRPr sz="1900" b="0" i="0" u="none" strike="noStrike" cap="none">
              <a:solidFill>
                <a:schemeClr val="lt1"/>
              </a:solidFill>
              <a:latin typeface="Arial"/>
              <a:ea typeface="Arial"/>
              <a:cs typeface="Arial"/>
              <a:sym typeface="Arial"/>
            </a:endParaRPr>
          </a:p>
        </p:txBody>
      </p:sp>
      <p:pic>
        <p:nvPicPr>
          <p:cNvPr id="162" name="Google Shape;162;g10a10d84ead_0_1142"/>
          <p:cNvPicPr preferRelativeResize="0"/>
          <p:nvPr/>
        </p:nvPicPr>
        <p:blipFill rotWithShape="1">
          <a:blip r:embed="rId3">
            <a:alphaModFix/>
          </a:blip>
          <a:srcRect l="31414" r="28132"/>
          <a:stretch/>
        </p:blipFill>
        <p:spPr>
          <a:xfrm>
            <a:off x="6735337" y="1853687"/>
            <a:ext cx="1632100" cy="2398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1000"/>
                                        <p:tgtEl>
                                          <p:spTgt spid="1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7"/>
                                        </p:tgtEl>
                                        <p:attrNameLst>
                                          <p:attrName>style.visibility</p:attrName>
                                        </p:attrNameLst>
                                      </p:cBhvr>
                                      <p:to>
                                        <p:strVal val="visible"/>
                                      </p:to>
                                    </p:set>
                                    <p:animEffect transition="in" filter="fade">
                                      <p:cBhvr>
                                        <p:cTn id="12" dur="1000"/>
                                        <p:tgtEl>
                                          <p:spTgt spid="1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8"/>
                                        </p:tgtEl>
                                        <p:attrNameLst>
                                          <p:attrName>style.visibility</p:attrName>
                                        </p:attrNameLst>
                                      </p:cBhvr>
                                      <p:to>
                                        <p:strVal val="visible"/>
                                      </p:to>
                                    </p:set>
                                    <p:animEffect transition="in" filter="fade">
                                      <p:cBhvr>
                                        <p:cTn id="17" dur="1000"/>
                                        <p:tgtEl>
                                          <p:spTgt spid="1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9"/>
                                        </p:tgtEl>
                                        <p:attrNameLst>
                                          <p:attrName>style.visibility</p:attrName>
                                        </p:attrNameLst>
                                      </p:cBhvr>
                                      <p:to>
                                        <p:strVal val="visible"/>
                                      </p:to>
                                    </p:set>
                                    <p:animEffect transition="in" filter="fade">
                                      <p:cBhvr>
                                        <p:cTn id="22" dur="10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graphicFrame>
        <p:nvGraphicFramePr>
          <p:cNvPr id="169" name="Google Shape;169;g10f700e47c0_0_0"/>
          <p:cNvGraphicFramePr/>
          <p:nvPr/>
        </p:nvGraphicFramePr>
        <p:xfrm>
          <a:off x="2743463" y="1014700"/>
          <a:ext cx="4025825" cy="484825"/>
        </p:xfrm>
        <a:graphic>
          <a:graphicData uri="http://schemas.openxmlformats.org/drawingml/2006/table">
            <a:tbl>
              <a:tblPr>
                <a:noFill/>
                <a:tableStyleId>{3FBE703A-EAA9-42C9-B8DE-A1DC7210EC5B}</a:tableStyleId>
              </a:tblPr>
              <a:tblGrid>
                <a:gridCol w="4025825">
                  <a:extLst>
                    <a:ext uri="{9D8B030D-6E8A-4147-A177-3AD203B41FA5}">
                      <a16:colId xmlns:a16="http://schemas.microsoft.com/office/drawing/2014/main" val="20000"/>
                    </a:ext>
                  </a:extLst>
                </a:gridCol>
              </a:tblGrid>
              <a:tr h="484825">
                <a:tc>
                  <a:txBody>
                    <a:bodyPr/>
                    <a:lstStyle/>
                    <a:p>
                      <a:pPr marL="0" marR="0" lvl="0" indent="0" algn="ctr" rtl="0">
                        <a:lnSpc>
                          <a:spcPct val="107916"/>
                        </a:lnSpc>
                        <a:spcBef>
                          <a:spcPts val="0"/>
                        </a:spcBef>
                        <a:spcAft>
                          <a:spcPts val="0"/>
                        </a:spcAft>
                        <a:buClr>
                          <a:srgbClr val="000000"/>
                        </a:buClr>
                        <a:buSzPts val="1700"/>
                        <a:buFont typeface="Arial"/>
                        <a:buNone/>
                      </a:pPr>
                      <a:r>
                        <a:rPr lang="en" sz="1700" b="1" u="none" strike="noStrike" cap="none">
                          <a:solidFill>
                            <a:schemeClr val="lt1"/>
                          </a:solidFill>
                        </a:rPr>
                        <a:t>Scenario - 1</a:t>
                      </a:r>
                      <a:endParaRPr sz="1700" b="1" u="none" strike="noStrike" cap="none">
                        <a:solidFill>
                          <a:schemeClr val="lt1"/>
                        </a:solidFill>
                      </a:endParaRPr>
                    </a:p>
                  </a:txBody>
                  <a:tcPr marL="91425" marR="91425" marT="91425" marB="91425">
                    <a:solidFill>
                      <a:schemeClr val="dk2"/>
                    </a:solidFill>
                  </a:tcPr>
                </a:tc>
                <a:extLst>
                  <a:ext uri="{0D108BD9-81ED-4DB2-BD59-A6C34878D82A}">
                    <a16:rowId xmlns:a16="http://schemas.microsoft.com/office/drawing/2014/main" val="10000"/>
                  </a:ext>
                </a:extLst>
              </a:tr>
            </a:tbl>
          </a:graphicData>
        </a:graphic>
      </p:graphicFrame>
      <p:sp>
        <p:nvSpPr>
          <p:cNvPr id="170" name="Google Shape;170;g10f700e47c0_0_0"/>
          <p:cNvSpPr/>
          <p:nvPr/>
        </p:nvSpPr>
        <p:spPr>
          <a:xfrm>
            <a:off x="3713538" y="381575"/>
            <a:ext cx="1963200" cy="4110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 sz="1900" b="0" i="0" u="none" strike="noStrike" cap="none">
                <a:solidFill>
                  <a:schemeClr val="lt1"/>
                </a:solidFill>
                <a:latin typeface="Arial"/>
                <a:ea typeface="Arial"/>
                <a:cs typeface="Arial"/>
                <a:sym typeface="Arial"/>
              </a:rPr>
              <a:t>Learning Skills</a:t>
            </a:r>
            <a:endParaRPr sz="1900" b="0" i="0" u="none" strike="noStrike" cap="none">
              <a:solidFill>
                <a:schemeClr val="lt1"/>
              </a:solidFill>
              <a:latin typeface="Arial"/>
              <a:ea typeface="Arial"/>
              <a:cs typeface="Arial"/>
              <a:sym typeface="Arial"/>
            </a:endParaRPr>
          </a:p>
        </p:txBody>
      </p:sp>
      <p:pic>
        <p:nvPicPr>
          <p:cNvPr id="174" name="Google Shape;174;g10f700e47c0_0_0"/>
          <p:cNvPicPr preferRelativeResize="0"/>
          <p:nvPr/>
        </p:nvPicPr>
        <p:blipFill rotWithShape="1">
          <a:blip r:embed="rId3">
            <a:alphaModFix/>
          </a:blip>
          <a:srcRect l="31414" r="28132"/>
          <a:stretch/>
        </p:blipFill>
        <p:spPr>
          <a:xfrm>
            <a:off x="3713538" y="2073678"/>
            <a:ext cx="1632100" cy="2398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fade">
                                      <p:cBhvr>
                                        <p:cTn id="7" dur="1000"/>
                                        <p:tgtEl>
                                          <p:spTgt spid="1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9"/>
                                        </p:tgtEl>
                                        <p:attrNameLst>
                                          <p:attrName>style.visibility</p:attrName>
                                        </p:attrNameLst>
                                      </p:cBhvr>
                                      <p:to>
                                        <p:strVal val="visible"/>
                                      </p:to>
                                    </p:set>
                                    <p:animEffect transition="in" filter="fade">
                                      <p:cBhvr>
                                        <p:cTn id="12" dur="10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graphicFrame>
        <p:nvGraphicFramePr>
          <p:cNvPr id="179" name="Google Shape;179;g11140d337a7_5_30"/>
          <p:cNvGraphicFramePr/>
          <p:nvPr/>
        </p:nvGraphicFramePr>
        <p:xfrm>
          <a:off x="2743463" y="1014700"/>
          <a:ext cx="4025825" cy="484825"/>
        </p:xfrm>
        <a:graphic>
          <a:graphicData uri="http://schemas.openxmlformats.org/drawingml/2006/table">
            <a:tbl>
              <a:tblPr>
                <a:noFill/>
                <a:tableStyleId>{3FBE703A-EAA9-42C9-B8DE-A1DC7210EC5B}</a:tableStyleId>
              </a:tblPr>
              <a:tblGrid>
                <a:gridCol w="4025825">
                  <a:extLst>
                    <a:ext uri="{9D8B030D-6E8A-4147-A177-3AD203B41FA5}">
                      <a16:colId xmlns:a16="http://schemas.microsoft.com/office/drawing/2014/main" val="20000"/>
                    </a:ext>
                  </a:extLst>
                </a:gridCol>
              </a:tblGrid>
              <a:tr h="484825">
                <a:tc>
                  <a:txBody>
                    <a:bodyPr/>
                    <a:lstStyle/>
                    <a:p>
                      <a:pPr marL="0" marR="0" lvl="0" indent="0" algn="ctr" rtl="0">
                        <a:lnSpc>
                          <a:spcPct val="107916"/>
                        </a:lnSpc>
                        <a:spcBef>
                          <a:spcPts val="0"/>
                        </a:spcBef>
                        <a:spcAft>
                          <a:spcPts val="0"/>
                        </a:spcAft>
                        <a:buClr>
                          <a:srgbClr val="000000"/>
                        </a:buClr>
                        <a:buSzPts val="1700"/>
                        <a:buFont typeface="Arial"/>
                        <a:buNone/>
                      </a:pPr>
                      <a:r>
                        <a:rPr lang="en" sz="1700" b="1" u="none" strike="noStrike" cap="none">
                          <a:solidFill>
                            <a:schemeClr val="lt1"/>
                          </a:solidFill>
                        </a:rPr>
                        <a:t>Scenario - 1</a:t>
                      </a:r>
                      <a:endParaRPr sz="1700" b="1" u="none" strike="noStrike" cap="none">
                        <a:solidFill>
                          <a:schemeClr val="lt1"/>
                        </a:solidFill>
                      </a:endParaRPr>
                    </a:p>
                  </a:txBody>
                  <a:tcPr marL="91425" marR="91425" marT="91425" marB="91425">
                    <a:solidFill>
                      <a:schemeClr val="dk2"/>
                    </a:solidFill>
                  </a:tcPr>
                </a:tc>
                <a:extLst>
                  <a:ext uri="{0D108BD9-81ED-4DB2-BD59-A6C34878D82A}">
                    <a16:rowId xmlns:a16="http://schemas.microsoft.com/office/drawing/2014/main" val="10000"/>
                  </a:ext>
                </a:extLst>
              </a:tr>
            </a:tbl>
          </a:graphicData>
        </a:graphic>
      </p:graphicFrame>
      <p:sp>
        <p:nvSpPr>
          <p:cNvPr id="180" name="Google Shape;180;g11140d337a7_5_30"/>
          <p:cNvSpPr/>
          <p:nvPr/>
        </p:nvSpPr>
        <p:spPr>
          <a:xfrm>
            <a:off x="3713538" y="381575"/>
            <a:ext cx="1963200" cy="4110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 sz="1900" b="0" i="0" u="none" strike="noStrike" cap="none">
                <a:solidFill>
                  <a:schemeClr val="lt1"/>
                </a:solidFill>
                <a:latin typeface="Arial"/>
                <a:ea typeface="Arial"/>
                <a:cs typeface="Arial"/>
                <a:sym typeface="Arial"/>
              </a:rPr>
              <a:t>Learning Skills</a:t>
            </a:r>
            <a:endParaRPr sz="1900" b="0" i="0" u="none" strike="noStrike" cap="none">
              <a:solidFill>
                <a:schemeClr val="lt1"/>
              </a:solidFill>
              <a:latin typeface="Arial"/>
              <a:ea typeface="Arial"/>
              <a:cs typeface="Arial"/>
              <a:sym typeface="Arial"/>
            </a:endParaRPr>
          </a:p>
        </p:txBody>
      </p:sp>
      <p:pic>
        <p:nvPicPr>
          <p:cNvPr id="185" name="Google Shape;185;g11140d337a7_5_30"/>
          <p:cNvPicPr preferRelativeResize="0"/>
          <p:nvPr/>
        </p:nvPicPr>
        <p:blipFill rotWithShape="1">
          <a:blip r:embed="rId3">
            <a:alphaModFix/>
          </a:blip>
          <a:srcRect l="31414" r="28132"/>
          <a:stretch/>
        </p:blipFill>
        <p:spPr>
          <a:xfrm>
            <a:off x="3460708" y="2096125"/>
            <a:ext cx="1632100" cy="2398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0"/>
                                        </p:tgtEl>
                                        <p:attrNameLst>
                                          <p:attrName>style.visibility</p:attrName>
                                        </p:attrNameLst>
                                      </p:cBhvr>
                                      <p:to>
                                        <p:strVal val="visible"/>
                                      </p:to>
                                    </p:set>
                                    <p:animEffect transition="in" filter="fade">
                                      <p:cBhvr>
                                        <p:cTn id="7" dur="1000"/>
                                        <p:tgtEl>
                                          <p:spTgt spid="1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9"/>
                                        </p:tgtEl>
                                        <p:attrNameLst>
                                          <p:attrName>style.visibility</p:attrName>
                                        </p:attrNameLst>
                                      </p:cBhvr>
                                      <p:to>
                                        <p:strVal val="visible"/>
                                      </p:to>
                                    </p:set>
                                    <p:animEffect transition="in" filter="fade">
                                      <p:cBhvr>
                                        <p:cTn id="12" dur="10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TotalTime>
  <Words>1230</Words>
  <Application>Microsoft Office PowerPoint</Application>
  <PresentationFormat>On-screen Show (16:9)</PresentationFormat>
  <Paragraphs>128</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Roboto</vt:lpstr>
      <vt:lpstr>Arial</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Anjali Shah</dc:creator>
  <cp:lastModifiedBy>Anjali shah</cp:lastModifiedBy>
  <cp:revision>4</cp:revision>
  <dcterms:modified xsi:type="dcterms:W3CDTF">2022-05-02T10:05:12Z</dcterms:modified>
</cp:coreProperties>
</file>