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1FC44-A236-4AE3-86FF-1979CEE6ACFC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31290-C9E0-4FA7-BE3D-AF657B02E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2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3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4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104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0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80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53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28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7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2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7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0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0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8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1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7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117" y="2186525"/>
            <a:ext cx="6593681" cy="1655763"/>
          </a:xfrm>
        </p:spPr>
        <p:txBody>
          <a:bodyPr/>
          <a:lstStyle/>
          <a:p>
            <a:pPr algn="ctr"/>
            <a:r>
              <a:rPr b="1" dirty="0">
                <a:latin typeface="Bahnschrift Light SemiCondensed" panose="020B0502040204020203" pitchFamily="34" charset="0"/>
              </a:rPr>
              <a:t>Amazon Sales in India </a:t>
            </a:r>
            <a:r>
              <a:rPr lang="en-IN" b="1" dirty="0">
                <a:latin typeface="Bahnschrift Light SemiCondensed" panose="020B0502040204020203" pitchFamily="34" charset="0"/>
              </a:rPr>
              <a:t>     </a:t>
            </a:r>
            <a:r>
              <a:rPr b="1" dirty="0">
                <a:latin typeface="Bahnschrift Light SemiCondensed" panose="020B0502040204020203" pitchFamily="34" charset="0"/>
              </a:rPr>
              <a:t>-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5938" y="3763118"/>
            <a:ext cx="6593681" cy="573883"/>
          </a:xfrm>
        </p:spPr>
        <p:txBody>
          <a:bodyPr/>
          <a:lstStyle/>
          <a:p>
            <a:pPr algn="ctr"/>
            <a:r>
              <a:rPr dirty="0">
                <a:solidFill>
                  <a:schemeClr val="bg1"/>
                </a:solidFill>
                <a:latin typeface="Bookman Old Style" panose="02050604050505020204" pitchFamily="18" charset="0"/>
              </a:rPr>
              <a:t>Tableau Project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2184-9EA3-2408-405A-356E71E9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QUANTITY BY SALES CHANNEL AND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B5CC1-A69C-5DF7-C0D3-C94888DB5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pie chart compares the quantity of items sold through Amazon vs. Non-Amazon channels .</a:t>
            </a:r>
          </a:p>
          <a:p>
            <a:r>
              <a:rPr lang="en-IN" dirty="0"/>
              <a:t>The vast majority of sales (99.86%)are through Amazon , with a very small fraction through Non-Amazon channels .</a:t>
            </a:r>
          </a:p>
        </p:txBody>
      </p:sp>
    </p:spTree>
    <p:extLst>
      <p:ext uri="{BB962C8B-B14F-4D97-AF65-F5344CB8AC3E}">
        <p14:creationId xmlns:p14="http://schemas.microsoft.com/office/powerpoint/2010/main" val="325984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2558-DE95-DE5A-DB93-B2DD0711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B2B SALES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2EB8-C857-C3C4-1537-45C0065E7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pie chart shows the percentage of sales categories as B2B(Business to Business) versus non-B2B(business to business) versus non-B2B.</a:t>
            </a:r>
          </a:p>
          <a:p>
            <a:r>
              <a:rPr lang="en-IN" dirty="0"/>
              <a:t>The labels indicate the percentage and quantity of B2B sales.</a:t>
            </a:r>
          </a:p>
        </p:txBody>
      </p:sp>
    </p:spTree>
    <p:extLst>
      <p:ext uri="{BB962C8B-B14F-4D97-AF65-F5344CB8AC3E}">
        <p14:creationId xmlns:p14="http://schemas.microsoft.com/office/powerpoint/2010/main" val="6171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502A-E710-3831-9B36-6492DCF1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F15F-C855-A4E1-863B-C32E0E0D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Screenshot 2024-09-04 161356">
            <a:extLst>
              <a:ext uri="{FF2B5EF4-FFF2-40B4-BE49-F238E27FC236}">
                <a16:creationId xmlns:a16="http://schemas.microsoft.com/office/drawing/2014/main" id="{2F48094F-B44D-F9F6-2E9C-230108FBE5B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534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2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922" y="511841"/>
            <a:ext cx="2394155" cy="1143000"/>
          </a:xfrm>
        </p:spPr>
        <p:txBody>
          <a:bodyPr/>
          <a:lstStyle/>
          <a:p>
            <a:r>
              <a:rPr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54161"/>
            <a:ext cx="8229600" cy="2175387"/>
          </a:xfrm>
        </p:spPr>
        <p:txBody>
          <a:bodyPr>
            <a:normAutofit/>
          </a:bodyPr>
          <a:lstStyle/>
          <a:p>
            <a:pPr marL="252000" algn="just"/>
            <a:r>
              <a:rPr sz="3600" dirty="0"/>
              <a:t>This presentation provides an analysis of Amazon sales data in India. It covers sales by state, category, and other key metrics.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938" y="943439"/>
            <a:ext cx="5593901" cy="649843"/>
          </a:xfrm>
        </p:spPr>
        <p:txBody>
          <a:bodyPr anchor="t">
            <a:normAutofit/>
          </a:bodyPr>
          <a:lstStyle/>
          <a:p>
            <a:pPr algn="ctr"/>
            <a:r>
              <a:rPr lang="en-IN"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Map - Quantity </a:t>
            </a:r>
            <a:r>
              <a:rPr sz="3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by State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6ACF2-920F-B2F8-3F5A-3FC923C4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885693"/>
            <a:ext cx="7429499" cy="35417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800" dirty="0"/>
              <a:t>This map shows the quantity  of items shipped to different states of India .</a:t>
            </a:r>
          </a:p>
          <a:p>
            <a:pPr algn="just"/>
            <a:r>
              <a:rPr lang="en-IN" sz="2800" dirty="0"/>
              <a:t>The colour intensity indicates the total quantity shipped.</a:t>
            </a:r>
          </a:p>
          <a:p>
            <a:pPr algn="just"/>
            <a:r>
              <a:rPr lang="en-IN" sz="2800" dirty="0"/>
              <a:t>The darker shades representing higher quantities.</a:t>
            </a:r>
          </a:p>
          <a:p>
            <a:pPr algn="just"/>
            <a:r>
              <a:rPr lang="en-IN" sz="2800" dirty="0"/>
              <a:t>Each state is labelled with its corresponding shipment quantity.</a:t>
            </a:r>
          </a:p>
          <a:p>
            <a:pPr algn="just"/>
            <a:endParaRPr lang="en-IN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Quantity by</a:t>
            </a:r>
            <a:r>
              <a:rPr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Week and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F67D6-ECCE-C75A-A79F-07A73A90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sz="2800" dirty="0"/>
              <a:t>This bar graph displays the quantity of items shipped each week ,broken down by category(Blouse, Bottom, Dupatta, Dresses etc.</a:t>
            </a:r>
          </a:p>
          <a:p>
            <a:pPr algn="just"/>
            <a:r>
              <a:rPr lang="en-IN" sz="2800" dirty="0"/>
              <a:t>The different colours represent different categories.</a:t>
            </a:r>
          </a:p>
          <a:p>
            <a:pPr algn="just"/>
            <a:r>
              <a:rPr lang="en-IN" sz="2800" dirty="0"/>
              <a:t>The heights of bars shows the total quantity shipped in each category for each week.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Amount by Week and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A6AB-6280-8D54-DFAB-086A49A63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2911793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Similar to slide2, but instead of quantity ,this bar graph shows the total amount (in INR)generated from the shipments each week , broken by the category .</a:t>
            </a:r>
          </a:p>
          <a:p>
            <a:pPr algn="just"/>
            <a:r>
              <a:rPr lang="en-IN" sz="2800" dirty="0"/>
              <a:t>The </a:t>
            </a:r>
            <a:r>
              <a:rPr lang="en-IN" sz="2800" dirty="0" err="1"/>
              <a:t>colors</a:t>
            </a:r>
            <a:r>
              <a:rPr lang="en-IN" sz="2800" dirty="0"/>
              <a:t> indicate the different categories.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068042"/>
          </a:xfrm>
        </p:spPr>
        <p:txBody>
          <a:bodyPr/>
          <a:lstStyle/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Quantity by Size and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E372-20BD-EEF3-4D07-6BEA56DBB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686560"/>
            <a:ext cx="7429499" cy="415131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dirty="0"/>
              <a:t>This charts shows the total quantity of items shipped , categories by size :-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M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L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XL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XXL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XXXL</a:t>
            </a:r>
          </a:p>
          <a:p>
            <a:pPr>
              <a:lnSpc>
                <a:spcPct val="100000"/>
              </a:lnSpc>
            </a:pPr>
            <a:r>
              <a:rPr lang="en-IN" sz="2000" dirty="0"/>
              <a:t>The different </a:t>
            </a:r>
            <a:r>
              <a:rPr lang="en-IN" sz="2000" dirty="0" err="1"/>
              <a:t>colors</a:t>
            </a:r>
            <a:r>
              <a:rPr lang="en-IN" sz="2000" dirty="0"/>
              <a:t> represents various categories and  the labels on the bars indicate the exact quantity for each size – category combination.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393162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bg1">
                    <a:lumMod val="95000"/>
                    <a:lumOff val="5000"/>
                  </a:schemeClr>
                </a:solidFill>
              </a:rPr>
              <a:t>Top States by Quantity and Service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2858-8CC7-3A9A-B570-ED674C6F9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2011680"/>
            <a:ext cx="7429499" cy="3541714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800" dirty="0"/>
              <a:t>This chart shows the top 10 states by the total quantity of items shipped , further broken down by the shipping services level(Expedited or standard).</a:t>
            </a:r>
          </a:p>
          <a:p>
            <a:pPr algn="just"/>
            <a:r>
              <a:rPr lang="en-IN" sz="2800" dirty="0"/>
              <a:t>The bars show the total quantity shipped to each state , with the colours distinguishing between the two service levels.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69" y="495356"/>
            <a:ext cx="7650480" cy="147857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QUANTITY BY STATUS AND CATEGORY</a:t>
            </a:r>
            <a:endParaRPr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D2FF-E05A-D75B-8F10-2D1A95783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/>
              <a:t>This bar chart shows the total quantity of items based on their shipping status (e.g.- shipped, delivered , cancelled , etc.</a:t>
            </a:r>
          </a:p>
          <a:p>
            <a:pPr algn="just"/>
            <a:r>
              <a:rPr lang="en-IN" sz="2800" dirty="0"/>
              <a:t>The colours represent the different statuses and the labels on the bars indicate the exact quantity for each status – category combination.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8239" y="607116"/>
            <a:ext cx="6205140" cy="1332202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QUANTITY BY COURIER STATUS</a:t>
            </a:r>
            <a:endParaRPr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F440-F8CE-6383-7217-4B3A6151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80" y="2249487"/>
            <a:ext cx="7429499" cy="1332202"/>
          </a:xfrm>
        </p:spPr>
        <p:txBody>
          <a:bodyPr>
            <a:normAutofit fontScale="25000" lnSpcReduction="20000"/>
          </a:bodyPr>
          <a:lstStyle/>
          <a:p>
            <a:r>
              <a:rPr lang="en-IN" sz="9600" dirty="0"/>
              <a:t>This pie chart shows the percentage distribution of the total quantity shipped, categorized by courier status (shipped , unshipped, cancelled).</a:t>
            </a:r>
          </a:p>
          <a:p>
            <a:r>
              <a:rPr lang="en-IN" sz="9600" dirty="0"/>
              <a:t>The percentage labels indicate how much of total </a:t>
            </a:r>
            <a:r>
              <a:rPr lang="en-IN" sz="9600" dirty="0" err="1"/>
              <a:t>total</a:t>
            </a:r>
            <a:r>
              <a:rPr lang="en-IN" sz="9600" dirty="0"/>
              <a:t> quantity falls into each status.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210</TotalTime>
  <Words>463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 Light SemiCondensed</vt:lpstr>
      <vt:lpstr>Bookman Old Style</vt:lpstr>
      <vt:lpstr>Calibri</vt:lpstr>
      <vt:lpstr>Tw Cen MT</vt:lpstr>
      <vt:lpstr>Circuit</vt:lpstr>
      <vt:lpstr>Amazon Sales in India      - Data Analysis</vt:lpstr>
      <vt:lpstr>Overview</vt:lpstr>
      <vt:lpstr>Map - Quantity by State</vt:lpstr>
      <vt:lpstr>Quantity by Week and Category</vt:lpstr>
      <vt:lpstr>Amount by Week and Category</vt:lpstr>
      <vt:lpstr>Quantity by Size and Category</vt:lpstr>
      <vt:lpstr>Top States by Quantity and Service Level</vt:lpstr>
      <vt:lpstr>QUANTITY BY STATUS AND CATEGORY</vt:lpstr>
      <vt:lpstr>QUANTITY BY COURIER STATUS</vt:lpstr>
      <vt:lpstr>QUANTITY BY SALES CHANNEL AND CATEGORY</vt:lpstr>
      <vt:lpstr>B2B SALES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Anjali Sharma</cp:lastModifiedBy>
  <cp:revision>6</cp:revision>
  <dcterms:created xsi:type="dcterms:W3CDTF">2013-01-27T09:14:16Z</dcterms:created>
  <dcterms:modified xsi:type="dcterms:W3CDTF">2024-09-04T10:51:20Z</dcterms:modified>
  <cp:category/>
</cp:coreProperties>
</file>