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33F085-D15E-4C55-BF40-8778E75400B3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93D7ADE-4E22-4A8D-95E1-3A6BE8851F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BATTLE </a:t>
            </a:r>
            <a:r>
              <a:rPr lang="en-US" b="1" dirty="0" smtClean="0"/>
              <a:t>of Neighborhoods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>ABC COMPANY LIMITED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553480" cy="2017713"/>
          </a:xfrm>
        </p:spPr>
        <p:txBody>
          <a:bodyPr>
            <a:noAutofit/>
          </a:bodyPr>
          <a:lstStyle/>
          <a:p>
            <a:r>
              <a:rPr lang="en-US" sz="1600" dirty="0" smtClean="0"/>
              <a:t>Data 2- DOHMH Farmers</a:t>
            </a:r>
          </a:p>
          <a:p>
            <a:pPr>
              <a:buNone/>
            </a:pPr>
            <a:r>
              <a:rPr lang="en-US" sz="1600" dirty="0" smtClean="0"/>
              <a:t>• </a:t>
            </a:r>
            <a:r>
              <a:rPr lang="en-US" sz="1600" dirty="0" smtClean="0"/>
              <a:t>In this we will be using </a:t>
            </a:r>
            <a:r>
              <a:rPr lang="en-US" sz="1600" dirty="0" smtClean="0"/>
              <a:t>the </a:t>
            </a:r>
            <a:r>
              <a:rPr lang="en-US" sz="1600" dirty="0" smtClean="0"/>
              <a:t>data of Farmers Markets</a:t>
            </a:r>
          </a:p>
          <a:p>
            <a:pPr>
              <a:buNone/>
            </a:pPr>
            <a:r>
              <a:rPr lang="en-US" sz="1600" dirty="0" smtClean="0"/>
              <a:t>• </a:t>
            </a:r>
            <a:r>
              <a:rPr lang="en-US" sz="1600" dirty="0" smtClean="0"/>
              <a:t>There are totally </a:t>
            </a:r>
            <a:r>
              <a:rPr lang="en-US" sz="1600" dirty="0" smtClean="0"/>
              <a:t>144 </a:t>
            </a:r>
            <a:r>
              <a:rPr lang="en-US" sz="1600" dirty="0" smtClean="0"/>
              <a:t>Farmers Markets in New </a:t>
            </a:r>
            <a:r>
              <a:rPr lang="en-US" sz="1600" dirty="0" smtClean="0"/>
              <a:t>York city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• </a:t>
            </a:r>
            <a:r>
              <a:rPr lang="en-US" sz="1600" dirty="0" smtClean="0"/>
              <a:t>Highest number are </a:t>
            </a:r>
            <a:r>
              <a:rPr lang="en-US" sz="1600" dirty="0" smtClean="0"/>
              <a:t>in </a:t>
            </a:r>
            <a:r>
              <a:rPr lang="en-US" sz="1600" dirty="0" smtClean="0"/>
              <a:t>Manhattan and </a:t>
            </a:r>
            <a:r>
              <a:rPr lang="en-US" sz="1600" dirty="0" err="1" smtClean="0"/>
              <a:t>Brooklyn.And</a:t>
            </a:r>
            <a:r>
              <a:rPr lang="en-US" sz="1600" dirty="0" smtClean="0"/>
              <a:t> </a:t>
            </a:r>
            <a:r>
              <a:rPr lang="en-US" sz="1600" dirty="0" smtClean="0"/>
              <a:t>lowest in Queens, Bronx </a:t>
            </a:r>
            <a:r>
              <a:rPr lang="en-US" sz="1600" dirty="0" smtClean="0"/>
              <a:t>and </a:t>
            </a:r>
            <a:r>
              <a:rPr lang="en-US" sz="1600" dirty="0" smtClean="0"/>
              <a:t>Staten Island</a:t>
            </a:r>
          </a:p>
          <a:p>
            <a:pPr>
              <a:buNone/>
            </a:pP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 descr="Screenshot (1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3071810"/>
            <a:ext cx="3067478" cy="3105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FARMER market visualization</a:t>
            </a:r>
            <a:endParaRPr lang="en-US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95" y="2026194"/>
            <a:ext cx="5973009" cy="35819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10604" cy="35179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3 </a:t>
            </a:r>
            <a:r>
              <a:rPr lang="en-US" dirty="0" smtClean="0"/>
              <a:t>: To </a:t>
            </a:r>
            <a:r>
              <a:rPr lang="en-US" dirty="0" err="1" smtClean="0"/>
              <a:t>analyize</a:t>
            </a:r>
            <a:r>
              <a:rPr lang="en-US" dirty="0" smtClean="0"/>
              <a:t> New York city Population, Demographics </a:t>
            </a:r>
          </a:p>
          <a:p>
            <a:pPr>
              <a:buNone/>
            </a:pPr>
            <a:r>
              <a:rPr lang="en-US" dirty="0" smtClean="0"/>
              <a:t>       also</a:t>
            </a:r>
            <a:r>
              <a:rPr lang="en-US" dirty="0" smtClean="0"/>
              <a:t>, Cuisine , rejected the information from Wikipedia pages given </a:t>
            </a:r>
          </a:p>
          <a:p>
            <a:pPr>
              <a:buNone/>
            </a:pPr>
            <a:r>
              <a:rPr lang="en-US" dirty="0" smtClean="0"/>
              <a:t>       above </a:t>
            </a:r>
            <a:r>
              <a:rPr lang="en-US" dirty="0" smtClean="0"/>
              <a:t>in the information segment. </a:t>
            </a:r>
          </a:p>
          <a:p>
            <a:pPr>
              <a:buNone/>
            </a:pPr>
            <a:r>
              <a:rPr lang="en-US" dirty="0" smtClean="0"/>
              <a:t>      • </a:t>
            </a:r>
            <a:r>
              <a:rPr lang="en-US" dirty="0" smtClean="0"/>
              <a:t>We utilized </a:t>
            </a:r>
            <a:r>
              <a:rPr lang="en-US" dirty="0" err="1" smtClean="0"/>
              <a:t>BeautifulSoup</a:t>
            </a:r>
            <a:r>
              <a:rPr lang="en-US" dirty="0" smtClean="0"/>
              <a:t> python library. </a:t>
            </a:r>
          </a:p>
          <a:p>
            <a:pPr>
              <a:buNone/>
            </a:pPr>
            <a:r>
              <a:rPr lang="en-US" dirty="0" smtClean="0"/>
              <a:t>      • </a:t>
            </a:r>
            <a:r>
              <a:rPr lang="en-US" dirty="0" smtClean="0"/>
              <a:t>Beautiful Soup is a Python bundle for parsing HTML and XML </a:t>
            </a:r>
          </a:p>
          <a:p>
            <a:pPr>
              <a:buNone/>
            </a:pPr>
            <a:r>
              <a:rPr lang="en-US" dirty="0" smtClean="0"/>
              <a:t>        records </a:t>
            </a:r>
            <a:r>
              <a:rPr lang="en-US" dirty="0" smtClean="0"/>
              <a:t>(counting having twisted markup, for example non-shut </a:t>
            </a:r>
          </a:p>
          <a:p>
            <a:pPr>
              <a:buNone/>
            </a:pPr>
            <a:r>
              <a:rPr lang="en-US" dirty="0" smtClean="0"/>
              <a:t>         labels</a:t>
            </a:r>
            <a:r>
              <a:rPr lang="en-US" dirty="0" smtClean="0"/>
              <a:t>, so named after label soup). </a:t>
            </a:r>
          </a:p>
          <a:p>
            <a:pPr>
              <a:buNone/>
            </a:pPr>
            <a:r>
              <a:rPr lang="en-US" dirty="0" smtClean="0"/>
              <a:t>       • </a:t>
            </a:r>
            <a:r>
              <a:rPr lang="en-US" dirty="0" smtClean="0"/>
              <a:t>It makes a parse tree for parsed pages that can be utilized to </a:t>
            </a:r>
          </a:p>
          <a:p>
            <a:pPr>
              <a:buNone/>
            </a:pPr>
            <a:r>
              <a:rPr lang="en-US" dirty="0" smtClean="0"/>
              <a:t>        extricate </a:t>
            </a:r>
            <a:r>
              <a:rPr lang="en-US" dirty="0" smtClean="0"/>
              <a:t>information from HTML, which is valuable for web scratching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YORK CITY-POPULATION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Content Placeholder 3" descr="Screenshot (13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2000240"/>
            <a:ext cx="7000924" cy="278608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1434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Methodology-3-Cuisine of new </a:t>
            </a:r>
            <a:r>
              <a:rPr lang="en-GB" dirty="0" err="1" smtClean="0"/>
              <a:t>york</a:t>
            </a:r>
            <a:r>
              <a:rPr lang="en-GB" dirty="0" smtClean="0"/>
              <a:t>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10604" cy="166052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• This data has been manually prepared. Data is taken from Wikipedia </a:t>
            </a:r>
            <a:r>
              <a:rPr lang="en-US" dirty="0" smtClean="0"/>
              <a:t>page- </a:t>
            </a:r>
            <a:r>
              <a:rPr lang="en-US" dirty="0" smtClean="0"/>
              <a:t>https://en.wikipedia.org/wiki/Cuisine_of_New_York_City</a:t>
            </a:r>
          </a:p>
          <a:p>
            <a:pPr>
              <a:buNone/>
            </a:pPr>
            <a:r>
              <a:rPr lang="en-US" dirty="0" smtClean="0"/>
              <a:t>     • </a:t>
            </a:r>
            <a:r>
              <a:rPr lang="en-US" dirty="0" smtClean="0"/>
              <a:t>Data used to create word cloud.</a:t>
            </a:r>
          </a:p>
          <a:p>
            <a:pPr>
              <a:buNone/>
            </a:pPr>
            <a:r>
              <a:rPr lang="en-US" dirty="0" smtClean="0"/>
              <a:t>      NEW </a:t>
            </a:r>
            <a:r>
              <a:rPr lang="en-US" dirty="0" smtClean="0"/>
              <a:t>YORK CITY CUISINE : Most Preferred Food in New York City –</a:t>
            </a:r>
            <a:r>
              <a:rPr lang="en-US" dirty="0" err="1" smtClean="0"/>
              <a:t>Italian,Purto</a:t>
            </a:r>
            <a:r>
              <a:rPr lang="en-US" dirty="0" smtClean="0"/>
              <a:t> </a:t>
            </a:r>
            <a:r>
              <a:rPr lang="en-US" dirty="0" smtClean="0"/>
              <a:t>Rican, Mexican, Jewish, Indian, Pakistani &amp; </a:t>
            </a:r>
            <a:r>
              <a:rPr lang="en-US" dirty="0" smtClean="0"/>
              <a:t>Dominican</a:t>
            </a:r>
          </a:p>
          <a:p>
            <a:pPr>
              <a:buNone/>
            </a:pPr>
            <a:r>
              <a:rPr lang="en-US" dirty="0" smtClean="0"/>
              <a:t>        QUEENS </a:t>
            </a:r>
            <a:r>
              <a:rPr lang="en-US" dirty="0" smtClean="0"/>
              <a:t>CUISINE </a:t>
            </a:r>
            <a:r>
              <a:rPr lang="en-US" dirty="0" smtClean="0"/>
              <a:t>– Most Preferred </a:t>
            </a:r>
            <a:r>
              <a:rPr lang="en-US" dirty="0" smtClean="0"/>
              <a:t>Food in Queens </a:t>
            </a:r>
            <a:r>
              <a:rPr lang="en-US" dirty="0" smtClean="0"/>
              <a:t>is– Indian, Irish, Pakistani and Mexican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• </a:t>
            </a:r>
            <a:r>
              <a:rPr lang="en-US" dirty="0" smtClean="0"/>
              <a:t>THE BRONX CUISINE </a:t>
            </a:r>
            <a:r>
              <a:rPr lang="en-US" dirty="0" smtClean="0"/>
              <a:t>– Most  Preferred </a:t>
            </a:r>
            <a:r>
              <a:rPr lang="en-US" dirty="0" smtClean="0"/>
              <a:t>Food in The </a:t>
            </a:r>
            <a:r>
              <a:rPr lang="en-US" dirty="0" smtClean="0"/>
              <a:t>Bronx is </a:t>
            </a:r>
            <a:r>
              <a:rPr lang="en-US" dirty="0" smtClean="0"/>
              <a:t>– Italian, Puerto </a:t>
            </a:r>
            <a:r>
              <a:rPr lang="en-US" dirty="0" err="1" smtClean="0"/>
              <a:t>Rican,Albanian</a:t>
            </a:r>
            <a:r>
              <a:rPr lang="en-US" dirty="0" smtClean="0"/>
              <a:t> </a:t>
            </a:r>
            <a:r>
              <a:rPr lang="en-US" dirty="0" smtClean="0"/>
              <a:t>and Dominican.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NewYork</a:t>
            </a:r>
            <a:r>
              <a:rPr lang="en-US" dirty="0" smtClean="0"/>
              <a:t> </a:t>
            </a:r>
            <a:r>
              <a:rPr lang="en-US" dirty="0" smtClean="0"/>
              <a:t>city geological directions information has be used </a:t>
            </a:r>
            <a:r>
              <a:rPr lang="en-US" dirty="0" smtClean="0"/>
              <a:t>as </a:t>
            </a:r>
            <a:r>
              <a:rPr lang="en-US" dirty="0" smtClean="0"/>
              <a:t>contribution for the Foursquare API, that has been utilized to </a:t>
            </a:r>
            <a:r>
              <a:rPr lang="en-US" dirty="0" smtClean="0"/>
              <a:t>arrangement </a:t>
            </a:r>
            <a:r>
              <a:rPr lang="en-US" dirty="0" smtClean="0"/>
              <a:t>settings data for every area. </a:t>
            </a:r>
          </a:p>
          <a:p>
            <a:pPr>
              <a:buNone/>
            </a:pPr>
            <a:r>
              <a:rPr lang="en-US" dirty="0" smtClean="0"/>
              <a:t>    • </a:t>
            </a:r>
            <a:r>
              <a:rPr lang="en-US" dirty="0" smtClean="0"/>
              <a:t>We utilized the Foursquare API information to investigate neighborhoods in </a:t>
            </a:r>
          </a:p>
          <a:p>
            <a:pPr>
              <a:buNone/>
            </a:pPr>
            <a:r>
              <a:rPr lang="en-US" dirty="0" smtClean="0"/>
              <a:t>      New </a:t>
            </a:r>
            <a:r>
              <a:rPr lang="en-US" dirty="0" smtClean="0"/>
              <a:t>York City. </a:t>
            </a:r>
          </a:p>
          <a:p>
            <a:pPr>
              <a:buNone/>
            </a:pPr>
            <a:r>
              <a:rPr lang="en-US" dirty="0" smtClean="0"/>
              <a:t>    • </a:t>
            </a:r>
            <a:r>
              <a:rPr lang="en-US" dirty="0" smtClean="0"/>
              <a:t>Using the land directions of every area </a:t>
            </a:r>
            <a:r>
              <a:rPr lang="en-US" dirty="0" smtClean="0"/>
              <a:t>foursquare </a:t>
            </a:r>
            <a:r>
              <a:rPr lang="en-US" dirty="0" smtClean="0"/>
              <a:t>API calls are made to get top 200 settings in a </a:t>
            </a:r>
            <a:r>
              <a:rPr lang="en-US" dirty="0" smtClean="0"/>
              <a:t>sweep </a:t>
            </a:r>
            <a:r>
              <a:rPr lang="en-US" dirty="0" smtClean="0"/>
              <a:t>of 1000 meters </a:t>
            </a:r>
          </a:p>
          <a:p>
            <a:pPr>
              <a:buNone/>
            </a:pPr>
            <a:r>
              <a:rPr lang="en-US" dirty="0" smtClean="0"/>
              <a:t>    PART </a:t>
            </a:r>
            <a:r>
              <a:rPr lang="en-US" dirty="0" smtClean="0"/>
              <a:t>– 1 Brooklyn and Manhattan </a:t>
            </a:r>
          </a:p>
          <a:p>
            <a:pPr>
              <a:buNone/>
            </a:pPr>
            <a:r>
              <a:rPr lang="en-US" dirty="0" smtClean="0"/>
              <a:t>    PART </a:t>
            </a:r>
            <a:r>
              <a:rPr lang="en-US" dirty="0" smtClean="0"/>
              <a:t>– 2 Bronx, Queens and Staten Island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18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Brooklyn and Manhattan Venues data</a:t>
            </a:r>
            <a:endParaRPr lang="en-US" dirty="0"/>
          </a:p>
        </p:txBody>
      </p:sp>
      <p:pic>
        <p:nvPicPr>
          <p:cNvPr id="4" name="Content Placeholder 3" descr="Screenshot (1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857364"/>
            <a:ext cx="6782747" cy="1381318"/>
          </a:xfrm>
        </p:spPr>
      </p:pic>
      <p:pic>
        <p:nvPicPr>
          <p:cNvPr id="5" name="Picture 4" descr="Screenshot (13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3786190"/>
            <a:ext cx="6500858" cy="22862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RESULTS</a:t>
            </a:r>
            <a:br>
              <a:rPr lang="en-GB" dirty="0" smtClean="0"/>
            </a:br>
            <a:r>
              <a:rPr lang="en-GB" dirty="0" smtClean="0"/>
              <a:t>PART-1 B</a:t>
            </a:r>
            <a:r>
              <a:rPr lang="en-GB" dirty="0" smtClean="0">
                <a:latin typeface="Algerian" pitchFamily="82" charset="0"/>
              </a:rPr>
              <a:t>rooklyn and </a:t>
            </a:r>
            <a:r>
              <a:rPr lang="en-GB" dirty="0" err="1" smtClean="0">
                <a:latin typeface="Algerian" pitchFamily="82" charset="0"/>
              </a:rPr>
              <a:t>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124852" cy="15176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• Segmenting and </a:t>
            </a:r>
            <a:r>
              <a:rPr lang="en-US" dirty="0" smtClean="0"/>
              <a:t>Clustering Neighborhoods- </a:t>
            </a:r>
            <a:r>
              <a:rPr lang="en-US" dirty="0" smtClean="0"/>
              <a:t>Cluster0 : The Total and </a:t>
            </a:r>
            <a:r>
              <a:rPr lang="en-US" dirty="0" smtClean="0"/>
              <a:t>Total Sum </a:t>
            </a:r>
            <a:r>
              <a:rPr lang="en-US" dirty="0" smtClean="0"/>
              <a:t>of cluster0 has </a:t>
            </a:r>
            <a:r>
              <a:rPr lang="en-US" dirty="0" smtClean="0"/>
              <a:t>smallest value</a:t>
            </a:r>
            <a:r>
              <a:rPr lang="en-US" dirty="0" smtClean="0"/>
              <a:t>. It shows that </a:t>
            </a:r>
            <a:r>
              <a:rPr lang="en-US" dirty="0" smtClean="0"/>
              <a:t>the market </a:t>
            </a:r>
            <a:r>
              <a:rPr lang="en-US" dirty="0" smtClean="0"/>
              <a:t>is not saturated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smtClean="0"/>
              <a:t>Cluster1 : The Total and </a:t>
            </a:r>
            <a:r>
              <a:rPr lang="en-US" dirty="0" smtClean="0"/>
              <a:t>Total Sum </a:t>
            </a:r>
            <a:r>
              <a:rPr lang="en-US" dirty="0" smtClean="0"/>
              <a:t>is very high. Lot </a:t>
            </a:r>
            <a:r>
              <a:rPr lang="en-US" dirty="0" smtClean="0"/>
              <a:t>of competition</a:t>
            </a:r>
            <a:r>
              <a:rPr lang="en-US" dirty="0" smtClean="0"/>
              <a:t>. </a:t>
            </a:r>
            <a:r>
              <a:rPr lang="en-US" dirty="0" smtClean="0"/>
              <a:t>Saturated neighborhoods</a:t>
            </a:r>
            <a:endParaRPr lang="en-US" dirty="0"/>
          </a:p>
        </p:txBody>
      </p:sp>
      <p:pic>
        <p:nvPicPr>
          <p:cNvPr id="4" name="Picture 3" descr="Screenshot (13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357562"/>
            <a:ext cx="4643470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Part 2-</a:t>
            </a:r>
            <a:r>
              <a:rPr lang="en-GB" dirty="0" smtClean="0">
                <a:latin typeface="Algerian" pitchFamily="82" charset="0"/>
              </a:rPr>
              <a:t>BRONX,QUEENS AND STATEN ISLAND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10604" cy="15176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Segmenting and </a:t>
            </a:r>
            <a:r>
              <a:rPr lang="en-US" dirty="0" smtClean="0"/>
              <a:t>Clustering Neighborhoods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- </a:t>
            </a:r>
            <a:r>
              <a:rPr lang="en-US" dirty="0" smtClean="0"/>
              <a:t>Cluster0 : The Total and </a:t>
            </a:r>
            <a:r>
              <a:rPr lang="en-US" dirty="0" smtClean="0"/>
              <a:t>Total Sum </a:t>
            </a:r>
            <a:r>
              <a:rPr lang="en-US" dirty="0" smtClean="0"/>
              <a:t>of cluster0 has </a:t>
            </a:r>
            <a:r>
              <a:rPr lang="en-US" dirty="0" smtClean="0"/>
              <a:t>smallest value</a:t>
            </a:r>
            <a:r>
              <a:rPr lang="en-US" dirty="0" smtClean="0"/>
              <a:t>. It shows that </a:t>
            </a:r>
            <a:r>
              <a:rPr lang="en-US" dirty="0" smtClean="0"/>
              <a:t>the market </a:t>
            </a:r>
            <a:r>
              <a:rPr lang="en-US" dirty="0" smtClean="0"/>
              <a:t>is not </a:t>
            </a:r>
            <a:r>
              <a:rPr lang="en-US" dirty="0" err="1" smtClean="0"/>
              <a:t>saturated.There</a:t>
            </a:r>
            <a:r>
              <a:rPr lang="en-US" dirty="0" smtClean="0"/>
              <a:t> are </a:t>
            </a:r>
            <a:r>
              <a:rPr lang="en-US" dirty="0" smtClean="0"/>
              <a:t>untapped markets.</a:t>
            </a:r>
          </a:p>
          <a:p>
            <a:r>
              <a:rPr lang="en-US" dirty="0" smtClean="0"/>
              <a:t>- Cluster1 : The Total and </a:t>
            </a:r>
            <a:r>
              <a:rPr lang="en-US" dirty="0" err="1" smtClean="0"/>
              <a:t>TotalSum</a:t>
            </a:r>
            <a:r>
              <a:rPr lang="en-US" dirty="0" smtClean="0"/>
              <a:t> </a:t>
            </a:r>
            <a:r>
              <a:rPr lang="en-US" dirty="0" smtClean="0"/>
              <a:t>is very high. Lot </a:t>
            </a:r>
            <a:r>
              <a:rPr lang="en-US" dirty="0" smtClean="0"/>
              <a:t>of competition</a:t>
            </a:r>
            <a:r>
              <a:rPr lang="en-US" dirty="0" smtClean="0"/>
              <a:t>. </a:t>
            </a:r>
            <a:r>
              <a:rPr lang="en-US" dirty="0" smtClean="0"/>
              <a:t>Saturated neighborhoods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shot (1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357562"/>
            <a:ext cx="3543795" cy="1762371"/>
          </a:xfrm>
          <a:prstGeom prst="rect">
            <a:avLst/>
          </a:prstGeom>
        </p:spPr>
      </p:pic>
      <p:pic>
        <p:nvPicPr>
          <p:cNvPr id="5" name="Picture 4" descr="Screenshot (1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3500438"/>
            <a:ext cx="3505690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553480" cy="373222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Extension to investigate cooking styles of different </a:t>
            </a:r>
            <a:r>
              <a:rPr lang="en-US" dirty="0" smtClean="0"/>
              <a:t>nations </a:t>
            </a:r>
            <a:r>
              <a:rPr lang="en-US" dirty="0" smtClean="0"/>
              <a:t>in Bronx, Queens and </a:t>
            </a:r>
          </a:p>
          <a:p>
            <a:pPr>
              <a:buNone/>
            </a:pPr>
            <a:r>
              <a:rPr lang="en-US" dirty="0" smtClean="0"/>
              <a:t>Staten </a:t>
            </a:r>
            <a:r>
              <a:rPr lang="en-US" dirty="0" smtClean="0"/>
              <a:t>Island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smtClean="0"/>
              <a:t>In Manhattan and Brooklyn </a:t>
            </a:r>
            <a:r>
              <a:rPr lang="en-US" dirty="0" smtClean="0"/>
              <a:t>eateries </a:t>
            </a:r>
            <a:r>
              <a:rPr lang="en-US" dirty="0" smtClean="0"/>
              <a:t>, cooking styles of numerous </a:t>
            </a:r>
            <a:r>
              <a:rPr lang="en-US" dirty="0" smtClean="0"/>
              <a:t>nations </a:t>
            </a:r>
            <a:r>
              <a:rPr lang="en-US" dirty="0" smtClean="0"/>
              <a:t>are a piece of their Menu. </a:t>
            </a:r>
            <a:r>
              <a:rPr lang="en-US" dirty="0" smtClean="0"/>
              <a:t>Hazard </a:t>
            </a:r>
            <a:r>
              <a:rPr lang="en-US" dirty="0" smtClean="0"/>
              <a:t>can be taken with incredible menu </a:t>
            </a:r>
            <a:r>
              <a:rPr lang="en-US" dirty="0" smtClean="0"/>
              <a:t>ready</a:t>
            </a:r>
            <a:r>
              <a:rPr lang="en-US" dirty="0" smtClean="0"/>
              <a:t>. It additionally shows individuals love </a:t>
            </a:r>
            <a:r>
              <a:rPr lang="en-US" dirty="0" smtClean="0"/>
              <a:t>what's </a:t>
            </a:r>
            <a:r>
              <a:rPr lang="en-US" dirty="0" smtClean="0"/>
              <a:t>more, investigate cooking styles of different </a:t>
            </a:r>
            <a:r>
              <a:rPr lang="en-US" dirty="0" smtClean="0"/>
              <a:t>nations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Investigation performed on restricted information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Re-run program with refreshed data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Brooklyn and Manhattan has high </a:t>
            </a:r>
            <a:r>
              <a:rPr lang="en-US" dirty="0" smtClean="0"/>
              <a:t>convergence </a:t>
            </a:r>
            <a:r>
              <a:rPr lang="en-US" dirty="0" smtClean="0"/>
              <a:t>of café business. Very </a:t>
            </a:r>
            <a:r>
              <a:rPr lang="en-US" dirty="0" smtClean="0"/>
              <a:t>serious </a:t>
            </a:r>
            <a:r>
              <a:rPr lang="en-US" dirty="0" smtClean="0"/>
              <a:t>market.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Bronx, Queens and Staten Island too </a:t>
            </a:r>
            <a:r>
              <a:rPr lang="en-US" dirty="0" smtClean="0"/>
              <a:t>has </a:t>
            </a:r>
            <a:r>
              <a:rPr lang="en-US" dirty="0" smtClean="0"/>
              <a:t>great number of eateries however not </a:t>
            </a:r>
            <a:r>
              <a:rPr lang="en-US" dirty="0" smtClean="0"/>
              <a:t>the </a:t>
            </a:r>
            <a:r>
              <a:rPr lang="en-US" dirty="0" smtClean="0"/>
              <a:t>same number of as required. So this can be </a:t>
            </a:r>
            <a:r>
              <a:rPr lang="en-US" dirty="0" smtClean="0"/>
              <a:t>investigated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according to the area or eatery </a:t>
            </a:r>
            <a:r>
              <a:rPr lang="en-US" dirty="0" smtClean="0"/>
              <a:t>type </a:t>
            </a:r>
            <a:r>
              <a:rPr lang="en-US" dirty="0" smtClean="0"/>
              <a:t>referenced like Indian Restaurant, </a:t>
            </a:r>
            <a:r>
              <a:rPr lang="en-US" dirty="0" smtClean="0"/>
              <a:t>examination </a:t>
            </a:r>
            <a:r>
              <a:rPr lang="en-US" dirty="0" smtClean="0"/>
              <a:t>can be checked. A setting with </a:t>
            </a:r>
            <a:r>
              <a:rPr lang="en-US" dirty="0" smtClean="0"/>
              <a:t> most </a:t>
            </a:r>
            <a:r>
              <a:rPr lang="en-US" dirty="0" smtClean="0"/>
              <a:t>minimal hazard and rivalry can be </a:t>
            </a:r>
            <a:r>
              <a:rPr lang="en-US" dirty="0" smtClean="0"/>
              <a:t>distinguished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York city review for </a:t>
            </a:r>
            <a:r>
              <a:rPr lang="en-US" dirty="0" smtClean="0"/>
              <a:t>ABC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Company.</a:t>
            </a:r>
          </a:p>
          <a:p>
            <a:pPr>
              <a:buNone/>
            </a:pPr>
            <a:r>
              <a:rPr lang="en-US" dirty="0" smtClean="0"/>
              <a:t>• Optimum location for new</a:t>
            </a:r>
          </a:p>
          <a:p>
            <a:pPr>
              <a:buNone/>
            </a:pPr>
            <a:r>
              <a:rPr lang="en-US" dirty="0" smtClean="0"/>
              <a:t>Restaurant business</a:t>
            </a:r>
          </a:p>
          <a:p>
            <a:pPr>
              <a:buNone/>
            </a:pPr>
            <a:r>
              <a:rPr lang="en-US" dirty="0" smtClean="0"/>
              <a:t>• Business Problem :</a:t>
            </a:r>
          </a:p>
          <a:p>
            <a:pPr>
              <a:buNone/>
            </a:pPr>
            <a:r>
              <a:rPr lang="en-US" dirty="0" smtClean="0"/>
              <a:t>- Choice of first neighborhood to</a:t>
            </a:r>
          </a:p>
          <a:p>
            <a:pPr>
              <a:buNone/>
            </a:pPr>
            <a:r>
              <a:rPr lang="en-US" dirty="0" smtClean="0"/>
              <a:t>start restaurant business.</a:t>
            </a:r>
          </a:p>
          <a:p>
            <a:r>
              <a:rPr lang="en-US" dirty="0" smtClean="0"/>
              <a:t>- Easy to replicate.</a:t>
            </a:r>
          </a:p>
          <a:p>
            <a:r>
              <a:rPr lang="en-US" dirty="0" smtClean="0"/>
              <a:t>- </a:t>
            </a:r>
            <a:r>
              <a:rPr lang="en-US" dirty="0" smtClean="0"/>
              <a:t>High demand</a:t>
            </a:r>
          </a:p>
          <a:p>
            <a:r>
              <a:rPr lang="en-US" dirty="0" smtClean="0"/>
              <a:t>- Choice of Menu</a:t>
            </a:r>
          </a:p>
          <a:p>
            <a:pPr>
              <a:buNone/>
            </a:pPr>
            <a:r>
              <a:rPr lang="en-US" dirty="0" smtClean="0"/>
              <a:t>• Success Criteria 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b="1" dirty="0" smtClean="0"/>
              <a:t>• Most crowded city in the United States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• It is assorted and is the budgetary capital of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USA </a:t>
            </a:r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smtClean="0"/>
              <a:t>• Provides part of business openings </a:t>
            </a:r>
          </a:p>
          <a:p>
            <a:endParaRPr lang="en-US" sz="4800" b="1" dirty="0" smtClean="0"/>
          </a:p>
          <a:p>
            <a:pPr>
              <a:buNone/>
            </a:pPr>
            <a:r>
              <a:rPr lang="en-US" sz="4800" b="1" dirty="0" smtClean="0"/>
              <a:t>           • </a:t>
            </a:r>
            <a:r>
              <a:rPr lang="en-US" sz="4800" b="1" dirty="0" smtClean="0"/>
              <a:t>Attracted a wide range of players into the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advertise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• Global center point of business and trade.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• The city is a significant community for banking and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account, retailing, world exchange,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transportation, the travel industry, land, new </a:t>
            </a:r>
          </a:p>
          <a:p>
            <a:pPr>
              <a:buNone/>
            </a:pPr>
            <a:endParaRPr lang="en-US" sz="4800" b="1" dirty="0" smtClean="0"/>
          </a:p>
          <a:p>
            <a:r>
              <a:rPr lang="en-US" sz="4800" b="1" dirty="0" smtClean="0"/>
              <a:t>legitimate administrations, bookkeeping, protection,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theater, design, and expressions of the human experience in the </a:t>
            </a:r>
          </a:p>
          <a:p>
            <a:endParaRPr lang="en-US" sz="4800" b="1" dirty="0" smtClean="0"/>
          </a:p>
          <a:p>
            <a:r>
              <a:rPr lang="en-US" sz="4800" b="1" dirty="0" smtClean="0"/>
              <a:t>US.</a:t>
            </a:r>
            <a:endParaRPr lang="en-US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cuisine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600" b="1" dirty="0" smtClean="0"/>
              <a:t>The City of New York is acclaimed for its amazing cooking. It's nourishment culture incorporates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a variety of universal cooking styles impacted by the city's worker history.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Central and Eastern European foreigners, particularly Jewish settlers -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bagels, cheesecake, wieners, knishes, and shops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Italian foreigners - New York-style pizza and Italian cooking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Jewish foreigners and Irish settlers - pastrami and corned meat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Chinese and other Asian eateries, sandwich joints, </a:t>
            </a:r>
            <a:r>
              <a:rPr lang="en-US" sz="3600" b="1" dirty="0" err="1" smtClean="0"/>
              <a:t>trattorias</a:t>
            </a:r>
            <a:r>
              <a:rPr lang="en-US" sz="3600" b="1" dirty="0" smtClean="0"/>
              <a:t>, cafes, and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cafés are pervasive all through the city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Mobile nourishment merchants - Some 4,000 authorized by the city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Middle Eastern nourishments, for example, falafel and kebabs instances of current New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York road nourishment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Famous for top notch food Michelin featured eateries. The city is home to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"almost one thousand of the best and most various haute cooking eateries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on the planet", as indicated by Michelin.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• So it is apparent that to make due in such serious market it is significant 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to deliberately design.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DESCRIPTION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82042" cy="237490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Data 1 : Neighborhood has a total of 5 boroughs and 306 neighborhoods. In</a:t>
            </a:r>
          </a:p>
          <a:p>
            <a:r>
              <a:rPr lang="en-US" dirty="0" smtClean="0"/>
              <a:t>order to segment the neighborhoods and explore them, we will essentially</a:t>
            </a:r>
          </a:p>
          <a:p>
            <a:r>
              <a:rPr lang="en-US" dirty="0" smtClean="0"/>
              <a:t>need a dataset that contains the 5 boroughs and the neighborhoods that</a:t>
            </a:r>
          </a:p>
          <a:p>
            <a:r>
              <a:rPr lang="en-US" dirty="0" smtClean="0"/>
              <a:t>exist in each borough as well as the latitude and longitude coordinates of</a:t>
            </a:r>
          </a:p>
          <a:p>
            <a:r>
              <a:rPr lang="en-US" dirty="0" smtClean="0"/>
              <a:t>each neighborhood.</a:t>
            </a:r>
          </a:p>
          <a:p>
            <a:r>
              <a:rPr lang="en-US" dirty="0" smtClean="0"/>
              <a:t>• This dataset exists for free on the web. Link to the dataset is :</a:t>
            </a:r>
          </a:p>
          <a:p>
            <a:r>
              <a:rPr lang="en-US" dirty="0" smtClean="0"/>
              <a:t>https://geo.nyu.edu/catalog/nyu_2451_34572</a:t>
            </a:r>
            <a:endParaRPr lang="en-US" dirty="0"/>
          </a:p>
        </p:txBody>
      </p:sp>
      <p:pic>
        <p:nvPicPr>
          <p:cNvPr id="4" name="Picture 3" descr="Screenshot (1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786190"/>
            <a:ext cx="4115375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DESCRIPTION-2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24918" cy="216058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• Data 2 : Farmers Markets data -</a:t>
            </a:r>
          </a:p>
          <a:p>
            <a:r>
              <a:rPr lang="en-US" dirty="0" smtClean="0"/>
              <a:t>• https://data.cityofnewyork.us/dataset/DOHMH-Farmers-Markets-and-</a:t>
            </a:r>
          </a:p>
          <a:p>
            <a:r>
              <a:rPr lang="en-US" dirty="0" smtClean="0"/>
              <a:t>Food-Boxes/8vwk-6iz2</a:t>
            </a:r>
          </a:p>
          <a:p>
            <a:r>
              <a:rPr lang="en-US" dirty="0" smtClean="0"/>
              <a:t>• A farmers' market is often defined as a public site used by two or more local</a:t>
            </a:r>
          </a:p>
          <a:p>
            <a:r>
              <a:rPr lang="en-US" dirty="0" smtClean="0"/>
              <a:t>or regional producers for the direct sale of farm products to consumers. In</a:t>
            </a:r>
          </a:p>
          <a:p>
            <a:r>
              <a:rPr lang="en-US" dirty="0" smtClean="0"/>
              <a:t>addition to fresh fruits and vegetables, markets may sell dairy products, fish,</a:t>
            </a:r>
          </a:p>
          <a:p>
            <a:r>
              <a:rPr lang="en-US" dirty="0" smtClean="0"/>
              <a:t>meat, baked goods, and other minimally processed foods.</a:t>
            </a:r>
            <a:endParaRPr lang="en-US" dirty="0"/>
          </a:p>
        </p:txBody>
      </p:sp>
      <p:pic>
        <p:nvPicPr>
          <p:cNvPr id="4" name="Picture 3" descr="Screenshot (1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714752"/>
            <a:ext cx="6706536" cy="2667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DESCRIPTION-3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10604" cy="187483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Data 3 : Data from Wikipedia pages as given below :</a:t>
            </a:r>
          </a:p>
          <a:p>
            <a:r>
              <a:rPr lang="en-US" dirty="0" smtClean="0"/>
              <a:t>• New York Population</a:t>
            </a:r>
          </a:p>
          <a:p>
            <a:r>
              <a:rPr lang="en-US" dirty="0" smtClean="0"/>
              <a:t>• New York City Demographics</a:t>
            </a:r>
          </a:p>
          <a:p>
            <a:r>
              <a:rPr lang="en-US" dirty="0" smtClean="0"/>
              <a:t>• Cuisine of New York city</a:t>
            </a:r>
          </a:p>
          <a:p>
            <a:r>
              <a:rPr lang="en-US" dirty="0" smtClean="0"/>
              <a:t>https://en.wikipedia.org/wiki/New_York_City</a:t>
            </a:r>
          </a:p>
          <a:p>
            <a:r>
              <a:rPr lang="en-US" dirty="0" smtClean="0"/>
              <a:t>https://en.wikipedia.org/wiki/Economy_of_New_York_City</a:t>
            </a:r>
          </a:p>
          <a:p>
            <a:r>
              <a:rPr lang="en-US" dirty="0" smtClean="0"/>
              <a:t>https://en.wikipedia.org/wiki/Portal:New_York_City</a:t>
            </a:r>
          </a:p>
          <a:p>
            <a:r>
              <a:rPr lang="en-US" dirty="0" smtClean="0"/>
              <a:t>https://en.wikipedia.org/wiki/Cuisine_of_New_York_City</a:t>
            </a:r>
            <a:endParaRPr lang="en-US" dirty="0"/>
          </a:p>
        </p:txBody>
      </p:sp>
      <p:pic>
        <p:nvPicPr>
          <p:cNvPr id="4" name="Picture 3" descr="Screenshot (1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903456"/>
            <a:ext cx="5000660" cy="2168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267728" cy="337503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• New York city neighborhood has an aggregate of 5 wards and </a:t>
            </a:r>
          </a:p>
          <a:p>
            <a:endParaRPr lang="en-US" dirty="0" smtClean="0"/>
          </a:p>
          <a:p>
            <a:r>
              <a:rPr lang="en-US" dirty="0" smtClean="0"/>
              <a:t>306 neighborhoods </a:t>
            </a:r>
          </a:p>
          <a:p>
            <a:endParaRPr lang="en-US" dirty="0" smtClean="0"/>
          </a:p>
          <a:p>
            <a:r>
              <a:rPr lang="en-US" dirty="0" smtClean="0"/>
              <a:t>• PART 1 - Clustering of Manhattan and Brooklyn </a:t>
            </a:r>
          </a:p>
          <a:p>
            <a:endParaRPr lang="en-US" dirty="0" smtClean="0"/>
          </a:p>
          <a:p>
            <a:r>
              <a:rPr lang="en-US" dirty="0" smtClean="0"/>
              <a:t>• PART 2 - Clustering of Bronx, Queens and Staten Island. </a:t>
            </a:r>
          </a:p>
          <a:p>
            <a:endParaRPr lang="en-US" dirty="0" smtClean="0"/>
          </a:p>
          <a:p>
            <a:r>
              <a:rPr lang="en-US" dirty="0" smtClean="0"/>
              <a:t>• Only </a:t>
            </a:r>
            <a:r>
              <a:rPr lang="en-US" dirty="0" smtClean="0"/>
              <a:t>RESTURANT </a:t>
            </a:r>
            <a:r>
              <a:rPr lang="en-US" dirty="0" smtClean="0"/>
              <a:t>information is sifted from foursquare.com settings </a:t>
            </a:r>
          </a:p>
          <a:p>
            <a:endParaRPr lang="en-US" dirty="0" smtClean="0"/>
          </a:p>
          <a:p>
            <a:r>
              <a:rPr lang="en-US" dirty="0" smtClean="0"/>
              <a:t>information and used for this venture. </a:t>
            </a:r>
          </a:p>
          <a:p>
            <a:endParaRPr lang="en-US" dirty="0" smtClean="0"/>
          </a:p>
          <a:p>
            <a:r>
              <a:rPr lang="en-US" dirty="0" smtClean="0"/>
              <a:t>• This is done due to the accompanying Exploratory information investigation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410604" cy="2946407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data </a:t>
            </a:r>
            <a:r>
              <a:rPr lang="en-US" sz="1600" b="1" dirty="0" smtClean="0"/>
              <a:t>1-New </a:t>
            </a:r>
            <a:r>
              <a:rPr lang="en-US" sz="1600" b="1" dirty="0" err="1" smtClean="0"/>
              <a:t>york</a:t>
            </a:r>
            <a:r>
              <a:rPr lang="en-US" sz="1600" b="1" dirty="0" smtClean="0"/>
              <a:t> city </a:t>
            </a:r>
          </a:p>
          <a:p>
            <a:r>
              <a:rPr lang="en-US" sz="1600" b="1" dirty="0" smtClean="0"/>
              <a:t>             Topographical </a:t>
            </a:r>
            <a:r>
              <a:rPr lang="en-US" sz="1600" b="1" dirty="0" smtClean="0"/>
              <a:t>Coordinates Data. </a:t>
            </a:r>
          </a:p>
          <a:p>
            <a:r>
              <a:rPr lang="en-US" sz="1600" b="1" dirty="0" smtClean="0"/>
              <a:t>            • </a:t>
            </a:r>
            <a:r>
              <a:rPr lang="en-US" sz="1600" b="1" dirty="0" smtClean="0"/>
              <a:t>Load the information and investigate </a:t>
            </a:r>
          </a:p>
          <a:p>
            <a:r>
              <a:rPr lang="en-US" sz="1600" b="1" dirty="0" smtClean="0"/>
              <a:t>              information </a:t>
            </a:r>
            <a:r>
              <a:rPr lang="en-US" sz="1600" b="1" dirty="0" smtClean="0"/>
              <a:t>- </a:t>
            </a:r>
            <a:r>
              <a:rPr lang="en-US" sz="1600" b="1" dirty="0" smtClean="0"/>
              <a:t>newyork_data.jso </a:t>
            </a:r>
            <a:endParaRPr lang="en-US" sz="1600" b="1" dirty="0" smtClean="0"/>
          </a:p>
          <a:p>
            <a:r>
              <a:rPr lang="en-US" sz="1600" b="1" dirty="0" smtClean="0"/>
              <a:t>             • </a:t>
            </a:r>
            <a:r>
              <a:rPr lang="en-US" sz="1600" b="1" dirty="0" smtClean="0"/>
              <a:t>Transform the information of settled </a:t>
            </a:r>
          </a:p>
          <a:p>
            <a:r>
              <a:rPr lang="en-US" sz="1600" b="1" dirty="0" smtClean="0"/>
              <a:t>              python </a:t>
            </a:r>
            <a:r>
              <a:rPr lang="en-US" sz="1600" b="1" dirty="0" smtClean="0"/>
              <a:t>lexicons into a </a:t>
            </a:r>
          </a:p>
          <a:p>
            <a:r>
              <a:rPr lang="en-US" sz="1600" b="1" dirty="0" smtClean="0"/>
              <a:t>               pandas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. </a:t>
            </a:r>
          </a:p>
          <a:p>
            <a:r>
              <a:rPr lang="en-US" sz="1600" b="1" dirty="0" smtClean="0"/>
              <a:t>            • </a:t>
            </a:r>
            <a:r>
              <a:rPr lang="en-US" sz="1600" b="1" dirty="0" err="1" smtClean="0"/>
              <a:t>Dataframe</a:t>
            </a:r>
            <a:r>
              <a:rPr lang="en-US" sz="1600" b="1" dirty="0" smtClean="0"/>
              <a:t> contains </a:t>
            </a:r>
            <a:r>
              <a:rPr lang="en-US" sz="1600" b="1" dirty="0" smtClean="0"/>
              <a:t>the</a:t>
            </a:r>
            <a:r>
              <a:rPr lang="en-US" sz="1600" b="1" dirty="0" smtClean="0"/>
              <a:t> topographical directions</a:t>
            </a:r>
            <a:r>
              <a:rPr lang="en-US" sz="1600" b="1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            • </a:t>
            </a:r>
            <a:r>
              <a:rPr lang="en-US" sz="1600" b="1" dirty="0" smtClean="0"/>
              <a:t>Data will used to get Venues information from Foursquare</a:t>
            </a:r>
          </a:p>
          <a:p>
            <a:r>
              <a:rPr lang="en-US" sz="1600" b="1" dirty="0" smtClean="0"/>
              <a:t>            .• </a:t>
            </a:r>
            <a:r>
              <a:rPr lang="en-US" sz="1600" b="1" dirty="0" err="1" smtClean="0"/>
              <a:t>Geopy</a:t>
            </a:r>
            <a:r>
              <a:rPr lang="en-US" sz="1600" b="1" dirty="0" smtClean="0"/>
              <a:t> and folium libraries utilized to make a guide of New York city with </a:t>
            </a:r>
            <a:r>
              <a:rPr lang="en-US" sz="1600" b="1" dirty="0" smtClean="0"/>
              <a:t> </a:t>
            </a:r>
            <a:r>
              <a:rPr lang="en-US" sz="1600" b="1" dirty="0" smtClean="0"/>
              <a:t>superimposed on top.</a:t>
            </a:r>
          </a:p>
          <a:p>
            <a:pPr>
              <a:buNone/>
            </a:pPr>
            <a:r>
              <a:rPr lang="en-US" sz="1600" b="1" dirty="0" smtClean="0"/>
              <a:t> </a:t>
            </a:r>
            <a:endParaRPr lang="en-US" sz="16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endParaRPr lang="en-US" sz="800" dirty="0" smtClean="0"/>
          </a:p>
        </p:txBody>
      </p:sp>
      <p:pic>
        <p:nvPicPr>
          <p:cNvPr id="4" name="Picture 3" descr="Screenshot (1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069385"/>
            <a:ext cx="3071834" cy="278861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</TotalTime>
  <Words>1237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THE BATTLE of Neighborhoods  ABC COMPANY LIMITED   </vt:lpstr>
      <vt:lpstr>introduction</vt:lpstr>
      <vt:lpstr>Slide 3</vt:lpstr>
      <vt:lpstr>cuisine</vt:lpstr>
      <vt:lpstr>DATA DESCRIPTION -1</vt:lpstr>
      <vt:lpstr>DATA DESCRIPTION-2</vt:lpstr>
      <vt:lpstr>DATA DESCRIPTION-3</vt:lpstr>
      <vt:lpstr>ANALYTICAL APPROACH</vt:lpstr>
      <vt:lpstr>METHODOLOGY-1</vt:lpstr>
      <vt:lpstr>Methodology-2</vt:lpstr>
      <vt:lpstr>FARMER market visualization</vt:lpstr>
      <vt:lpstr>METHODOLOGY-3</vt:lpstr>
      <vt:lpstr>NEW YORK CITY-POPULATION  </vt:lpstr>
      <vt:lpstr>Methodology-3-Cuisine of new york city</vt:lpstr>
      <vt:lpstr>METHODOLOGY-4 </vt:lpstr>
      <vt:lpstr>Brooklyn and Manhattan Venues data</vt:lpstr>
      <vt:lpstr>RESULTS PART-1 Brooklyn and manhattan</vt:lpstr>
      <vt:lpstr>Part 2-BRONX,QUEENS AND STATEN ISLAND</vt:lpstr>
      <vt:lpstr>DISCUSSION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 ABC COMPANY LIMITED</dc:title>
  <dc:creator>Anjali Singh</dc:creator>
  <cp:lastModifiedBy>Anjali Singh</cp:lastModifiedBy>
  <cp:revision>7</cp:revision>
  <dcterms:created xsi:type="dcterms:W3CDTF">2020-02-07T13:38:53Z</dcterms:created>
  <dcterms:modified xsi:type="dcterms:W3CDTF">2020-02-07T14:41:36Z</dcterms:modified>
</cp:coreProperties>
</file>