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924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0" y="1081137"/>
            <a:ext cx="6724649" cy="9205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481" y="2611421"/>
            <a:ext cx="1748903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FEBE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FEBE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A32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EFEBE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1785" y="4544000"/>
            <a:ext cx="8784429" cy="1975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EFEBE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9584" y="3875573"/>
            <a:ext cx="12108830" cy="236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81" y="2611421"/>
            <a:ext cx="64935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2095" dirty="0">
                <a:solidFill>
                  <a:srgbClr val="8A3201"/>
                </a:solidFill>
                <a:latin typeface="Verdana"/>
                <a:cs typeface="Verdana"/>
              </a:rPr>
              <a:t>M</a:t>
            </a:r>
            <a:r>
              <a:rPr sz="12000" spc="65" dirty="0">
                <a:solidFill>
                  <a:srgbClr val="8A3201"/>
                </a:solidFill>
                <a:latin typeface="Verdana"/>
                <a:cs typeface="Verdana"/>
              </a:rPr>
              <a:t>Y</a:t>
            </a:r>
            <a:r>
              <a:rPr sz="12000" spc="-120" dirty="0">
                <a:solidFill>
                  <a:srgbClr val="8A3201"/>
                </a:solidFill>
                <a:latin typeface="Verdana"/>
                <a:cs typeface="Verdana"/>
              </a:rPr>
              <a:t>N</a:t>
            </a:r>
            <a:r>
              <a:rPr sz="12000" spc="-235" dirty="0">
                <a:solidFill>
                  <a:srgbClr val="8A3201"/>
                </a:solidFill>
                <a:latin typeface="Verdana"/>
                <a:cs typeface="Verdana"/>
              </a:rPr>
              <a:t>T</a:t>
            </a:r>
            <a:r>
              <a:rPr sz="12000" spc="-1260" dirty="0">
                <a:solidFill>
                  <a:srgbClr val="8A3201"/>
                </a:solidFill>
                <a:latin typeface="Verdana"/>
                <a:cs typeface="Verdana"/>
              </a:rPr>
              <a:t>R</a:t>
            </a:r>
            <a:r>
              <a:rPr sz="12000" spc="-65" dirty="0">
                <a:solidFill>
                  <a:srgbClr val="8A3201"/>
                </a:solidFill>
                <a:latin typeface="Verdana"/>
                <a:cs typeface="Verdana"/>
              </a:rPr>
              <a:t>A</a:t>
            </a:r>
            <a:endParaRPr sz="1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481" y="5014864"/>
            <a:ext cx="8366125" cy="141605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1140"/>
              </a:spcBef>
            </a:pPr>
            <a:r>
              <a:rPr sz="5000" spc="-450" dirty="0">
                <a:solidFill>
                  <a:srgbClr val="8A3201"/>
                </a:solidFill>
                <a:latin typeface="Verdana"/>
                <a:cs typeface="Verdana"/>
              </a:rPr>
              <a:t>India’s </a:t>
            </a:r>
            <a:r>
              <a:rPr sz="5000" spc="-355" dirty="0">
                <a:solidFill>
                  <a:srgbClr val="8A3201"/>
                </a:solidFill>
                <a:latin typeface="Verdana"/>
                <a:cs typeface="Verdana"/>
              </a:rPr>
              <a:t>Largest </a:t>
            </a:r>
            <a:r>
              <a:rPr sz="5000" spc="-200" dirty="0">
                <a:solidFill>
                  <a:srgbClr val="8A3201"/>
                </a:solidFill>
                <a:latin typeface="Verdana"/>
                <a:cs typeface="Verdana"/>
              </a:rPr>
              <a:t>Online </a:t>
            </a:r>
            <a:r>
              <a:rPr sz="5000" spc="-385" dirty="0">
                <a:solidFill>
                  <a:srgbClr val="8A3201"/>
                </a:solidFill>
                <a:latin typeface="Verdana"/>
                <a:cs typeface="Verdana"/>
              </a:rPr>
              <a:t>Fashion  </a:t>
            </a:r>
            <a:r>
              <a:rPr sz="5000" spc="-340" dirty="0">
                <a:solidFill>
                  <a:srgbClr val="8A3201"/>
                </a:solidFill>
                <a:latin typeface="Verdana"/>
                <a:cs typeface="Verdana"/>
              </a:rPr>
              <a:t>Store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1028699"/>
            <a:ext cx="1438270" cy="143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81732" y="2095957"/>
            <a:ext cx="490220" cy="2406015"/>
          </a:xfrm>
          <a:prstGeom prst="rect">
            <a:avLst/>
          </a:prstGeom>
        </p:spPr>
        <p:txBody>
          <a:bodyPr vert="vert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850" spc="-90" dirty="0">
                <a:solidFill>
                  <a:srgbClr val="8A3201"/>
                </a:solidFill>
                <a:latin typeface="Arial"/>
                <a:cs typeface="Arial"/>
              </a:rPr>
              <a:t>TRY </a:t>
            </a:r>
            <a:r>
              <a:rPr sz="2850" spc="-5" dirty="0">
                <a:solidFill>
                  <a:srgbClr val="8A3201"/>
                </a:solidFill>
                <a:latin typeface="Arial"/>
                <a:cs typeface="Arial"/>
              </a:rPr>
              <a:t>AND</a:t>
            </a:r>
            <a:r>
              <a:rPr sz="2850" spc="-10" dirty="0">
                <a:solidFill>
                  <a:srgbClr val="8A3201"/>
                </a:solidFill>
                <a:latin typeface="Arial"/>
                <a:cs typeface="Arial"/>
              </a:rPr>
              <a:t> </a:t>
            </a:r>
            <a:r>
              <a:rPr sz="2850" spc="-50" dirty="0">
                <a:solidFill>
                  <a:srgbClr val="8A3201"/>
                </a:solidFill>
                <a:latin typeface="Arial"/>
                <a:cs typeface="Arial"/>
              </a:rPr>
              <a:t>BUY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B9130F5-DF22-43B9-ABD6-83C8AE71454B}"/>
              </a:ext>
            </a:extLst>
          </p:cNvPr>
          <p:cNvSpPr txBox="1"/>
          <p:nvPr/>
        </p:nvSpPr>
        <p:spPr>
          <a:xfrm>
            <a:off x="3646236" y="6980157"/>
            <a:ext cx="6659715" cy="1038682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2800" spc="-25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2800" spc="-25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357505" algn="ctr">
              <a:lnSpc>
                <a:spcPct val="116599"/>
              </a:lnSpc>
            </a:pPr>
            <a:r>
              <a:rPr sz="2800" spc="-3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Anjali </a:t>
            </a:r>
            <a:r>
              <a:rPr lang="en-IN" sz="2800" spc="-3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584" y="3875573"/>
            <a:ext cx="9185910" cy="2362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300" spc="-1025" dirty="0"/>
              <a:t>Thank</a:t>
            </a:r>
            <a:r>
              <a:rPr sz="15300" spc="-860" dirty="0"/>
              <a:t> </a:t>
            </a:r>
            <a:r>
              <a:rPr sz="15300" spc="-815" dirty="0"/>
              <a:t>you</a:t>
            </a:r>
            <a:endParaRPr sz="15300"/>
          </a:p>
        </p:txBody>
      </p:sp>
      <p:sp>
        <p:nvSpPr>
          <p:cNvPr id="3" name="object 3"/>
          <p:cNvSpPr txBox="1"/>
          <p:nvPr/>
        </p:nvSpPr>
        <p:spPr>
          <a:xfrm>
            <a:off x="1016000" y="8881123"/>
            <a:ext cx="32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45" dirty="0">
                <a:solidFill>
                  <a:srgbClr val="EFEBE6"/>
                </a:solidFill>
                <a:latin typeface="Arial"/>
                <a:cs typeface="Arial"/>
              </a:rPr>
              <a:t>1</a:t>
            </a:r>
            <a:r>
              <a:rPr sz="2400" spc="155" dirty="0">
                <a:solidFill>
                  <a:srgbClr val="EFEBE6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1028699"/>
            <a:ext cx="1438270" cy="143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95600" y="-3464"/>
            <a:ext cx="14921230" cy="9658350"/>
            <a:chOff x="3366820" y="1"/>
            <a:chExt cx="14921230" cy="9658350"/>
          </a:xfrm>
        </p:grpSpPr>
        <p:sp>
          <p:nvSpPr>
            <p:cNvPr id="4" name="object 4"/>
            <p:cNvSpPr/>
            <p:nvPr/>
          </p:nvSpPr>
          <p:spPr>
            <a:xfrm>
              <a:off x="14136196" y="1"/>
              <a:ext cx="4151802" cy="8216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6820" y="1028699"/>
              <a:ext cx="10772789" cy="8629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868243" y="8874204"/>
            <a:ext cx="40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EFEBE6"/>
                </a:solidFill>
                <a:latin typeface="Arial"/>
                <a:cs typeface="Arial"/>
              </a:rPr>
              <a:t>0</a:t>
            </a:r>
            <a:r>
              <a:rPr sz="2400" spc="110" dirty="0">
                <a:solidFill>
                  <a:srgbClr val="EFEBE6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85CEE-B9D6-4A6B-86C4-30B0524C9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083514"/>
            <a:ext cx="9982200" cy="7585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545" marR="5080" indent="-168148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GOVERNMENT</a:t>
            </a:r>
            <a:r>
              <a:rPr spc="-380" dirty="0"/>
              <a:t> </a:t>
            </a:r>
            <a:r>
              <a:rPr spc="-195" dirty="0"/>
              <a:t>NORMS  </a:t>
            </a:r>
            <a:r>
              <a:rPr spc="-420" dirty="0"/>
              <a:t>FOR</a:t>
            </a:r>
            <a:r>
              <a:rPr spc="-345" dirty="0"/>
              <a:t> </a:t>
            </a:r>
            <a:r>
              <a:rPr spc="-170" dirty="0"/>
              <a:t>MYNTRA: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62505" y="8929616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EFEBE6"/>
                </a:solidFill>
                <a:latin typeface="Arial"/>
                <a:cs typeface="Arial"/>
              </a:rPr>
              <a:t>0</a:t>
            </a:r>
            <a:r>
              <a:rPr sz="2400" spc="155" dirty="0">
                <a:solidFill>
                  <a:srgbClr val="EFEBE6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1028699"/>
            <a:ext cx="1438270" cy="143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702"/>
            <a:ext cx="5391149" cy="822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3800" y="495300"/>
            <a:ext cx="810450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765" dirty="0"/>
              <a:t>Busniess </a:t>
            </a:r>
            <a:r>
              <a:rPr sz="7200" spc="85" dirty="0"/>
              <a:t>Model</a:t>
            </a:r>
            <a:r>
              <a:rPr sz="7200" spc="-40" dirty="0"/>
              <a:t> </a:t>
            </a:r>
            <a:r>
              <a:rPr sz="7200" spc="-409" dirty="0"/>
              <a:t>and  </a:t>
            </a:r>
            <a:r>
              <a:rPr sz="7200" spc="-375" dirty="0"/>
              <a:t>Implication</a:t>
            </a:r>
            <a:endParaRPr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5D47B-0DC4-4616-972C-3DD9FB8D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162300"/>
            <a:ext cx="10363200" cy="6095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672925" y="0"/>
            <a:ext cx="11615420" cy="10287000"/>
            <a:chOff x="6672925" y="0"/>
            <a:chExt cx="11615420" cy="10287000"/>
          </a:xfrm>
        </p:grpSpPr>
        <p:sp>
          <p:nvSpPr>
            <p:cNvPr id="4" name="object 4"/>
            <p:cNvSpPr/>
            <p:nvPr/>
          </p:nvSpPr>
          <p:spPr>
            <a:xfrm>
              <a:off x="10172699" y="123321"/>
              <a:ext cx="8115299" cy="6791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2925" y="0"/>
              <a:ext cx="11610959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023" y="968075"/>
            <a:ext cx="510476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160" dirty="0"/>
              <a:t>C</a:t>
            </a:r>
            <a:r>
              <a:rPr sz="7200" spc="-50" dirty="0"/>
              <a:t>o</a:t>
            </a:r>
            <a:r>
              <a:rPr sz="7200" spc="-645" dirty="0"/>
              <a:t>m</a:t>
            </a:r>
            <a:r>
              <a:rPr sz="7200" spc="-290" dirty="0"/>
              <a:t>p</a:t>
            </a:r>
            <a:r>
              <a:rPr sz="7200" spc="-395" dirty="0"/>
              <a:t>e</a:t>
            </a:r>
            <a:r>
              <a:rPr sz="7200" spc="-80" dirty="0"/>
              <a:t>t</a:t>
            </a:r>
            <a:r>
              <a:rPr sz="7200" spc="-245" dirty="0"/>
              <a:t>i</a:t>
            </a:r>
            <a:r>
              <a:rPr sz="7200" spc="-80" dirty="0"/>
              <a:t>t</a:t>
            </a:r>
            <a:r>
              <a:rPr sz="7200" spc="-245" dirty="0"/>
              <a:t>i</a:t>
            </a:r>
            <a:r>
              <a:rPr sz="7200" spc="-840" dirty="0"/>
              <a:t>v</a:t>
            </a:r>
            <a:r>
              <a:rPr sz="7200" spc="-285" dirty="0"/>
              <a:t>e  </a:t>
            </a:r>
            <a:r>
              <a:rPr sz="7200" spc="-445" dirty="0"/>
              <a:t>strategy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1376" y="1595191"/>
            <a:ext cx="10706099" cy="279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1304" y="4475530"/>
            <a:ext cx="11010899" cy="4467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000" y="8881123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45" dirty="0">
                <a:solidFill>
                  <a:srgbClr val="8A3201"/>
                </a:solidFill>
                <a:latin typeface="Arial"/>
                <a:cs typeface="Arial"/>
              </a:rPr>
              <a:t>1</a:t>
            </a:r>
            <a:r>
              <a:rPr sz="2400" spc="195" dirty="0">
                <a:solidFill>
                  <a:srgbClr val="8A3201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508" y="5122566"/>
            <a:ext cx="50946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0" dirty="0">
                <a:solidFill>
                  <a:srgbClr val="8A3201"/>
                </a:solidFill>
                <a:latin typeface="Noto Sans"/>
                <a:cs typeface="Noto Sans"/>
              </a:rPr>
              <a:t>Features </a:t>
            </a:r>
            <a:r>
              <a:rPr sz="3400" spc="-90" dirty="0">
                <a:solidFill>
                  <a:srgbClr val="8A3201"/>
                </a:solidFill>
                <a:latin typeface="Noto Sans"/>
                <a:cs typeface="Noto Sans"/>
              </a:rPr>
              <a:t>missed </a:t>
            </a:r>
            <a:r>
              <a:rPr sz="3400" spc="-125" dirty="0">
                <a:solidFill>
                  <a:srgbClr val="8A3201"/>
                </a:solidFill>
                <a:latin typeface="Noto Sans"/>
                <a:cs typeface="Noto Sans"/>
              </a:rPr>
              <a:t>by </a:t>
            </a:r>
            <a:r>
              <a:rPr sz="3400" spc="-75" dirty="0">
                <a:solidFill>
                  <a:srgbClr val="8A3201"/>
                </a:solidFill>
                <a:latin typeface="Noto Sans"/>
                <a:cs typeface="Noto Sans"/>
              </a:rPr>
              <a:t>user</a:t>
            </a:r>
            <a:r>
              <a:rPr sz="3400" spc="254" dirty="0">
                <a:solidFill>
                  <a:srgbClr val="8A3201"/>
                </a:solidFill>
                <a:latin typeface="Noto Sans"/>
                <a:cs typeface="Noto Sans"/>
              </a:rPr>
              <a:t> </a:t>
            </a:r>
            <a:r>
              <a:rPr sz="3400" spc="-55" dirty="0">
                <a:solidFill>
                  <a:srgbClr val="8A3201"/>
                </a:solidFill>
                <a:latin typeface="Noto Sans"/>
                <a:cs typeface="Noto Sans"/>
              </a:rPr>
              <a:t>:-</a:t>
            </a:r>
            <a:endParaRPr sz="3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9037" y="244433"/>
            <a:ext cx="14576425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b="1" spc="45" dirty="0">
                <a:solidFill>
                  <a:srgbClr val="8A3201"/>
                </a:solidFill>
                <a:latin typeface="Noto Sans"/>
                <a:cs typeface="Noto Sans"/>
              </a:rPr>
              <a:t>One </a:t>
            </a:r>
            <a:r>
              <a:rPr sz="3350" b="1" spc="70" dirty="0">
                <a:solidFill>
                  <a:srgbClr val="8A3201"/>
                </a:solidFill>
                <a:latin typeface="Noto Sans"/>
                <a:cs typeface="Noto Sans"/>
              </a:rPr>
              <a:t>of the </a:t>
            </a:r>
            <a:r>
              <a:rPr sz="3350" b="1" spc="60" dirty="0">
                <a:solidFill>
                  <a:srgbClr val="8A3201"/>
                </a:solidFill>
                <a:latin typeface="Noto Sans"/>
                <a:cs typeface="Noto Sans"/>
              </a:rPr>
              <a:t>Major </a:t>
            </a:r>
            <a:r>
              <a:rPr sz="3350" b="1" spc="50" dirty="0">
                <a:solidFill>
                  <a:srgbClr val="8A3201"/>
                </a:solidFill>
                <a:latin typeface="Noto Sans"/>
                <a:cs typeface="Noto Sans"/>
              </a:rPr>
              <a:t>Problem </a:t>
            </a:r>
            <a:r>
              <a:rPr sz="3350" b="1" spc="45" dirty="0">
                <a:solidFill>
                  <a:srgbClr val="8A3201"/>
                </a:solidFill>
                <a:latin typeface="Noto Sans"/>
                <a:cs typeface="Noto Sans"/>
              </a:rPr>
              <a:t>Faced </a:t>
            </a:r>
            <a:r>
              <a:rPr sz="3350" b="1" spc="85" dirty="0">
                <a:solidFill>
                  <a:srgbClr val="8A3201"/>
                </a:solidFill>
                <a:latin typeface="Noto Sans"/>
                <a:cs typeface="Noto Sans"/>
              </a:rPr>
              <a:t>by </a:t>
            </a:r>
            <a:r>
              <a:rPr sz="3350" b="1" spc="70" dirty="0">
                <a:solidFill>
                  <a:srgbClr val="8A3201"/>
                </a:solidFill>
                <a:latin typeface="Noto Sans"/>
                <a:cs typeface="Noto Sans"/>
              </a:rPr>
              <a:t>Myntra-Redelivery </a:t>
            </a:r>
            <a:r>
              <a:rPr sz="3350" b="1" spc="45" dirty="0">
                <a:solidFill>
                  <a:srgbClr val="8A3201"/>
                </a:solidFill>
                <a:latin typeface="Noto Sans"/>
                <a:cs typeface="Noto Sans"/>
              </a:rPr>
              <a:t>and</a:t>
            </a:r>
            <a:r>
              <a:rPr sz="3350" b="1" spc="-405" dirty="0">
                <a:solidFill>
                  <a:srgbClr val="8A3201"/>
                </a:solidFill>
                <a:latin typeface="Noto Sans"/>
                <a:cs typeface="Noto Sans"/>
              </a:rPr>
              <a:t> </a:t>
            </a:r>
            <a:r>
              <a:rPr sz="3350" b="1" spc="50" dirty="0">
                <a:solidFill>
                  <a:srgbClr val="8A3201"/>
                </a:solidFill>
                <a:latin typeface="Noto Sans"/>
                <a:cs typeface="Noto Sans"/>
              </a:rPr>
              <a:t>Return:</a:t>
            </a:r>
            <a:endParaRPr sz="33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8768" y="2105744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8768" y="3601364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8768" y="5096987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8768" y="6592641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8768" y="8088263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866" y="2959089"/>
            <a:ext cx="8829690" cy="5153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09256" y="2959089"/>
            <a:ext cx="8172053" cy="5153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8885" y="948556"/>
            <a:ext cx="51854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15" dirty="0"/>
              <a:t>Competitors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4104375"/>
            <a:ext cx="2078235" cy="207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2536" y="1572704"/>
            <a:ext cx="367347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660" dirty="0">
                <a:solidFill>
                  <a:srgbClr val="EFEBE6"/>
                </a:solidFill>
                <a:latin typeface="Verdana"/>
                <a:cs typeface="Verdana"/>
              </a:rPr>
              <a:t>P</a:t>
            </a:r>
            <a:r>
              <a:rPr sz="7200" spc="-50" dirty="0">
                <a:solidFill>
                  <a:srgbClr val="EFEBE6"/>
                </a:solidFill>
                <a:latin typeface="Verdana"/>
                <a:cs typeface="Verdana"/>
              </a:rPr>
              <a:t>o</a:t>
            </a:r>
            <a:r>
              <a:rPr sz="7200" spc="-80" dirty="0">
                <a:solidFill>
                  <a:srgbClr val="EFEBE6"/>
                </a:solidFill>
                <a:latin typeface="Verdana"/>
                <a:cs typeface="Verdana"/>
              </a:rPr>
              <a:t>t</a:t>
            </a:r>
            <a:r>
              <a:rPr sz="7200" spc="-395" dirty="0">
                <a:solidFill>
                  <a:srgbClr val="EFEBE6"/>
                </a:solidFill>
                <a:latin typeface="Verdana"/>
                <a:cs typeface="Verdana"/>
              </a:rPr>
              <a:t>e</a:t>
            </a:r>
            <a:r>
              <a:rPr sz="7200" spc="-475" dirty="0">
                <a:solidFill>
                  <a:srgbClr val="EFEBE6"/>
                </a:solidFill>
                <a:latin typeface="Verdana"/>
                <a:cs typeface="Verdana"/>
              </a:rPr>
              <a:t>n</a:t>
            </a:r>
            <a:r>
              <a:rPr sz="7200" spc="-80" dirty="0">
                <a:solidFill>
                  <a:srgbClr val="EFEBE6"/>
                </a:solidFill>
                <a:latin typeface="Verdana"/>
                <a:cs typeface="Verdana"/>
              </a:rPr>
              <a:t>t</a:t>
            </a:r>
            <a:r>
              <a:rPr sz="7200" spc="-245" dirty="0">
                <a:solidFill>
                  <a:srgbClr val="EFEBE6"/>
                </a:solidFill>
                <a:latin typeface="Verdana"/>
                <a:cs typeface="Verdana"/>
              </a:rPr>
              <a:t>i</a:t>
            </a:r>
            <a:r>
              <a:rPr sz="7200" spc="-610" dirty="0">
                <a:solidFill>
                  <a:srgbClr val="EFEBE6"/>
                </a:solidFill>
                <a:latin typeface="Verdana"/>
                <a:cs typeface="Verdana"/>
              </a:rPr>
              <a:t>a</a:t>
            </a:r>
            <a:r>
              <a:rPr sz="7200" spc="-285" dirty="0">
                <a:solidFill>
                  <a:srgbClr val="EFEBE6"/>
                </a:solidFill>
                <a:latin typeface="Verdana"/>
                <a:cs typeface="Verdana"/>
              </a:rPr>
              <a:t>l  </a:t>
            </a:r>
            <a:r>
              <a:rPr sz="7200" spc="-355" dirty="0">
                <a:solidFill>
                  <a:srgbClr val="EFEBE6"/>
                </a:solidFill>
                <a:latin typeface="Verdana"/>
                <a:cs typeface="Verdana"/>
              </a:rPr>
              <a:t>solution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1209903"/>
            <a:ext cx="2078235" cy="2078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0" y="6865863"/>
            <a:ext cx="2078236" cy="2078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96333" y="1488635"/>
            <a:ext cx="390842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THREE-FOLD </a:t>
            </a:r>
            <a:r>
              <a:rPr sz="2400" spc="-60" dirty="0">
                <a:latin typeface="Arial"/>
                <a:cs typeface="Arial"/>
              </a:rPr>
              <a:t>INCREASE </a:t>
            </a:r>
            <a:r>
              <a:rPr sz="2400" spc="15" dirty="0">
                <a:latin typeface="Arial"/>
                <a:cs typeface="Arial"/>
              </a:rPr>
              <a:t>IN  </a:t>
            </a:r>
            <a:r>
              <a:rPr sz="2400" spc="-85" dirty="0">
                <a:latin typeface="Arial"/>
                <a:cs typeface="Arial"/>
              </a:rPr>
              <a:t>WAREHOUSE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CAPACITY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96333" y="4513955"/>
            <a:ext cx="390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EFEBE6"/>
                </a:solidFill>
                <a:latin typeface="Arial"/>
                <a:cs typeface="Arial"/>
              </a:rPr>
              <a:t>INCREASE </a:t>
            </a:r>
            <a:r>
              <a:rPr sz="2400" spc="15" dirty="0">
                <a:solidFill>
                  <a:srgbClr val="EFEBE6"/>
                </a:solidFill>
                <a:latin typeface="Arial"/>
                <a:cs typeface="Arial"/>
              </a:rPr>
              <a:t>IN</a:t>
            </a:r>
            <a:r>
              <a:rPr sz="2400" spc="-20" dirty="0">
                <a:solidFill>
                  <a:srgbClr val="EFEBE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EFEBE6"/>
                </a:solidFill>
                <a:latin typeface="Arial"/>
                <a:cs typeface="Arial"/>
              </a:rPr>
              <a:t>WORKFORCE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96333" y="7011599"/>
            <a:ext cx="451231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2400" spc="-60" dirty="0">
                <a:solidFill>
                  <a:srgbClr val="EFEBE6"/>
                </a:solidFill>
                <a:latin typeface="Arial"/>
                <a:cs typeface="Arial"/>
              </a:rPr>
              <a:t>INCREASE </a:t>
            </a:r>
            <a:r>
              <a:rPr sz="2400" spc="15" dirty="0">
                <a:solidFill>
                  <a:srgbClr val="EFEBE6"/>
                </a:solidFill>
                <a:latin typeface="Arial"/>
                <a:cs typeface="Arial"/>
              </a:rPr>
              <a:t>IN </a:t>
            </a:r>
            <a:r>
              <a:rPr sz="2400" spc="-25" dirty="0">
                <a:solidFill>
                  <a:srgbClr val="EFEBE6"/>
                </a:solidFill>
                <a:latin typeface="Arial"/>
                <a:cs typeface="Arial"/>
              </a:rPr>
              <a:t>PRIVATE </a:t>
            </a:r>
            <a:r>
              <a:rPr sz="2400" spc="-15" dirty="0">
                <a:solidFill>
                  <a:srgbClr val="EFEBE6"/>
                </a:solidFill>
                <a:latin typeface="Arial"/>
                <a:cs typeface="Arial"/>
              </a:rPr>
              <a:t>LABELS  </a:t>
            </a:r>
            <a:r>
              <a:rPr sz="2400" spc="-25" dirty="0">
                <a:solidFill>
                  <a:srgbClr val="EFEBE6"/>
                </a:solidFill>
                <a:latin typeface="Arial"/>
                <a:cs typeface="Arial"/>
              </a:rPr>
              <a:t>PHYSICAL</a:t>
            </a:r>
            <a:r>
              <a:rPr sz="2400" spc="-15" dirty="0">
                <a:solidFill>
                  <a:srgbClr val="EFEBE6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EFEBE6"/>
                </a:solidFill>
                <a:latin typeface="Arial"/>
                <a:cs typeface="Arial"/>
              </a:rPr>
              <a:t>STORES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8890096"/>
            <a:ext cx="2882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90" dirty="0">
                <a:solidFill>
                  <a:srgbClr val="EFEBE6"/>
                </a:solidFill>
                <a:latin typeface="Arial"/>
                <a:cs typeface="Arial"/>
              </a:rPr>
              <a:t>1</a:t>
            </a:r>
            <a:r>
              <a:rPr sz="2100" spc="114" dirty="0">
                <a:solidFill>
                  <a:srgbClr val="EFEBE6"/>
                </a:solidFill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6241" y="1862054"/>
            <a:ext cx="620712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409" dirty="0">
                <a:solidFill>
                  <a:srgbClr val="8A3201"/>
                </a:solidFill>
              </a:rPr>
              <a:t>Future </a:t>
            </a:r>
            <a:r>
              <a:rPr sz="7200" spc="-765" dirty="0">
                <a:solidFill>
                  <a:srgbClr val="8A3201"/>
                </a:solidFill>
              </a:rPr>
              <a:t>Business  </a:t>
            </a:r>
            <a:r>
              <a:rPr sz="7200" spc="-475" dirty="0">
                <a:solidFill>
                  <a:srgbClr val="8A3201"/>
                </a:solidFill>
              </a:rPr>
              <a:t>Prospects</a:t>
            </a:r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5597408" y="5856731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7408" y="6966294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369" y="5324845"/>
            <a:ext cx="6570980" cy="292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5880" indent="90805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8A3201"/>
                </a:solidFill>
                <a:latin typeface="Verdana"/>
                <a:cs typeface="Verdana"/>
              </a:rPr>
              <a:t>Myntra </a:t>
            </a:r>
            <a:r>
              <a:rPr sz="2400" spc="-90" dirty="0">
                <a:solidFill>
                  <a:srgbClr val="8A3201"/>
                </a:solidFill>
                <a:latin typeface="Verdana"/>
                <a:cs typeface="Verdana"/>
              </a:rPr>
              <a:t>on </a:t>
            </a:r>
            <a:r>
              <a:rPr sz="2400" spc="-175" dirty="0">
                <a:solidFill>
                  <a:srgbClr val="8A3201"/>
                </a:solidFill>
                <a:latin typeface="Verdana"/>
                <a:cs typeface="Verdana"/>
              </a:rPr>
              <a:t>its </a:t>
            </a:r>
            <a:r>
              <a:rPr sz="2400" spc="-150" dirty="0">
                <a:solidFill>
                  <a:srgbClr val="8A3201"/>
                </a:solidFill>
                <a:latin typeface="Verdana"/>
                <a:cs typeface="Verdana"/>
              </a:rPr>
              <a:t>journey </a:t>
            </a:r>
            <a:r>
              <a:rPr sz="2400" spc="-140" dirty="0">
                <a:solidFill>
                  <a:srgbClr val="8A3201"/>
                </a:solidFill>
                <a:latin typeface="Verdana"/>
                <a:cs typeface="Verdana"/>
              </a:rPr>
              <a:t>towards </a:t>
            </a:r>
            <a:r>
              <a:rPr sz="2400" spc="-95" dirty="0">
                <a:solidFill>
                  <a:srgbClr val="8A3201"/>
                </a:solidFill>
                <a:latin typeface="Verdana"/>
                <a:cs typeface="Verdana"/>
              </a:rPr>
              <a:t>digital  </a:t>
            </a:r>
            <a:r>
              <a:rPr sz="2400" spc="-130" dirty="0">
                <a:solidFill>
                  <a:srgbClr val="8A3201"/>
                </a:solidFill>
                <a:latin typeface="Verdana"/>
                <a:cs typeface="Verdana"/>
              </a:rPr>
              <a:t>transformation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400" spc="-85" dirty="0">
                <a:solidFill>
                  <a:srgbClr val="8A3201"/>
                </a:solidFill>
                <a:latin typeface="Verdana"/>
                <a:cs typeface="Verdana"/>
              </a:rPr>
              <a:t>Offline </a:t>
            </a:r>
            <a:r>
              <a:rPr sz="2400" spc="-185" dirty="0">
                <a:solidFill>
                  <a:srgbClr val="8A3201"/>
                </a:solidFill>
                <a:latin typeface="Verdana"/>
                <a:cs typeface="Verdana"/>
              </a:rPr>
              <a:t>Expansion </a:t>
            </a:r>
            <a:r>
              <a:rPr sz="2400" spc="-50" dirty="0">
                <a:solidFill>
                  <a:srgbClr val="8A3201"/>
                </a:solidFill>
                <a:latin typeface="Verdana"/>
                <a:cs typeface="Verdana"/>
              </a:rPr>
              <a:t>of Myntra</a:t>
            </a:r>
            <a:r>
              <a:rPr sz="2400" spc="-204" dirty="0">
                <a:solidFill>
                  <a:srgbClr val="8A3201"/>
                </a:solidFill>
                <a:latin typeface="Verdana"/>
                <a:cs typeface="Verdana"/>
              </a:rPr>
              <a:t> Stores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204" dirty="0">
                <a:solidFill>
                  <a:srgbClr val="8A3201"/>
                </a:solidFill>
                <a:latin typeface="Verdana"/>
                <a:cs typeface="Verdana"/>
              </a:rPr>
              <a:t>Style </a:t>
            </a:r>
            <a:r>
              <a:rPr sz="2400" spc="-165" dirty="0">
                <a:solidFill>
                  <a:srgbClr val="8A3201"/>
                </a:solidFill>
                <a:latin typeface="Verdana"/>
                <a:cs typeface="Verdana"/>
              </a:rPr>
              <a:t>Exchange </a:t>
            </a:r>
            <a:r>
              <a:rPr sz="2400" spc="-530" dirty="0">
                <a:solidFill>
                  <a:srgbClr val="8A3201"/>
                </a:solidFill>
                <a:latin typeface="Verdana"/>
                <a:cs typeface="Verdana"/>
              </a:rPr>
              <a:t>: </a:t>
            </a:r>
            <a:r>
              <a:rPr sz="2400" spc="-175" dirty="0">
                <a:solidFill>
                  <a:srgbClr val="8A3201"/>
                </a:solidFill>
                <a:latin typeface="Verdana"/>
                <a:cs typeface="Verdana"/>
              </a:rPr>
              <a:t>First </a:t>
            </a:r>
            <a:r>
              <a:rPr sz="2400" spc="-50" dirty="0">
                <a:solidFill>
                  <a:srgbClr val="8A3201"/>
                </a:solidFill>
                <a:latin typeface="Verdana"/>
                <a:cs typeface="Verdana"/>
              </a:rPr>
              <a:t>of </a:t>
            </a:r>
            <a:r>
              <a:rPr sz="2400" spc="-175" dirty="0">
                <a:solidFill>
                  <a:srgbClr val="8A3201"/>
                </a:solidFill>
                <a:latin typeface="Verdana"/>
                <a:cs typeface="Verdana"/>
              </a:rPr>
              <a:t>its </a:t>
            </a:r>
            <a:r>
              <a:rPr sz="2400" spc="-140" dirty="0">
                <a:solidFill>
                  <a:srgbClr val="8A3201"/>
                </a:solidFill>
                <a:latin typeface="Verdana"/>
                <a:cs typeface="Verdana"/>
              </a:rPr>
              <a:t>kind </a:t>
            </a:r>
            <a:r>
              <a:rPr sz="2400" spc="-125" dirty="0">
                <a:solidFill>
                  <a:srgbClr val="8A3201"/>
                </a:solidFill>
                <a:latin typeface="Verdana"/>
                <a:cs typeface="Verdana"/>
              </a:rPr>
              <a:t>in</a:t>
            </a:r>
            <a:r>
              <a:rPr sz="2400" spc="90" dirty="0">
                <a:solidFill>
                  <a:srgbClr val="8A3201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8A3201"/>
                </a:solidFill>
                <a:latin typeface="Verdana"/>
                <a:cs typeface="Verdana"/>
              </a:rPr>
              <a:t>E-commerce: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7408" y="8075858"/>
            <a:ext cx="828675" cy="28575"/>
          </a:xfrm>
          <a:custGeom>
            <a:avLst/>
            <a:gdLst/>
            <a:ahLst/>
            <a:cxnLst/>
            <a:rect l="l" t="t" r="r" b="b"/>
            <a:pathLst>
              <a:path w="828675" h="28575">
                <a:moveTo>
                  <a:pt x="828675" y="28575"/>
                </a:moveTo>
                <a:lnTo>
                  <a:pt x="0" y="28575"/>
                </a:lnTo>
                <a:lnTo>
                  <a:pt x="0" y="0"/>
                </a:lnTo>
                <a:lnTo>
                  <a:pt x="828675" y="0"/>
                </a:lnTo>
                <a:lnTo>
                  <a:pt x="828675" y="2857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25795" y="1028699"/>
            <a:ext cx="1438270" cy="143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89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</vt:lpstr>
      <vt:lpstr>Times New Roman</vt:lpstr>
      <vt:lpstr>Verdana</vt:lpstr>
      <vt:lpstr>Office Theme</vt:lpstr>
      <vt:lpstr>PowerPoint Presentation</vt:lpstr>
      <vt:lpstr>PowerPoint Presentation</vt:lpstr>
      <vt:lpstr>GOVERNMENT NORMS  FOR MYNTRA:</vt:lpstr>
      <vt:lpstr>Busniess Model and  Implication</vt:lpstr>
      <vt:lpstr>Competitive  strategy</vt:lpstr>
      <vt:lpstr>One of the Major Problem Faced by Myntra-Redelivery and Return:</vt:lpstr>
      <vt:lpstr>Competitors</vt:lpstr>
      <vt:lpstr>THREE-FOLD INCREASE IN  WAREHOUSE CAPACITY</vt:lpstr>
      <vt:lpstr>Future Business  Prospects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Yugpratap Singh pawar</dc:creator>
  <cp:lastModifiedBy>Anjali Singh</cp:lastModifiedBy>
  <cp:revision>4</cp:revision>
  <dcterms:created xsi:type="dcterms:W3CDTF">2021-08-07T04:39:35Z</dcterms:created>
  <dcterms:modified xsi:type="dcterms:W3CDTF">2021-12-13T03:03:20Z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2021-08-07T00:00:00Z</vt:filetime>
  </property>
</Properties>
</file>