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</p:sldMasterIdLst>
  <p:notesMasterIdLst>
    <p:notesMasterId r:id="rId7"/>
  </p:notesMasterIdLst>
  <p:sldIdLst>
    <p:sldId id="278" r:id="rId2"/>
    <p:sldId id="281" r:id="rId3"/>
    <p:sldId id="282" r:id="rId4"/>
    <p:sldId id="279" r:id="rId5"/>
    <p:sldId id="280" r:id="rId6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0" autoAdjust="0"/>
    <p:restoredTop sz="94609" autoAdjust="0"/>
  </p:normalViewPr>
  <p:slideViewPr>
    <p:cSldViewPr snapToGrid="0" snapToObjects="1">
      <p:cViewPr varScale="1">
        <p:scale>
          <a:sx n="119" d="100"/>
          <a:sy n="119" d="100"/>
        </p:scale>
        <p:origin x="96" y="276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8/10/relationships/authors" Target="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 descr="preencoded.png">
            <a:extLst>
              <a:ext uri="{FF2B5EF4-FFF2-40B4-BE49-F238E27FC236}">
                <a16:creationId xmlns:a16="http://schemas.microsoft.com/office/drawing/2014/main" id="{BA5D5A72-CB6F-F8DE-E2C9-90459C8C3DC1}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anchor="t">
            <a:no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 descr="preencoded.png">
            <a:extLst>
              <a:ext uri="{FF2B5EF4-FFF2-40B4-BE49-F238E27FC236}">
                <a16:creationId xmlns:a16="http://schemas.microsoft.com/office/drawing/2014/main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Image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 descr="preencoded.png">
            <a:extLst>
              <a:ext uri="{FF2B5EF4-FFF2-40B4-BE49-F238E27FC236}">
                <a16:creationId xmlns:a16="http://schemas.microsoft.com/office/drawing/2014/main" id="{ABC388A2-FFC7-1A87-02FB-C97B50161FD3}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 descr="preencoded.png">
            <a:extLst>
              <a:ext uri="{FF2B5EF4-FFF2-40B4-BE49-F238E27FC236}">
                <a16:creationId xmlns:a16="http://schemas.microsoft.com/office/drawing/2014/main" id="{D64C4994-B525-F4C0-B74F-D5E8296DFC43}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 descr="preencoded.png">
            <a:extLst>
              <a:ext uri="{FF2B5EF4-FFF2-40B4-BE49-F238E27FC236}">
                <a16:creationId xmlns:a16="http://schemas.microsoft.com/office/drawing/2014/main" id="{9019DA73-2516-F3D2-ECDB-620C90483DB3}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 descr="preencoded.png">
            <a:extLst>
              <a:ext uri="{FF2B5EF4-FFF2-40B4-BE49-F238E27FC236}">
                <a16:creationId xmlns:a16="http://schemas.microsoft.com/office/drawing/2014/main" id="{FEA70E9F-C506-413C-11EF-5915A2296643}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 descr="preencoded.png">
            <a:extLst>
              <a:ext uri="{FF2B5EF4-FFF2-40B4-BE49-F238E27FC236}">
                <a16:creationId xmlns:a16="http://schemas.microsoft.com/office/drawing/2014/main" id="{A8B7F1F1-806C-8D65-7340-220A0C4653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 descr="preencoded.png">
            <a:extLst>
              <a:ext uri="{FF2B5EF4-FFF2-40B4-BE49-F238E27FC236}">
                <a16:creationId xmlns:a16="http://schemas.microsoft.com/office/drawing/2014/main" id="{F19C81EC-0322-58A2-C455-6E2C84D1E6E8}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 descr="preencoded.png">
            <a:extLst>
              <a:ext uri="{FF2B5EF4-FFF2-40B4-BE49-F238E27FC236}">
                <a16:creationId xmlns:a16="http://schemas.microsoft.com/office/drawing/2014/main" id="{FEB515B5-2D9F-58E1-6E3C-CCBF105D891E}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 descr="preencoded.png">
            <a:extLst>
              <a:ext uri="{FF2B5EF4-FFF2-40B4-BE49-F238E27FC236}">
                <a16:creationId xmlns:a16="http://schemas.microsoft.com/office/drawing/2014/main" id="{5CCFEDF9-5B69-87BA-8A33-35033DA401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anchor="ctr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>
            <a:no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5EFB42-020B-1DF4-3D42-26092CE45F08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DD322-D1E0-74CB-BBFF-057426E58EBC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CBC9E-B934-828F-2AE5-211CEF5B1D25}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3D98FB-5EB7-A8DF-8470-B23A80D669E4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50F3CE-BAE9-3916-42CA-F4D906FA5173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FA7F58-C470-6376-9DB1-DE7034C491E8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7C9E57-563E-7980-7B3C-45FAD9C386F4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2" name="Image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33" name="Image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Stock analysis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1060B-300F-3CE3-E5AA-D8E29791C9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2646772"/>
            <a:ext cx="6400800" cy="768096"/>
          </a:xfrm>
        </p:spPr>
        <p:txBody>
          <a:bodyPr/>
          <a:lstStyle/>
          <a:p>
            <a:r>
              <a:rPr lang="en-US" dirty="0">
                <a:latin typeface="Arial Black" panose="020B0604020202020204" pitchFamily="34" charset="0"/>
                <a:cs typeface="Arial Black" panose="020B0604020202020204" pitchFamily="34" charset="0"/>
              </a:rPr>
              <a:t>Project reasoning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94117" y="4206240"/>
            <a:ext cx="6400800" cy="512064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Sabon Next LT" panose="02000500000000000000" pitchFamily="2" charset="0"/>
                <a:cs typeface="Sabon Next LT" panose="02000500000000000000" pitchFamily="2" charset="0"/>
              </a:rPr>
              <a:t>Curiosity into correlation between stocks and crypto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Sabon Next LT" panose="02000500000000000000" pitchFamily="2" charset="0"/>
                <a:cs typeface="Sabon Next LT" panose="02000500000000000000" pitchFamily="2" charset="0"/>
              </a:rPr>
              <a:t>Curiosity into the correlation of different stock market sectors 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accent6"/>
              </a:solidFill>
              <a:latin typeface="Sabon Next LT" panose="02000500000000000000" pitchFamily="2" charset="0"/>
              <a:cs typeface="Sabon Next LT" panose="020005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C2E9E4-29C0-3B3D-19FF-0132FEFFA9FF}"/>
              </a:ext>
            </a:extLst>
          </p:cNvPr>
          <p:cNvSpPr txBox="1"/>
          <p:nvPr/>
        </p:nvSpPr>
        <p:spPr>
          <a:xfrm>
            <a:off x="166255" y="182880"/>
            <a:ext cx="62247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selected topic and the reasoning for that selection (20 points)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5696" y="2078609"/>
            <a:ext cx="7013448" cy="713232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6 sectors</a:t>
            </a:r>
            <a:br>
              <a:rPr lang="en-US" dirty="0"/>
            </a:br>
            <a:endParaRPr lang="en-US" dirty="0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4A3A006-0483-6EF9-C651-38EE766DE1E7}"/>
              </a:ext>
            </a:extLst>
          </p:cNvPr>
          <p:cNvSpPr txBox="1">
            <a:spLocks/>
          </p:cNvSpPr>
          <p:nvPr/>
        </p:nvSpPr>
        <p:spPr>
          <a:xfrm>
            <a:off x="4389120" y="2739390"/>
            <a:ext cx="7013448" cy="71323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300" b="1" kern="1200" cap="all" baseline="0">
                <a:solidFill>
                  <a:schemeClr val="accent6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51 unique stocks</a:t>
            </a:r>
            <a:br>
              <a:rPr lang="en-US" dirty="0"/>
            </a:b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9BF5BA4-7B65-4CC2-C643-5EB07F5CFAAE}"/>
              </a:ext>
            </a:extLst>
          </p:cNvPr>
          <p:cNvSpPr txBox="1">
            <a:spLocks/>
          </p:cNvSpPr>
          <p:nvPr/>
        </p:nvSpPr>
        <p:spPr>
          <a:xfrm>
            <a:off x="4389120" y="3351594"/>
            <a:ext cx="7013448" cy="71323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300" b="1" kern="1200" cap="all" baseline="0">
                <a:solidFill>
                  <a:schemeClr val="accent6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Analyzed high &amp; low prices, and volume</a:t>
            </a:r>
            <a:br>
              <a:rPr lang="en-US" dirty="0"/>
            </a:br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6B162DE7-4E60-E556-2DB0-87CD84EA9BCC}"/>
              </a:ext>
            </a:extLst>
          </p:cNvPr>
          <p:cNvSpPr txBox="1">
            <a:spLocks/>
          </p:cNvSpPr>
          <p:nvPr/>
        </p:nvSpPr>
        <p:spPr>
          <a:xfrm>
            <a:off x="4389120" y="4416552"/>
            <a:ext cx="7013448" cy="71323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300" b="1" kern="1200" cap="all" baseline="0">
                <a:solidFill>
                  <a:schemeClr val="accent6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Analyzed by python, </a:t>
            </a:r>
            <a:r>
              <a:rPr lang="en-US" dirty="0" err="1"/>
              <a:t>sql</a:t>
            </a:r>
            <a:r>
              <a:rPr lang="en-US" dirty="0"/>
              <a:t>, and tableau</a:t>
            </a:r>
            <a:br>
              <a:rPr lang="en-US" dirty="0"/>
            </a:br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AF12973C-E123-AEEF-DA4B-3EF9F7CD945C}"/>
              </a:ext>
            </a:extLst>
          </p:cNvPr>
          <p:cNvSpPr txBox="1">
            <a:spLocks/>
          </p:cNvSpPr>
          <p:nvPr/>
        </p:nvSpPr>
        <p:spPr>
          <a:xfrm>
            <a:off x="4258887" y="5390261"/>
            <a:ext cx="7013448" cy="71323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300" b="1" kern="1200" cap="all" baseline="0">
                <a:solidFill>
                  <a:schemeClr val="accent6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Used linear regressions machine learning model</a:t>
            </a:r>
            <a:br>
              <a:rPr lang="en-US" dirty="0"/>
            </a:br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80D21371-7B8F-DBC8-4758-197FFC8A2DA2}"/>
              </a:ext>
            </a:extLst>
          </p:cNvPr>
          <p:cNvSpPr txBox="1">
            <a:spLocks/>
          </p:cNvSpPr>
          <p:nvPr/>
        </p:nvSpPr>
        <p:spPr>
          <a:xfrm>
            <a:off x="4425696" y="1461516"/>
            <a:ext cx="7013448" cy="71323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300" b="1" kern="1200" cap="all" baseline="0">
                <a:solidFill>
                  <a:schemeClr val="accent6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4000" dirty="0">
                <a:solidFill>
                  <a:schemeClr val="accent4">
                    <a:lumMod val="75000"/>
                  </a:schemeClr>
                </a:solidFill>
              </a:rPr>
              <a:t>Description of data</a:t>
            </a:r>
            <a:br>
              <a:rPr lang="en-US" dirty="0"/>
            </a:b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1127752-62D6-7A2A-FF0E-A258645F651A}"/>
              </a:ext>
            </a:extLst>
          </p:cNvPr>
          <p:cNvSpPr txBox="1"/>
          <p:nvPr/>
        </p:nvSpPr>
        <p:spPr>
          <a:xfrm>
            <a:off x="376844" y="134034"/>
            <a:ext cx="35189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description of the data (20 points)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565E9-D88A-55D3-9D42-BD1C24B6D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0111" y="821297"/>
            <a:ext cx="5693664" cy="768096"/>
          </a:xfrm>
        </p:spPr>
        <p:txBody>
          <a:bodyPr/>
          <a:lstStyle/>
          <a:p>
            <a:r>
              <a:rPr lang="en-US" dirty="0"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Questions that will be answered 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F66E5-D2D7-172B-46BA-FEBFE092C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correlation between stock sectors?</a:t>
            </a:r>
          </a:p>
          <a:p>
            <a:r>
              <a:rPr lang="en-US" dirty="0"/>
              <a:t>What is the correlation between stock sectors and Bitcoin?</a:t>
            </a:r>
          </a:p>
          <a:p>
            <a:r>
              <a:rPr lang="en-US" dirty="0"/>
              <a:t>How multiple indices show correlations between sectors and Bitcoin?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FCE77B-5F32-E05F-AD88-D1E37064EF35}"/>
              </a:ext>
            </a:extLst>
          </p:cNvPr>
          <p:cNvSpPr txBox="1"/>
          <p:nvPr/>
        </p:nvSpPr>
        <p:spPr>
          <a:xfrm>
            <a:off x="204737" y="174966"/>
            <a:ext cx="67890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questions that the team plans to answer with the project (20 points)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531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B8C4B-3A3C-9FD1-59FB-1666C1F09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Crypto currencies and stock prices are somewhat correlated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Observe the pattern between crypto currency and stock prices 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622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-Color-Block_Win32_jx_v9.potx" id="{B1D493D9-AF74-4AD6-8F0C-5B1308D7041B}" vid="{1AA99070-5A1F-42D2-9F5B-E7354C9646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{026A66BF-E65F-4DFD-A39B-85F11F9DB49D}tf78438558_win32</Template>
  <TotalTime>20</TotalTime>
  <Words>147</Words>
  <Application>Microsoft Office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Arial Black</vt:lpstr>
      <vt:lpstr>Calibri</vt:lpstr>
      <vt:lpstr>Sabon Next LT</vt:lpstr>
      <vt:lpstr>Times New Roman</vt:lpstr>
      <vt:lpstr>Office Theme</vt:lpstr>
      <vt:lpstr>Stock analysis </vt:lpstr>
      <vt:lpstr>Project reasoning</vt:lpstr>
      <vt:lpstr>6 sectors </vt:lpstr>
      <vt:lpstr>Questions that will be answered </vt:lpstr>
      <vt:lpstr>Introduction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 analysis</dc:title>
  <dc:subject/>
  <dc:creator>Anjali Skilton</dc:creator>
  <cp:lastModifiedBy>Seemab Haider</cp:lastModifiedBy>
  <cp:revision>1</cp:revision>
  <dcterms:created xsi:type="dcterms:W3CDTF">2023-01-26T04:38:25Z</dcterms:created>
  <dcterms:modified xsi:type="dcterms:W3CDTF">2023-01-30T17:10:41Z</dcterms:modified>
</cp:coreProperties>
</file>