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9" r:id="rId3"/>
    <p:sldId id="260" r:id="rId4"/>
    <p:sldId id="261" r:id="rId5"/>
    <p:sldId id="264" r:id="rId6"/>
    <p:sldId id="263" r:id="rId7"/>
    <p:sldId id="257" r:id="rId8"/>
    <p:sldId id="258"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80"/>
    <p:restoredTop sz="95755"/>
  </p:normalViewPr>
  <p:slideViewPr>
    <p:cSldViewPr snapToGrid="0">
      <p:cViewPr varScale="1">
        <p:scale>
          <a:sx n="94" d="100"/>
          <a:sy n="94"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8A87A34-81AB-432B-8DAE-1953F412C126}" type="datetimeFigureOut">
              <a:rPr lang="en-US" smtClean="0"/>
              <a:t>10/19/23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7952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776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694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140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8A87A34-81AB-432B-8DAE-1953F412C126}" type="datetimeFigureOut">
              <a:rPr lang="en-US" smtClean="0"/>
              <a:t>10/19/23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7829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759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652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179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297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10/19/23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770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t>10/19/23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669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8A87A34-81AB-432B-8DAE-1953F412C126}" type="datetimeFigureOut">
              <a:rPr lang="en-US" smtClean="0"/>
              <a:pPr/>
              <a:t>10/19/23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239902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World_Wide_Web" TargetMode="External"/><Relationship Id="rId7" Type="http://schemas.openxmlformats.org/officeDocument/2006/relationships/hyperlink" Target="https://developer.mozilla.org/en-US/docs/Glossary/API" TargetMode="External"/><Relationship Id="rId2" Type="http://schemas.openxmlformats.org/officeDocument/2006/relationships/hyperlink" Target="https://en.wikipedia.org/wiki/Programming_language" TargetMode="External"/><Relationship Id="rId1" Type="http://schemas.openxmlformats.org/officeDocument/2006/relationships/slideLayout" Target="../slideLayouts/slideLayout1.xml"/><Relationship Id="rId6" Type="http://schemas.openxmlformats.org/officeDocument/2006/relationships/hyperlink" Target="https://developer.mozilla.org/en-US/docs/Glossary/JavaScript" TargetMode="External"/><Relationship Id="rId5" Type="http://schemas.openxmlformats.org/officeDocument/2006/relationships/hyperlink" Target="https://en.wikipedia.org/wiki/CSS" TargetMode="External"/><Relationship Id="rId4" Type="http://schemas.openxmlformats.org/officeDocument/2006/relationships/hyperlink" Target="https://en.wikipedia.org/wiki/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US" sz="5400" b="1" u="sng" dirty="0">
                <a:solidFill>
                  <a:srgbClr val="002060"/>
                </a:solidFill>
                <a:latin typeface="Cooper Black" panose="0208090404030B020404" pitchFamily="18" charset="77"/>
                <a:cs typeface="Baloo Bhaijaan" panose="03080902040302020200" pitchFamily="66" charset="-78"/>
              </a:rPr>
              <a:t>Weather website</a:t>
            </a: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5706319" y="2893671"/>
            <a:ext cx="4873565" cy="3222578"/>
          </a:xfrm>
        </p:spPr>
        <p:txBody>
          <a:bodyPr>
            <a:normAutofit/>
          </a:bodyPr>
          <a:lstStyle/>
          <a:p>
            <a:pPr algn="l"/>
            <a:r>
              <a:rPr lang="en-IN" sz="1800" b="1" i="1" dirty="0">
                <a:solidFill>
                  <a:schemeClr val="tx2">
                    <a:lumMod val="60000"/>
                    <a:lumOff val="40000"/>
                  </a:schemeClr>
                </a:solidFill>
              </a:rPr>
              <a:t>SUBMITTED T0: </a:t>
            </a:r>
            <a:r>
              <a:rPr lang="en-IN" sz="1800" b="1" dirty="0"/>
              <a:t>MR. MEHARBAN ALI</a:t>
            </a:r>
          </a:p>
          <a:p>
            <a:pPr algn="l"/>
            <a:endParaRPr lang="en-IN" sz="1800" b="1" i="1" dirty="0">
              <a:solidFill>
                <a:schemeClr val="tx2">
                  <a:lumMod val="60000"/>
                  <a:lumOff val="40000"/>
                </a:schemeClr>
              </a:solidFill>
            </a:endParaRPr>
          </a:p>
          <a:p>
            <a:pPr algn="l"/>
            <a:r>
              <a:rPr lang="en-IN" sz="1800" b="1" i="1" dirty="0">
                <a:solidFill>
                  <a:schemeClr val="tx2">
                    <a:lumMod val="60000"/>
                    <a:lumOff val="40000"/>
                  </a:schemeClr>
                </a:solidFill>
              </a:rPr>
              <a:t>SUBMITTED BY : </a:t>
            </a:r>
            <a:r>
              <a:rPr lang="en-IN" sz="1800" b="1" i="1" dirty="0"/>
              <a:t>ANJALI TYAGI</a:t>
            </a:r>
          </a:p>
          <a:p>
            <a:pPr algn="l"/>
            <a:r>
              <a:rPr lang="en-IN" sz="1800" b="1" i="1" dirty="0"/>
              <a:t>                        (2100680100060)</a:t>
            </a:r>
          </a:p>
          <a:p>
            <a:endParaRPr lang="en-US" sz="1800" dirty="0">
              <a:latin typeface="AkayaKanadaka" panose="02010502080401010103" pitchFamily="2" charset="77"/>
              <a:cs typeface="AkayaKanadaka" panose="02010502080401010103" pitchFamily="2" charset="77"/>
            </a:endParaRPr>
          </a:p>
        </p:txBody>
      </p:sp>
      <p:pic>
        <p:nvPicPr>
          <p:cNvPr id="5" name="Picture 4">
            <a:extLst>
              <a:ext uri="{FF2B5EF4-FFF2-40B4-BE49-F238E27FC236}">
                <a16:creationId xmlns:a16="http://schemas.microsoft.com/office/drawing/2014/main" id="{D0342116-1631-8D63-030B-975F4FA104BD}"/>
              </a:ext>
            </a:extLst>
          </p:cNvPr>
          <p:cNvPicPr>
            <a:picLocks noChangeAspect="1"/>
          </p:cNvPicPr>
          <p:nvPr/>
        </p:nvPicPr>
        <p:blipFill>
          <a:blip r:embed="rId2"/>
          <a:stretch>
            <a:fillRect/>
          </a:stretch>
        </p:blipFill>
        <p:spPr>
          <a:xfrm>
            <a:off x="1713717" y="2422010"/>
            <a:ext cx="3041851" cy="2933211"/>
          </a:xfrm>
          <a:prstGeom prst="rect">
            <a:avLst/>
          </a:prstGeom>
          <a:effectLst>
            <a:glow>
              <a:schemeClr val="accent1"/>
            </a:glow>
            <a:reflection stA="45000" endPos="0" dist="50800" dir="5400000" sy="-100000" algn="bl" rotWithShape="0"/>
          </a:effectLst>
        </p:spPr>
      </p:pic>
    </p:spTree>
    <p:extLst>
      <p:ext uri="{BB962C8B-B14F-4D97-AF65-F5344CB8AC3E}">
        <p14:creationId xmlns:p14="http://schemas.microsoft.com/office/powerpoint/2010/main" val="172773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00DBD-9699-AA2A-0632-76CEC114952B}"/>
              </a:ext>
            </a:extLst>
          </p:cNvPr>
          <p:cNvPicPr>
            <a:picLocks noChangeAspect="1"/>
          </p:cNvPicPr>
          <p:nvPr/>
        </p:nvPicPr>
        <p:blipFill>
          <a:blip r:embed="rId2"/>
          <a:stretch>
            <a:fillRect/>
          </a:stretch>
        </p:blipFill>
        <p:spPr>
          <a:xfrm>
            <a:off x="4352081" y="2280213"/>
            <a:ext cx="6308203" cy="2963119"/>
          </a:xfrm>
          <a:prstGeom prst="rect">
            <a:avLst/>
          </a:prstGeom>
          <a:effectLst>
            <a:outerShdw blurRad="50800" dist="50800" dir="5400000" algn="ctr" rotWithShape="0">
              <a:srgbClr val="000000">
                <a:alpha val="73238"/>
              </a:srgbClr>
            </a:outerShdw>
            <a:reflection endPos="0" dist="50800" dir="5400000" sy="-100000" algn="bl" rotWithShape="0"/>
          </a:effectLst>
        </p:spPr>
      </p:pic>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IN" sz="4800" u="sng" dirty="0">
                <a:solidFill>
                  <a:schemeClr val="tx1"/>
                </a:solidFill>
                <a:latin typeface="Engravers MT" panose="02090707080505020304" pitchFamily="18" charset="77"/>
                <a:cs typeface="AkayaKanadaka" panose="02010502080401010103" pitchFamily="2" charset="77"/>
              </a:rPr>
              <a:t>TABLE OF CONTENTS</a:t>
            </a:r>
            <a:endParaRPr lang="en-US" sz="4800" u="sng" dirty="0">
              <a:solidFill>
                <a:schemeClr val="tx1"/>
              </a:solidFill>
              <a:latin typeface="Engravers MT" panose="02090707080505020304" pitchFamily="18" charset="77"/>
              <a:cs typeface="AkayaKanadaka" panose="02010502080401010103" pitchFamily="2" charset="77"/>
            </a:endParaRP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17334" y="2571029"/>
            <a:ext cx="3483980" cy="2381485"/>
          </a:xfrm>
        </p:spPr>
        <p:txBody>
          <a:bodyPr>
            <a:normAutofit/>
          </a:bodyPr>
          <a:lstStyle/>
          <a:p>
            <a:pPr marL="285750" indent="-285750" algn="l">
              <a:buFont typeface="Wingdings" pitchFamily="2" charset="2"/>
              <a:buChar char="Ø"/>
            </a:pPr>
            <a:endParaRPr lang="en-US" sz="1800" dirty="0">
              <a:latin typeface="AkayaKanadaka" panose="02010502080401010103" pitchFamily="2" charset="77"/>
              <a:cs typeface="AkayaKanadaka" panose="02010502080401010103" pitchFamily="2" charset="77"/>
            </a:endParaRPr>
          </a:p>
          <a:p>
            <a:pPr marL="285750" indent="-285750" algn="l">
              <a:buFont typeface="Wingdings" pitchFamily="2" charset="2"/>
              <a:buChar char="Ø"/>
            </a:pPr>
            <a:endParaRPr lang="en-US" sz="1800" dirty="0">
              <a:latin typeface="AkayaKanadaka" panose="02010502080401010103" pitchFamily="2" charset="77"/>
              <a:cs typeface="AkayaKanadaka" panose="02010502080401010103" pitchFamily="2" charset="77"/>
            </a:endParaRP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OBJECTIVE</a:t>
            </a: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INTRODUCTION</a:t>
            </a: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FLOWCHART</a:t>
            </a:r>
          </a:p>
          <a:p>
            <a:pPr marL="285750" indent="-285750" algn="l">
              <a:buFont typeface="Wingdings" pitchFamily="2" charset="2"/>
              <a:buChar char="Ø"/>
            </a:pPr>
            <a:r>
              <a:rPr lang="en-US" sz="2000" b="1" dirty="0">
                <a:latin typeface="AkayaKanadaka" panose="02010502080401010103" pitchFamily="2" charset="77"/>
                <a:cs typeface="AkayaKanadaka" panose="02010502080401010103" pitchFamily="2" charset="77"/>
              </a:rPr>
              <a:t>TECHNOLOGIES</a:t>
            </a: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7087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E1D2FE-CCB1-2062-7E88-A418FE822684}"/>
              </a:ext>
            </a:extLst>
          </p:cNvPr>
          <p:cNvPicPr>
            <a:picLocks noChangeAspect="1"/>
          </p:cNvPicPr>
          <p:nvPr/>
        </p:nvPicPr>
        <p:blipFill>
          <a:blip r:embed="rId2"/>
          <a:stretch>
            <a:fillRect/>
          </a:stretch>
        </p:blipFill>
        <p:spPr>
          <a:xfrm>
            <a:off x="1282889" y="1264098"/>
            <a:ext cx="9608024" cy="4372427"/>
          </a:xfrm>
          <a:prstGeom prst="rect">
            <a:avLst/>
          </a:prstGeom>
        </p:spPr>
      </p:pic>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IN" sz="4800" u="sng" dirty="0">
                <a:solidFill>
                  <a:schemeClr val="tx1"/>
                </a:solidFill>
                <a:latin typeface="Engravers MT" panose="02090707080505020304" pitchFamily="18" charset="77"/>
                <a:cs typeface="AkayaKanadaka" panose="02010502080401010103" pitchFamily="2" charset="77"/>
              </a:rPr>
              <a:t>OBJECTIVE</a:t>
            </a:r>
            <a:endParaRPr lang="en-US" sz="4800" u="sng" dirty="0">
              <a:solidFill>
                <a:schemeClr val="tx1"/>
              </a:solidFill>
              <a:latin typeface="Engravers MT" panose="02090707080505020304" pitchFamily="18" charset="77"/>
              <a:cs typeface="AkayaKanadaka" panose="02010502080401010103" pitchFamily="2" charset="77"/>
            </a:endParaRP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28907" y="2374306"/>
            <a:ext cx="8352641" cy="2950048"/>
          </a:xfrm>
        </p:spPr>
        <p:txBody>
          <a:bodyPr>
            <a:noAutofit/>
          </a:bodyPr>
          <a:lstStyle/>
          <a:p>
            <a:pPr algn="l"/>
            <a:r>
              <a:rPr lang="en-IN" sz="1900" b="1" i="0" u="none" strike="noStrike" dirty="0">
                <a:solidFill>
                  <a:srgbClr val="000000"/>
                </a:solidFill>
                <a:effectLst/>
                <a:latin typeface="Candara" panose="020E0502030303020204" pitchFamily="34" charset="0"/>
              </a:rPr>
              <a:t>Due to rapid growth of technology, users are switched over from the traditional method for getting weather report to electronic method of getting weather report. users use software applications rather than manual system as a main vehicle to get the weather report. Some of the following features are:-</a:t>
            </a:r>
          </a:p>
          <a:p>
            <a:pPr algn="l"/>
            <a:r>
              <a:rPr lang="en-IN" sz="1900" b="1" i="0" u="none" strike="noStrike" dirty="0">
                <a:solidFill>
                  <a:srgbClr val="000000"/>
                </a:solidFill>
                <a:effectLst/>
                <a:latin typeface="Candara" panose="020E0502030303020204" pitchFamily="34" charset="0"/>
              </a:rPr>
              <a:t> 1. Saves time and efforts.</a:t>
            </a:r>
          </a:p>
          <a:p>
            <a:pPr algn="l"/>
            <a:r>
              <a:rPr lang="en-IN" sz="1900" b="1" i="0" u="none" strike="noStrike" dirty="0">
                <a:solidFill>
                  <a:srgbClr val="000000"/>
                </a:solidFill>
                <a:effectLst/>
                <a:latin typeface="Candara" panose="020E0502030303020204" pitchFamily="34" charset="0"/>
              </a:rPr>
              <a:t> 2. Convenience of weather report from home.</a:t>
            </a:r>
          </a:p>
          <a:p>
            <a:pPr algn="l"/>
            <a:r>
              <a:rPr lang="en-IN" sz="1900" b="1" i="0" u="none" strike="noStrike" dirty="0">
                <a:solidFill>
                  <a:srgbClr val="000000"/>
                </a:solidFill>
                <a:effectLst/>
                <a:latin typeface="Candara" panose="020E0502030303020204" pitchFamily="34" charset="0"/>
              </a:rPr>
              <a:t> 3. Every city weather report are available.</a:t>
            </a:r>
          </a:p>
          <a:p>
            <a:pPr algn="l"/>
            <a:r>
              <a:rPr lang="en-IN" sz="1900" b="1" i="0" u="none" strike="noStrike" dirty="0">
                <a:solidFill>
                  <a:srgbClr val="000000"/>
                </a:solidFill>
                <a:effectLst/>
                <a:latin typeface="Candara" panose="020E0502030303020204" pitchFamily="34" charset="0"/>
              </a:rPr>
              <a:t> 4. Good accuracy of weather at that time. </a:t>
            </a:r>
          </a:p>
          <a:p>
            <a:pPr algn="l"/>
            <a:r>
              <a:rPr lang="en-IN" sz="1900" b="1" i="0" u="none" strike="noStrike" dirty="0">
                <a:solidFill>
                  <a:srgbClr val="000000"/>
                </a:solidFill>
                <a:effectLst/>
                <a:latin typeface="Candara" panose="020E0502030303020204" pitchFamily="34" charset="0"/>
              </a:rPr>
              <a:t> 5. Get detailed information of the weather report</a:t>
            </a:r>
            <a:endParaRPr lang="en-US" sz="1900" b="1" dirty="0">
              <a:latin typeface="Candara" panose="020E0502030303020204" pitchFamily="34" charset="0"/>
              <a:cs typeface="AkayaKanadaka" panose="02010502080401010103" pitchFamily="2" charset="77"/>
            </a:endParaRP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28279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4CF701-E14B-EBBB-0080-8AC8EF37ACB9}"/>
              </a:ext>
            </a:extLst>
          </p:cNvPr>
          <p:cNvPicPr>
            <a:picLocks noChangeAspect="1"/>
          </p:cNvPicPr>
          <p:nvPr/>
        </p:nvPicPr>
        <p:blipFill>
          <a:blip r:embed="rId2"/>
          <a:stretch>
            <a:fillRect/>
          </a:stretch>
        </p:blipFill>
        <p:spPr>
          <a:xfrm>
            <a:off x="1323833" y="1310185"/>
            <a:ext cx="9580728" cy="4244454"/>
          </a:xfrm>
          <a:prstGeom prst="rect">
            <a:avLst/>
          </a:prstGeom>
        </p:spPr>
      </p:pic>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IN" sz="4800" u="sng" dirty="0">
                <a:solidFill>
                  <a:schemeClr val="tx1"/>
                </a:solidFill>
                <a:latin typeface="Engravers MT" panose="02090707080505020304" pitchFamily="18" charset="77"/>
                <a:cs typeface="AkayaKanadaka" panose="02010502080401010103" pitchFamily="2" charset="77"/>
              </a:rPr>
              <a:t>introduction</a:t>
            </a:r>
            <a:endParaRPr lang="en-US" sz="4800" u="sng" dirty="0">
              <a:solidFill>
                <a:schemeClr val="tx1"/>
              </a:solidFill>
              <a:latin typeface="Engravers MT" panose="02090707080505020304" pitchFamily="18" charset="77"/>
              <a:cs typeface="AkayaKanadaka" panose="02010502080401010103" pitchFamily="2" charset="77"/>
            </a:endParaRP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39386" y="2183238"/>
            <a:ext cx="8352641" cy="2950048"/>
          </a:xfrm>
        </p:spPr>
        <p:txBody>
          <a:bodyPr>
            <a:noAutofit/>
          </a:bodyPr>
          <a:lstStyle/>
          <a:p>
            <a:pPr algn="l"/>
            <a:r>
              <a:rPr lang="en-IN" sz="1800" b="1" dirty="0">
                <a:effectLst/>
                <a:latin typeface="Cambria" panose="02040503050406030204" pitchFamily="18" charset="0"/>
              </a:rPr>
              <a:t>To summarize and brief in short, Weather App is the application of science and technology to predict the conditions of the atmosphere for a given location and time. People have attempted to predict the weather informally for millennia and formally since the 19th century. Weather forecasts are made by collecting quantitative data about the current state of the atmosphere, land, and ocean and using meteorology to project how the atmosphere will change at a given place. It is very important to get educated on the current weather situation of a particular location as preferred since it affects the day to day life of everyone.</a:t>
            </a:r>
          </a:p>
          <a:p>
            <a:pPr algn="l"/>
            <a:r>
              <a:rPr lang="en-IN" sz="1800" b="1" i="0" u="none" strike="noStrike" dirty="0">
                <a:effectLst/>
                <a:latin typeface="Cambria" panose="02040503050406030204" pitchFamily="18" charset="0"/>
              </a:rPr>
              <a:t>It's a weather app that takes a city as input and provides weather details.</a:t>
            </a:r>
            <a:endParaRPr lang="en-US" sz="1800" b="1" dirty="0">
              <a:latin typeface="Cambria" panose="02040503050406030204" pitchFamily="18" charset="0"/>
              <a:cs typeface="AkayaKanadaka" panose="02010502080401010103" pitchFamily="2" charset="77"/>
            </a:endParaRP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23298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2BAC-A684-FC0F-DEE9-136A484A5498}"/>
              </a:ext>
            </a:extLst>
          </p:cNvPr>
          <p:cNvSpPr>
            <a:spLocks noGrp="1"/>
          </p:cNvSpPr>
          <p:nvPr>
            <p:ph type="title"/>
          </p:nvPr>
        </p:nvSpPr>
        <p:spPr>
          <a:xfrm>
            <a:off x="961697" y="252249"/>
            <a:ext cx="10058400" cy="931628"/>
          </a:xfrm>
        </p:spPr>
        <p:txBody>
          <a:bodyPr/>
          <a:lstStyle/>
          <a:p>
            <a:pPr algn="ctr"/>
            <a:r>
              <a:rPr lang="en-IN" sz="4800" u="sng" dirty="0">
                <a:solidFill>
                  <a:schemeClr val="tx1"/>
                </a:solidFill>
                <a:latin typeface="Engravers MT" panose="02090707080505020304" pitchFamily="18" charset="77"/>
                <a:cs typeface="AkayaKanadaka" panose="02010502080401010103" pitchFamily="2" charset="77"/>
              </a:rPr>
              <a:t>Flowchart</a:t>
            </a:r>
            <a:endParaRPr lang="en-US" dirty="0"/>
          </a:p>
        </p:txBody>
      </p:sp>
      <p:pic>
        <p:nvPicPr>
          <p:cNvPr id="4" name="Picture 3">
            <a:extLst>
              <a:ext uri="{FF2B5EF4-FFF2-40B4-BE49-F238E27FC236}">
                <a16:creationId xmlns:a16="http://schemas.microsoft.com/office/drawing/2014/main" id="{175FC6B4-132C-2FD4-7309-EF4CE45DD3B8}"/>
              </a:ext>
            </a:extLst>
          </p:cNvPr>
          <p:cNvPicPr>
            <a:picLocks noChangeAspect="1"/>
          </p:cNvPicPr>
          <p:nvPr/>
        </p:nvPicPr>
        <p:blipFill>
          <a:blip r:embed="rId2"/>
          <a:stretch>
            <a:fillRect/>
          </a:stretch>
        </p:blipFill>
        <p:spPr>
          <a:xfrm>
            <a:off x="5125987" y="1041501"/>
            <a:ext cx="1729819" cy="5564250"/>
          </a:xfrm>
          <a:prstGeom prst="rect">
            <a:avLst/>
          </a:prstGeom>
        </p:spPr>
      </p:pic>
    </p:spTree>
    <p:extLst>
      <p:ext uri="{BB962C8B-B14F-4D97-AF65-F5344CB8AC3E}">
        <p14:creationId xmlns:p14="http://schemas.microsoft.com/office/powerpoint/2010/main" val="315010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39C-D2F2-64C5-6C2D-042EB6571B31}"/>
              </a:ext>
            </a:extLst>
          </p:cNvPr>
          <p:cNvSpPr>
            <a:spLocks noGrp="1"/>
          </p:cNvSpPr>
          <p:nvPr>
            <p:ph type="ctrTitle"/>
          </p:nvPr>
        </p:nvSpPr>
        <p:spPr>
          <a:xfrm>
            <a:off x="1615160" y="1413084"/>
            <a:ext cx="8689976" cy="1008926"/>
          </a:xfrm>
        </p:spPr>
        <p:txBody>
          <a:bodyPr/>
          <a:lstStyle/>
          <a:p>
            <a:r>
              <a:rPr lang="en-US" sz="4800" u="sng" dirty="0">
                <a:solidFill>
                  <a:schemeClr val="tx1"/>
                </a:solidFill>
                <a:latin typeface="Engravers MT" panose="02090707080505020304" pitchFamily="18" charset="77"/>
                <a:cs typeface="AkayaKanadaka" panose="02010502080401010103" pitchFamily="2" charset="77"/>
              </a:rPr>
              <a:t>technologies</a:t>
            </a:r>
          </a:p>
        </p:txBody>
      </p:sp>
      <p:sp>
        <p:nvSpPr>
          <p:cNvPr id="3" name="Subtitle 2">
            <a:extLst>
              <a:ext uri="{FF2B5EF4-FFF2-40B4-BE49-F238E27FC236}">
                <a16:creationId xmlns:a16="http://schemas.microsoft.com/office/drawing/2014/main" id="{09DF7382-3FEF-5D3C-5D65-4B74234DAA76}"/>
              </a:ext>
            </a:extLst>
          </p:cNvPr>
          <p:cNvSpPr>
            <a:spLocks noGrp="1"/>
          </p:cNvSpPr>
          <p:nvPr>
            <p:ph type="subTitle" idx="1"/>
          </p:nvPr>
        </p:nvSpPr>
        <p:spPr>
          <a:xfrm>
            <a:off x="1728907" y="2374306"/>
            <a:ext cx="8352641" cy="2950048"/>
          </a:xfrm>
        </p:spPr>
        <p:txBody>
          <a:bodyPr>
            <a:noAutofit/>
          </a:bodyPr>
          <a:lstStyle/>
          <a:p>
            <a:pPr algn="l"/>
            <a:r>
              <a:rPr lang="en-IN" b="1" i="1" u="sng" dirty="0">
                <a:latin typeface="Cambria" panose="02040503050406030204" pitchFamily="18" charset="0"/>
              </a:rPr>
              <a:t>HTML (Hypertext Markup Language):</a:t>
            </a:r>
          </a:p>
          <a:p>
            <a:pPr lvl="1" algn="l"/>
            <a:r>
              <a:rPr lang="en-US" b="1" dirty="0">
                <a:latin typeface="Cambria" panose="02040503050406030204" pitchFamily="18" charset="0"/>
              </a:rPr>
              <a:t>HTML is the backbone of web pages, used to structure the content and provide a logical layout.</a:t>
            </a:r>
          </a:p>
          <a:p>
            <a:pPr lvl="1" algn="l"/>
            <a:r>
              <a:rPr lang="en-US" b="1" dirty="0">
                <a:latin typeface="Cambria" panose="02040503050406030204" pitchFamily="18" charset="0"/>
              </a:rPr>
              <a:t>It consists of a set of tags and elements that define the various parts of a web page, such as headings, paragraphs, lists, links, images, forms, and more.</a:t>
            </a:r>
          </a:p>
          <a:p>
            <a:pPr lvl="1" algn="l"/>
            <a:r>
              <a:rPr lang="en-US" b="1" dirty="0">
                <a:latin typeface="Cambria" panose="02040503050406030204" pitchFamily="18" charset="0"/>
              </a:rPr>
              <a:t>HTML is not responsible for the visual appearance of the content but rather the semantic structure and hierarchy.</a:t>
            </a:r>
          </a:p>
          <a:p>
            <a:pPr lvl="1" algn="l"/>
            <a:r>
              <a:rPr lang="en-US" b="1" dirty="0">
                <a:latin typeface="Cambria" panose="02040503050406030204" pitchFamily="18" charset="0"/>
              </a:rPr>
              <a:t>It is a markup language that allows web developers to create the structure and layout of web documents.</a:t>
            </a:r>
          </a:p>
          <a:p>
            <a:pPr lvl="1" algn="l"/>
            <a:r>
              <a:rPr lang="en-US" b="1" dirty="0">
                <a:latin typeface="Cambria" panose="02040503050406030204" pitchFamily="18" charset="0"/>
              </a:rPr>
              <a:t>Example HTML tag: &lt;p&gt;This is a paragraph&lt;/p&gt;</a:t>
            </a:r>
            <a:endParaRPr lang="en-US" sz="1800" b="1" dirty="0">
              <a:latin typeface="Cambria" panose="02040503050406030204" pitchFamily="18" charset="0"/>
              <a:cs typeface="AkayaKanadaka" panose="02010502080401010103" pitchFamily="2" charset="77"/>
            </a:endParaRPr>
          </a:p>
        </p:txBody>
      </p:sp>
      <p:sp>
        <p:nvSpPr>
          <p:cNvPr id="4" name="Subtitle 6">
            <a:extLst>
              <a:ext uri="{FF2B5EF4-FFF2-40B4-BE49-F238E27FC236}">
                <a16:creationId xmlns:a16="http://schemas.microsoft.com/office/drawing/2014/main" id="{086CF015-064E-AE78-D9DF-21C5D1E5E205}"/>
              </a:ext>
            </a:extLst>
          </p:cNvPr>
          <p:cNvSpPr txBox="1">
            <a:spLocks/>
          </p:cNvSpPr>
          <p:nvPr/>
        </p:nvSpPr>
        <p:spPr>
          <a:xfrm>
            <a:off x="1812174" y="2382980"/>
            <a:ext cx="5212080" cy="3427615"/>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IN" b="1" i="1" dirty="0"/>
              <a:t>   </a:t>
            </a:r>
          </a:p>
          <a:p>
            <a:pPr marL="285750" indent="-285750">
              <a:buFont typeface="Wingdings" panose="05000000000000000000" pitchFamily="2" charset="2"/>
              <a:buChar char="v"/>
            </a:pPr>
            <a:endParaRPr lang="en-IN" dirty="0"/>
          </a:p>
        </p:txBody>
      </p:sp>
      <p:pic>
        <p:nvPicPr>
          <p:cNvPr id="6" name="Picture 5">
            <a:extLst>
              <a:ext uri="{FF2B5EF4-FFF2-40B4-BE49-F238E27FC236}">
                <a16:creationId xmlns:a16="http://schemas.microsoft.com/office/drawing/2014/main" id="{CD841872-DE39-A54F-44F8-8B7A2A050D28}"/>
              </a:ext>
            </a:extLst>
          </p:cNvPr>
          <p:cNvPicPr>
            <a:picLocks noChangeAspect="1"/>
          </p:cNvPicPr>
          <p:nvPr/>
        </p:nvPicPr>
        <p:blipFill>
          <a:blip r:embed="rId2"/>
          <a:stretch>
            <a:fillRect/>
          </a:stretch>
        </p:blipFill>
        <p:spPr>
          <a:xfrm>
            <a:off x="9264135" y="1354923"/>
            <a:ext cx="1634826" cy="1634826"/>
          </a:xfrm>
          <a:prstGeom prst="rect">
            <a:avLst/>
          </a:prstGeom>
        </p:spPr>
      </p:pic>
    </p:spTree>
    <p:extLst>
      <p:ext uri="{BB962C8B-B14F-4D97-AF65-F5344CB8AC3E}">
        <p14:creationId xmlns:p14="http://schemas.microsoft.com/office/powerpoint/2010/main" val="288006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AB00-A770-4B00-FFD2-3E5849D4359E}"/>
              </a:ext>
            </a:extLst>
          </p:cNvPr>
          <p:cNvSpPr>
            <a:spLocks noGrp="1"/>
          </p:cNvSpPr>
          <p:nvPr>
            <p:ph type="title"/>
          </p:nvPr>
        </p:nvSpPr>
        <p:spPr>
          <a:xfrm flipH="1" flipV="1">
            <a:off x="497711" y="914400"/>
            <a:ext cx="1065912" cy="1179909"/>
          </a:xfrm>
        </p:spPr>
        <p:txBody>
          <a:bodyPr/>
          <a:lstStyle/>
          <a:p>
            <a:r>
              <a:rPr lang="en-US" sz="800" dirty="0"/>
              <a:t>.</a:t>
            </a:r>
            <a:endParaRPr lang="en-US" dirty="0"/>
          </a:p>
        </p:txBody>
      </p:sp>
      <p:sp>
        <p:nvSpPr>
          <p:cNvPr id="3" name="Text Placeholder 2">
            <a:extLst>
              <a:ext uri="{FF2B5EF4-FFF2-40B4-BE49-F238E27FC236}">
                <a16:creationId xmlns:a16="http://schemas.microsoft.com/office/drawing/2014/main" id="{4C064CDE-ABF4-0514-D2F0-38A2D1DD0B14}"/>
              </a:ext>
            </a:extLst>
          </p:cNvPr>
          <p:cNvSpPr>
            <a:spLocks noGrp="1"/>
          </p:cNvSpPr>
          <p:nvPr>
            <p:ph type="body" idx="1"/>
          </p:nvPr>
        </p:nvSpPr>
        <p:spPr>
          <a:xfrm>
            <a:off x="1563624" y="2094309"/>
            <a:ext cx="9070848" cy="3044953"/>
          </a:xfrm>
        </p:spPr>
        <p:txBody>
          <a:bodyPr>
            <a:normAutofit lnSpcReduction="10000"/>
          </a:bodyPr>
          <a:lstStyle/>
          <a:p>
            <a:pPr lvl="1"/>
            <a:r>
              <a:rPr lang="en-US" sz="2000" b="1" i="1" u="sng" dirty="0">
                <a:solidFill>
                  <a:schemeClr val="tx1"/>
                </a:solidFill>
                <a:latin typeface="Cambria" panose="02040503050406030204" pitchFamily="18" charset="0"/>
              </a:rPr>
              <a:t>CSS (Cascading Style Sheets):</a:t>
            </a:r>
          </a:p>
          <a:p>
            <a:pPr lvl="1"/>
            <a:endParaRPr lang="en-US" dirty="0">
              <a:solidFill>
                <a:schemeClr val="tx1"/>
              </a:solidFill>
              <a:latin typeface="Cambria" panose="02040503050406030204" pitchFamily="18" charset="0"/>
            </a:endParaRPr>
          </a:p>
          <a:p>
            <a:pPr lvl="1"/>
            <a:r>
              <a:rPr lang="en-US" b="1" dirty="0">
                <a:solidFill>
                  <a:schemeClr val="tx1"/>
                </a:solidFill>
                <a:latin typeface="Cambria" panose="02040503050406030204" pitchFamily="18" charset="0"/>
              </a:rPr>
              <a:t>CSS is a stylesheet language that complements HTML by controlling the presentation and styling of web content.</a:t>
            </a:r>
          </a:p>
          <a:p>
            <a:pPr lvl="1"/>
            <a:r>
              <a:rPr lang="en-US" b="1" dirty="0">
                <a:solidFill>
                  <a:schemeClr val="tx1"/>
                </a:solidFill>
                <a:latin typeface="Cambria" panose="02040503050406030204" pitchFamily="18" charset="0"/>
              </a:rPr>
              <a:t>It allows developers to define the look and feel of a web page, including aspects like colors, fonts, spacing, positioning, and responsiveness.</a:t>
            </a:r>
          </a:p>
          <a:p>
            <a:pPr lvl="1"/>
            <a:r>
              <a:rPr lang="en-US" b="1" dirty="0">
                <a:solidFill>
                  <a:schemeClr val="tx1"/>
                </a:solidFill>
                <a:latin typeface="Cambria" panose="02040503050406030204" pitchFamily="18" charset="0"/>
              </a:rPr>
              <a:t>CSS separates the content from its presentation, making it easier to maintain and update the visual design of a website.</a:t>
            </a:r>
          </a:p>
          <a:p>
            <a:pPr lvl="1"/>
            <a:r>
              <a:rPr lang="en-US" b="1" dirty="0">
                <a:solidFill>
                  <a:schemeClr val="tx1"/>
                </a:solidFill>
                <a:latin typeface="Cambria" panose="02040503050406030204" pitchFamily="18" charset="0"/>
              </a:rPr>
              <a:t>CSS can be applied to HTML elements using selectors, properties, and values to create specific styles.</a:t>
            </a:r>
          </a:p>
          <a:p>
            <a:pPr lvl="1"/>
            <a:r>
              <a:rPr lang="en-US" b="1" dirty="0">
                <a:solidFill>
                  <a:schemeClr val="tx1"/>
                </a:solidFill>
                <a:latin typeface="Cambria" panose="02040503050406030204" pitchFamily="18" charset="0"/>
              </a:rPr>
              <a:t>Example CSS rule: p { color: blue; font-size: 16px; }</a:t>
            </a:r>
            <a:endParaRPr lang="en-IN" b="1" dirty="0">
              <a:solidFill>
                <a:schemeClr val="tx1"/>
              </a:solidFill>
              <a:latin typeface="Cambria" panose="02040503050406030204" pitchFamily="18" charset="0"/>
            </a:endParaRPr>
          </a:p>
          <a:p>
            <a:endParaRPr lang="en-US" dirty="0"/>
          </a:p>
        </p:txBody>
      </p:sp>
      <p:pic>
        <p:nvPicPr>
          <p:cNvPr id="5" name="Picture 4">
            <a:extLst>
              <a:ext uri="{FF2B5EF4-FFF2-40B4-BE49-F238E27FC236}">
                <a16:creationId xmlns:a16="http://schemas.microsoft.com/office/drawing/2014/main" id="{331AE075-740B-D639-7361-CE0EBAE2A50C}"/>
              </a:ext>
            </a:extLst>
          </p:cNvPr>
          <p:cNvPicPr>
            <a:picLocks noChangeAspect="1"/>
          </p:cNvPicPr>
          <p:nvPr/>
        </p:nvPicPr>
        <p:blipFill>
          <a:blip r:embed="rId2"/>
          <a:stretch>
            <a:fillRect/>
          </a:stretch>
        </p:blipFill>
        <p:spPr>
          <a:xfrm>
            <a:off x="8516202" y="1399180"/>
            <a:ext cx="982449" cy="1390258"/>
          </a:xfrm>
          <a:prstGeom prst="rect">
            <a:avLst/>
          </a:prstGeom>
        </p:spPr>
      </p:pic>
    </p:spTree>
    <p:extLst>
      <p:ext uri="{BB962C8B-B14F-4D97-AF65-F5344CB8AC3E}">
        <p14:creationId xmlns:p14="http://schemas.microsoft.com/office/powerpoint/2010/main" val="237251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DE0B-5617-6CFA-CBD2-6B994822D171}"/>
              </a:ext>
            </a:extLst>
          </p:cNvPr>
          <p:cNvSpPr>
            <a:spLocks noGrp="1"/>
          </p:cNvSpPr>
          <p:nvPr>
            <p:ph type="ctrTitle"/>
          </p:nvPr>
        </p:nvSpPr>
        <p:spPr>
          <a:xfrm>
            <a:off x="150471" y="1273215"/>
            <a:ext cx="162044" cy="347241"/>
          </a:xfrm>
        </p:spPr>
        <p:txBody>
          <a:bodyPr/>
          <a:lstStyle/>
          <a:p>
            <a:r>
              <a:rPr lang="en-US" sz="800" dirty="0"/>
              <a:t>.</a:t>
            </a:r>
            <a:br>
              <a:rPr lang="en-US" sz="800" dirty="0"/>
            </a:br>
            <a:endParaRPr lang="en-US" sz="800" dirty="0"/>
          </a:p>
        </p:txBody>
      </p:sp>
      <p:sp>
        <p:nvSpPr>
          <p:cNvPr id="3" name="Subtitle 2">
            <a:extLst>
              <a:ext uri="{FF2B5EF4-FFF2-40B4-BE49-F238E27FC236}">
                <a16:creationId xmlns:a16="http://schemas.microsoft.com/office/drawing/2014/main" id="{5303177D-1968-A842-AEB1-A25D31F0D2BC}"/>
              </a:ext>
            </a:extLst>
          </p:cNvPr>
          <p:cNvSpPr>
            <a:spLocks noGrp="1"/>
          </p:cNvSpPr>
          <p:nvPr>
            <p:ph type="subTitle" idx="1"/>
          </p:nvPr>
        </p:nvSpPr>
        <p:spPr>
          <a:xfrm>
            <a:off x="1560576" y="1620456"/>
            <a:ext cx="9070848" cy="3102119"/>
          </a:xfrm>
        </p:spPr>
        <p:txBody>
          <a:bodyPr>
            <a:noAutofit/>
          </a:bodyPr>
          <a:lstStyle/>
          <a:p>
            <a:pPr algn="l"/>
            <a:r>
              <a:rPr lang="en-IN" sz="2000" b="1" i="1" u="sng" dirty="0">
                <a:latin typeface="Cambria" panose="02040503050406030204" pitchFamily="18" charset="0"/>
              </a:rPr>
              <a:t>JavaScript:</a:t>
            </a:r>
          </a:p>
          <a:p>
            <a:pPr algn="l"/>
            <a:r>
              <a:rPr lang="en-IN" sz="1500" b="1" strike="noStrike" dirty="0">
                <a:solidFill>
                  <a:srgbClr val="202122"/>
                </a:solidFill>
                <a:effectLst/>
                <a:latin typeface="Cambria" panose="02040503050406030204" pitchFamily="18" charset="0"/>
              </a:rPr>
              <a:t>JavaScript often abbreviated as JS, is a </a:t>
            </a:r>
            <a:r>
              <a:rPr lang="en-IN" sz="1500" b="1" strike="noStrike" dirty="0">
                <a:solidFill>
                  <a:srgbClr val="795CB2"/>
                </a:solidFill>
                <a:effectLst/>
                <a:latin typeface="Cambria" panose="02040503050406030204" pitchFamily="18" charset="0"/>
                <a:hlinkClick r:id="rId2" tooltip="Programming language"/>
              </a:rPr>
              <a:t>programming language</a:t>
            </a:r>
            <a:r>
              <a:rPr lang="en-IN" sz="1500" b="1" strike="noStrike" dirty="0">
                <a:solidFill>
                  <a:srgbClr val="202122"/>
                </a:solidFill>
                <a:effectLst/>
                <a:latin typeface="Cambria" panose="02040503050406030204" pitchFamily="18" charset="0"/>
              </a:rPr>
              <a:t> that is one of the core technologies of the </a:t>
            </a:r>
            <a:r>
              <a:rPr lang="en-IN" sz="1500" b="1" strike="noStrike" dirty="0">
                <a:solidFill>
                  <a:srgbClr val="795CB2"/>
                </a:solidFill>
                <a:effectLst/>
                <a:latin typeface="Cambria" panose="02040503050406030204" pitchFamily="18" charset="0"/>
                <a:hlinkClick r:id="rId3" tooltip="World Wide Web"/>
              </a:rPr>
              <a:t>World Wide Web</a:t>
            </a:r>
            <a:r>
              <a:rPr lang="en-IN" sz="1500" b="1" strike="noStrike" dirty="0">
                <a:solidFill>
                  <a:srgbClr val="202122"/>
                </a:solidFill>
                <a:effectLst/>
                <a:latin typeface="Cambria" panose="02040503050406030204" pitchFamily="18" charset="0"/>
              </a:rPr>
              <a:t>, alongside </a:t>
            </a:r>
            <a:r>
              <a:rPr lang="en-IN" sz="1500" b="1" strike="noStrike" dirty="0">
                <a:solidFill>
                  <a:srgbClr val="795CB2"/>
                </a:solidFill>
                <a:effectLst/>
                <a:latin typeface="Cambria" panose="02040503050406030204" pitchFamily="18" charset="0"/>
                <a:hlinkClick r:id="rId4" tooltip="HTML"/>
              </a:rPr>
              <a:t>HTML</a:t>
            </a:r>
            <a:r>
              <a:rPr lang="en-IN" sz="1500" b="1" strike="noStrike" dirty="0">
                <a:solidFill>
                  <a:srgbClr val="202122"/>
                </a:solidFill>
                <a:effectLst/>
                <a:latin typeface="Cambria" panose="02040503050406030204" pitchFamily="18" charset="0"/>
              </a:rPr>
              <a:t> and </a:t>
            </a:r>
            <a:r>
              <a:rPr lang="en-IN" sz="1500" b="1" strike="noStrike" dirty="0">
                <a:solidFill>
                  <a:srgbClr val="795CB2"/>
                </a:solidFill>
                <a:effectLst/>
                <a:latin typeface="Cambria" panose="02040503050406030204" pitchFamily="18" charset="0"/>
                <a:hlinkClick r:id="rId5" tooltip="CSS"/>
              </a:rPr>
              <a:t>CSS</a:t>
            </a:r>
            <a:r>
              <a:rPr lang="en-IN" sz="1500" b="1" strike="noStrike" dirty="0">
                <a:solidFill>
                  <a:srgbClr val="795CB2"/>
                </a:solidFill>
                <a:effectLst/>
                <a:latin typeface="Cambria" panose="02040503050406030204" pitchFamily="18" charset="0"/>
              </a:rPr>
              <a:t>.</a:t>
            </a:r>
          </a:p>
          <a:p>
            <a:pPr algn="l"/>
            <a:r>
              <a:rPr lang="en-IN" sz="1500" b="1" u="sng" dirty="0">
                <a:effectLst/>
                <a:latin typeface="Cambria" panose="02040503050406030204" pitchFamily="18" charset="0"/>
                <a:hlinkClick r:id="rId6">
                  <a:extLst>
                    <a:ext uri="{A12FA001-AC4F-418D-AE19-62706E023703}">
                      <ahyp:hlinkClr xmlns:ahyp="http://schemas.microsoft.com/office/drawing/2018/hyperlinkcolor" val="tx"/>
                    </a:ext>
                  </a:extLst>
                </a:hlinkClick>
              </a:rPr>
              <a:t>JavaScript</a:t>
            </a:r>
            <a:r>
              <a:rPr lang="en-IN" sz="1500" b="1" u="none" strike="noStrike" dirty="0">
                <a:effectLst/>
                <a:latin typeface="Cambria" panose="02040503050406030204" pitchFamily="18" charset="0"/>
              </a:rPr>
              <a:t> is a powerful programming language that can add interactivity to a website. It was invented by Brendan Eich .</a:t>
            </a:r>
            <a:endParaRPr lang="en-IN" sz="1500" b="1" dirty="0">
              <a:latin typeface="Cambria" panose="02040503050406030204" pitchFamily="18" charset="0"/>
            </a:endParaRPr>
          </a:p>
          <a:p>
            <a:pPr algn="l"/>
            <a:r>
              <a:rPr lang="en-IN" sz="1500" b="1" u="none" strike="noStrike" dirty="0">
                <a:effectLst/>
                <a:latin typeface="Cambria" panose="02040503050406030204" pitchFamily="18" charset="0"/>
              </a:rPr>
              <a:t>JavaScript itself is relatively compact, yet very flexible. Developers have written a variety of tools on top of the core JavaScript language, unlocking a vast amount of functionality with minimum effort. These include:</a:t>
            </a:r>
          </a:p>
          <a:p>
            <a:pPr algn="l">
              <a:buFont typeface="Arial" panose="020B0604020202020204" pitchFamily="34" charset="0"/>
              <a:buChar char="•"/>
            </a:pPr>
            <a:r>
              <a:rPr lang="en-IN" sz="1500" b="1" u="none" strike="noStrike" dirty="0">
                <a:effectLst/>
                <a:latin typeface="Cambria" panose="02040503050406030204" pitchFamily="18" charset="0"/>
              </a:rPr>
              <a:t>Browser Application Programming Interfaces (</a:t>
            </a:r>
            <a:r>
              <a:rPr lang="en-IN" sz="1500" b="1" u="sng" strike="noStrike" dirty="0">
                <a:effectLst/>
                <a:latin typeface="Cambria" panose="02040503050406030204" pitchFamily="18" charset="0"/>
                <a:hlinkClick r:id="rId7">
                  <a:extLst>
                    <a:ext uri="{A12FA001-AC4F-418D-AE19-62706E023703}">
                      <ahyp:hlinkClr xmlns:ahyp="http://schemas.microsoft.com/office/drawing/2018/hyperlinkcolor" val="tx"/>
                    </a:ext>
                  </a:extLst>
                </a:hlinkClick>
              </a:rPr>
              <a:t>APIs</a:t>
            </a:r>
            <a:r>
              <a:rPr lang="en-IN" sz="1500" b="1" u="none" strike="noStrike" dirty="0">
                <a:effectLst/>
                <a:latin typeface="Cambria" panose="02040503050406030204" pitchFamily="18" charset="0"/>
              </a:rPr>
              <a:t>) built into web browsers, providing functionality such as dynamically creating HTML and setting CSS styles; collecting and manipulating a video stream from a user's webcam, or generating 3D graphics and audio samples.</a:t>
            </a:r>
          </a:p>
          <a:p>
            <a:pPr algn="l">
              <a:buFont typeface="Arial" panose="020B0604020202020204" pitchFamily="34" charset="0"/>
              <a:buChar char="•"/>
            </a:pPr>
            <a:r>
              <a:rPr lang="en-IN" sz="1500" b="1" u="none" strike="noStrike" dirty="0">
                <a:effectLst/>
                <a:latin typeface="Cambria" panose="02040503050406030204" pitchFamily="18" charset="0"/>
              </a:rPr>
              <a:t>Third-party APIs that allow developers to incorporate functionality in sites from other content providers, such as Twitter or Facebook.</a:t>
            </a:r>
          </a:p>
          <a:p>
            <a:pPr algn="l">
              <a:buFont typeface="Arial" panose="020B0604020202020204" pitchFamily="34" charset="0"/>
              <a:buChar char="•"/>
            </a:pPr>
            <a:r>
              <a:rPr lang="en-IN" sz="1500" b="1" u="none" strike="noStrike" dirty="0">
                <a:effectLst/>
                <a:latin typeface="Cambria" panose="02040503050406030204" pitchFamily="18" charset="0"/>
              </a:rPr>
              <a:t>Third-party frameworks and libraries that you can apply to HTML to accelerate the work of building sites and applications .</a:t>
            </a:r>
            <a:r>
              <a:rPr lang="en-IN" sz="1500" b="1" u="none" strike="noStrike" dirty="0">
                <a:solidFill>
                  <a:srgbClr val="FFFFFF"/>
                </a:solidFill>
                <a:effectLst/>
                <a:latin typeface="Cambria" panose="02040503050406030204" pitchFamily="18" charset="0"/>
              </a:rPr>
              <a:t>an </a:t>
            </a:r>
            <a:r>
              <a:rPr lang="en-IN" sz="1500" u="none" strike="noStrike" dirty="0">
                <a:solidFill>
                  <a:srgbClr val="FFFFFF"/>
                </a:solidFill>
                <a:effectLst/>
                <a:latin typeface="Cambria" panose="02040503050406030204" pitchFamily="18" charset="0"/>
              </a:rPr>
              <a:t>add </a:t>
            </a:r>
            <a:endParaRPr lang="en-US" sz="1500" dirty="0">
              <a:latin typeface="Cambria" panose="02040503050406030204" pitchFamily="18" charset="0"/>
            </a:endParaRPr>
          </a:p>
        </p:txBody>
      </p:sp>
      <p:pic>
        <p:nvPicPr>
          <p:cNvPr id="5" name="Picture 4">
            <a:extLst>
              <a:ext uri="{FF2B5EF4-FFF2-40B4-BE49-F238E27FC236}">
                <a16:creationId xmlns:a16="http://schemas.microsoft.com/office/drawing/2014/main" id="{52BCE7AD-21C6-8C77-021F-E9B7B6464B1D}"/>
              </a:ext>
            </a:extLst>
          </p:cNvPr>
          <p:cNvPicPr>
            <a:picLocks noChangeAspect="1"/>
          </p:cNvPicPr>
          <p:nvPr/>
        </p:nvPicPr>
        <p:blipFill>
          <a:blip r:embed="rId8"/>
          <a:stretch>
            <a:fillRect/>
          </a:stretch>
        </p:blipFill>
        <p:spPr>
          <a:xfrm>
            <a:off x="9812740" y="1335407"/>
            <a:ext cx="980728" cy="972346"/>
          </a:xfrm>
          <a:prstGeom prst="rect">
            <a:avLst/>
          </a:prstGeom>
        </p:spPr>
      </p:pic>
    </p:spTree>
    <p:extLst>
      <p:ext uri="{BB962C8B-B14F-4D97-AF65-F5344CB8AC3E}">
        <p14:creationId xmlns:p14="http://schemas.microsoft.com/office/powerpoint/2010/main" val="275806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3383CF-722E-C7FC-012B-9E45FB70459A}"/>
              </a:ext>
            </a:extLst>
          </p:cNvPr>
          <p:cNvPicPr>
            <a:picLocks noChangeAspect="1"/>
          </p:cNvPicPr>
          <p:nvPr/>
        </p:nvPicPr>
        <p:blipFill>
          <a:blip r:embed="rId2"/>
          <a:stretch>
            <a:fillRect/>
          </a:stretch>
        </p:blipFill>
        <p:spPr>
          <a:xfrm>
            <a:off x="217593" y="218363"/>
            <a:ext cx="11751494" cy="6441744"/>
          </a:xfrm>
          <a:prstGeom prst="rect">
            <a:avLst/>
          </a:prstGeom>
        </p:spPr>
      </p:pic>
      <p:sp>
        <p:nvSpPr>
          <p:cNvPr id="3" name="Rectangle 2">
            <a:extLst>
              <a:ext uri="{FF2B5EF4-FFF2-40B4-BE49-F238E27FC236}">
                <a16:creationId xmlns:a16="http://schemas.microsoft.com/office/drawing/2014/main" id="{125EE2CE-E246-623A-5AD8-5E31F69185D1}"/>
              </a:ext>
            </a:extLst>
          </p:cNvPr>
          <p:cNvSpPr/>
          <p:nvPr/>
        </p:nvSpPr>
        <p:spPr>
          <a:xfrm>
            <a:off x="2046000" y="2644170"/>
            <a:ext cx="8100000" cy="1569660"/>
          </a:xfrm>
          <a:prstGeom prst="rect">
            <a:avLst/>
          </a:prstGeom>
          <a:noFill/>
          <a:ln>
            <a:noFill/>
          </a:ln>
        </p:spPr>
        <p:txBody>
          <a:bodyPr wrap="square" lIns="91440" tIns="45720" rIns="91440" bIns="45720">
            <a:spAutoFit/>
          </a:bodyPr>
          <a:lstStyle/>
          <a:p>
            <a:pPr algn="ctr"/>
            <a:r>
              <a:rPr lang="en-GB" sz="9600" dirty="0">
                <a:ln w="0"/>
                <a:solidFill>
                  <a:srgbClr val="7030A0"/>
                </a:solidFill>
                <a:effectLst>
                  <a:reflection blurRad="6350" stA="53000" endA="300" endPos="35500" dir="5400000" sy="-90000" algn="bl" rotWithShape="0"/>
                </a:effectLst>
              </a:rPr>
              <a:t>THANKYOU</a:t>
            </a:r>
            <a:endParaRPr lang="en-GB" sz="9600" b="0" cap="none" spc="0" dirty="0">
              <a:ln w="0"/>
              <a:solidFill>
                <a:srgbClr val="7030A0"/>
              </a:solidFill>
              <a:effectLst>
                <a:reflection blurRad="6350" stA="53000" endA="300" endPos="35500" dir="5400000" sy="-90000" algn="bl" rotWithShape="0"/>
              </a:effectLst>
            </a:endParaRPr>
          </a:p>
        </p:txBody>
      </p:sp>
      <p:pic>
        <p:nvPicPr>
          <p:cNvPr id="7" name="Picture 6">
            <a:extLst>
              <a:ext uri="{FF2B5EF4-FFF2-40B4-BE49-F238E27FC236}">
                <a16:creationId xmlns:a16="http://schemas.microsoft.com/office/drawing/2014/main" id="{381AEB3F-7B58-6BD0-12F3-994808F00324}"/>
              </a:ext>
            </a:extLst>
          </p:cNvPr>
          <p:cNvPicPr>
            <a:picLocks noChangeAspect="1"/>
          </p:cNvPicPr>
          <p:nvPr/>
        </p:nvPicPr>
        <p:blipFill>
          <a:blip r:embed="rId3"/>
          <a:stretch>
            <a:fillRect/>
          </a:stretch>
        </p:blipFill>
        <p:spPr>
          <a:xfrm>
            <a:off x="8008582" y="4725348"/>
            <a:ext cx="3708400" cy="1092200"/>
          </a:xfrm>
          <a:prstGeom prst="rect">
            <a:avLst/>
          </a:prstGeom>
        </p:spPr>
      </p:pic>
      <p:pic>
        <p:nvPicPr>
          <p:cNvPr id="9" name="Picture 8">
            <a:extLst>
              <a:ext uri="{FF2B5EF4-FFF2-40B4-BE49-F238E27FC236}">
                <a16:creationId xmlns:a16="http://schemas.microsoft.com/office/drawing/2014/main" id="{A442F7F3-AD1B-33B0-CB15-B41492F10DB6}"/>
              </a:ext>
            </a:extLst>
          </p:cNvPr>
          <p:cNvPicPr>
            <a:picLocks noChangeAspect="1"/>
          </p:cNvPicPr>
          <p:nvPr/>
        </p:nvPicPr>
        <p:blipFill>
          <a:blip r:embed="rId4"/>
          <a:stretch>
            <a:fillRect/>
          </a:stretch>
        </p:blipFill>
        <p:spPr>
          <a:xfrm>
            <a:off x="840095" y="4942385"/>
            <a:ext cx="1422400" cy="1422400"/>
          </a:xfrm>
          <a:prstGeom prst="rect">
            <a:avLst/>
          </a:prstGeom>
        </p:spPr>
      </p:pic>
    </p:spTree>
    <p:extLst>
      <p:ext uri="{BB962C8B-B14F-4D97-AF65-F5344CB8AC3E}">
        <p14:creationId xmlns:p14="http://schemas.microsoft.com/office/powerpoint/2010/main" val="447545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{3EAF24B7-5845-9E43-A2A0-05E24747D7C5}tf10001067</Template>
  <TotalTime>175</TotalTime>
  <Words>660</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AkayaKanadaka</vt:lpstr>
      <vt:lpstr>Arial</vt:lpstr>
      <vt:lpstr>Cambria</vt:lpstr>
      <vt:lpstr>Candara</vt:lpstr>
      <vt:lpstr>Century Gothic</vt:lpstr>
      <vt:lpstr>Cooper Black</vt:lpstr>
      <vt:lpstr>Engravers MT</vt:lpstr>
      <vt:lpstr>Garamond</vt:lpstr>
      <vt:lpstr>Wingdings</vt:lpstr>
      <vt:lpstr>Savon</vt:lpstr>
      <vt:lpstr>Weather website</vt:lpstr>
      <vt:lpstr>TABLE OF CONTENTS</vt:lpstr>
      <vt:lpstr>OBJECTIVE</vt:lpstr>
      <vt:lpstr>introduction</vt:lpstr>
      <vt:lpstr>Flowchart</vt:lpstr>
      <vt:lpstr>technologies</vt:lpstr>
      <vt:lpstr>.</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website</dc:title>
  <dc:creator>Anjali Tyagi</dc:creator>
  <cp:lastModifiedBy>Anjali Tyagi</cp:lastModifiedBy>
  <cp:revision>1</cp:revision>
  <dcterms:created xsi:type="dcterms:W3CDTF">2023-10-19T16:06:58Z</dcterms:created>
  <dcterms:modified xsi:type="dcterms:W3CDTF">2023-10-19T19:02:24Z</dcterms:modified>
</cp:coreProperties>
</file>