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7" r:id="rId10"/>
    <p:sldId id="269" r:id="rId1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B7D"/>
    <a:srgbClr val="18C1D3"/>
    <a:srgbClr val="06438C"/>
    <a:srgbClr val="032145"/>
    <a:srgbClr val="12919E"/>
    <a:srgbClr val="0E6E78"/>
    <a:srgbClr val="1AC3D5"/>
    <a:srgbClr val="316EC2"/>
    <a:srgbClr val="05436C"/>
    <a:srgbClr val="036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0257-7E6D-4343-829D-3957E49CF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6EBE8-A32C-4F21-9696-3C571BB48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9468-D0DC-4FBE-B4F4-83BA25BF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3097-B55B-4C9F-95B6-3FD28B696A30}" type="datetimeFigureOut">
              <a:rPr lang="en-AT" smtClean="0"/>
              <a:t>20/04/2021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C1A7D-4EEA-4084-A5A5-0C2F1E9F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0B93-E607-444E-9C1E-4EFEDA75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0300-E89F-4237-9C98-C8A67E05362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5774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8BF1-21C1-4132-A7A0-7A4C5437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632FE-549C-4F75-967C-27B7E12FC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89989-1BA9-46C7-8232-282E81B7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3097-B55B-4C9F-95B6-3FD28B696A30}" type="datetimeFigureOut">
              <a:rPr lang="en-AT" smtClean="0"/>
              <a:t>20/04/2021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97EA-C7D0-4328-8543-758ACF52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B1E6-F61E-467C-AE55-A96E8B07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0300-E89F-4237-9C98-C8A67E05362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550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D29F8-2A0D-4CC1-A0B6-5DEDBEA3F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03EF8-E8E0-4BB5-814A-69F1A0ACA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F2E67-B4F7-4BE6-AB8E-91130513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3097-B55B-4C9F-95B6-3FD28B696A30}" type="datetimeFigureOut">
              <a:rPr lang="en-AT" smtClean="0"/>
              <a:t>20/04/2021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5A048-923D-4ADE-BE75-2695BD66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A7EC6-3D5A-427F-9783-5E2AA2BF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0300-E89F-4237-9C98-C8A67E05362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4880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6639-5FCC-409C-8029-5C04C8DC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7B01-921A-4DA6-B49C-94753E15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EED-B21A-481A-B36E-A2650EF7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3097-B55B-4C9F-95B6-3FD28B696A30}" type="datetimeFigureOut">
              <a:rPr lang="en-AT" smtClean="0"/>
              <a:t>20/04/2021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736DD-ADCD-4639-818D-CA72629F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111A2-581E-4F46-8416-A97C5F1B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0300-E89F-4237-9C98-C8A67E05362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3971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1AFE-F2B9-4ABB-A1F8-70125DD3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30F61-065C-4FB5-841C-11D14A2DA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E882F-2D07-4E36-BDDE-2981BDA1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3097-B55B-4C9F-95B6-3FD28B696A30}" type="datetimeFigureOut">
              <a:rPr lang="en-AT" smtClean="0"/>
              <a:t>20/04/2021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B38FA-4544-4EBD-805F-37532DB1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BDBF-E863-4E04-8781-C1304636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0300-E89F-4237-9C98-C8A67E05362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8946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EE8A-9AFE-4E79-8D3B-A3D9708F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F83F-52DC-4214-A08A-FD981CFF4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ADEC8-EEB1-4A26-8460-27654C32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5087D-1E64-4424-9854-C65168BB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3097-B55B-4C9F-95B6-3FD28B696A30}" type="datetimeFigureOut">
              <a:rPr lang="en-AT" smtClean="0"/>
              <a:t>20/04/2021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E0F0C-ED23-4F99-A923-710FF1C7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B6271-9EA6-4031-9D0E-B96AB99A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0300-E89F-4237-9C98-C8A67E05362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59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B22D-112B-4019-9D85-88C1DF27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6DFB3-6D4D-473E-B0AD-AB3852D0D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19FA6-E1A3-494A-8019-BD0A5F3B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BF3BE-4D17-4510-86FD-A89ECC7BB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330DA-241D-414C-BE10-82C84A904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FEDC4-415E-4B12-A629-58A80992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3097-B55B-4C9F-95B6-3FD28B696A30}" type="datetimeFigureOut">
              <a:rPr lang="en-AT" smtClean="0"/>
              <a:t>20/04/2021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0D3B8-3EE5-4B44-AB02-4FAF11E1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F7AEB-5D42-4D0B-89AE-17CA3015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0300-E89F-4237-9C98-C8A67E05362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5567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F2D1-BE5C-416B-B593-B5F08448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A598C-F65B-486E-A0EA-2EB3D144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3097-B55B-4C9F-95B6-3FD28B696A30}" type="datetimeFigureOut">
              <a:rPr lang="en-AT" smtClean="0"/>
              <a:t>20/04/2021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E6D50-2F32-4C8F-9109-522D9A7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27468-F85A-49D1-8A34-1FC0F08E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0300-E89F-4237-9C98-C8A67E05362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3468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0FF1E-7219-4C94-A4C8-A916C31F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3097-B55B-4C9F-95B6-3FD28B696A30}" type="datetimeFigureOut">
              <a:rPr lang="en-AT" smtClean="0"/>
              <a:t>20/04/2021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70B71-2752-4675-8698-EFC99C9D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8FFBC-5520-47AA-AA0F-65906C20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0300-E89F-4237-9C98-C8A67E05362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4655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75D2-7EF9-42DF-B3BA-0CEEEF62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9D594-2299-4AAF-90D7-3B2E2B5E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AEDCE-4EE2-4F94-B58B-8F2A335DB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40FBA-7B42-421E-A6B7-49B4D47D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3097-B55B-4C9F-95B6-3FD28B696A30}" type="datetimeFigureOut">
              <a:rPr lang="en-AT" smtClean="0"/>
              <a:t>20/04/2021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DF506-C95C-457D-8930-A557129D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41F21-9B38-4FAD-8947-C0DE6566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0300-E89F-4237-9C98-C8A67E05362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4806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4205-AAD8-4AB0-9154-ADFD54D6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708DF-93E3-483A-A9B0-3F265F684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D6176-3AE6-4E35-9D51-64B3AF20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DEF85-9D77-4262-9EB6-9F923A28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3097-B55B-4C9F-95B6-3FD28B696A30}" type="datetimeFigureOut">
              <a:rPr lang="en-AT" smtClean="0"/>
              <a:t>20/04/2021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9C105-E4E0-403B-81BD-493B1861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A81AF-0303-4C1F-A492-6A7BDFA2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0300-E89F-4237-9C98-C8A67E05362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451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21875-E77D-46AD-8017-0CE1E465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8F08F-B53D-456B-A692-6C08D2F2F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E5BC4-9ABE-4970-9E90-CBBC4C75A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93097-B55B-4C9F-95B6-3FD28B696A30}" type="datetimeFigureOut">
              <a:rPr lang="en-AT" smtClean="0"/>
              <a:t>20/04/2021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720E1-26D9-4328-B9AA-18E158E74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8ACFC-1A07-406A-9389-3D82E3651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0300-E89F-4237-9C98-C8A67E05362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0076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08A1F-A3FE-4A6D-B2DE-69D397E4D1A7}"/>
              </a:ext>
            </a:extLst>
          </p:cNvPr>
          <p:cNvSpPr txBox="1">
            <a:spLocks/>
          </p:cNvSpPr>
          <p:nvPr/>
        </p:nvSpPr>
        <p:spPr>
          <a:xfrm>
            <a:off x="1524000" y="197394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  <a:t>Pronala</a:t>
            </a:r>
            <a:r>
              <a:rPr lang="sr-Latn-RS" sz="72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  <a:t>ženje de novo varijanti deteta</a:t>
            </a:r>
            <a:endParaRPr lang="en-AT" sz="72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2C4D77-22AD-4AD7-8B02-E0DA69F5CFDA}"/>
              </a:ext>
            </a:extLst>
          </p:cNvPr>
          <p:cNvSpPr txBox="1">
            <a:spLocks/>
          </p:cNvSpPr>
          <p:nvPr/>
        </p:nvSpPr>
        <p:spPr>
          <a:xfrm>
            <a:off x="1524000" y="5411755"/>
            <a:ext cx="9144000" cy="144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r-Latn-RS" sz="2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Lukić Anja 2020/3182</a:t>
            </a:r>
          </a:p>
          <a:p>
            <a:pPr marL="0" indent="0" algn="ctr">
              <a:buNone/>
            </a:pPr>
            <a:r>
              <a:rPr lang="sr-Latn-RS" sz="2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Jovanović Leon 2020/3181</a:t>
            </a:r>
            <a:endParaRPr lang="en-AT" sz="24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4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08A1F-A3FE-4A6D-B2DE-69D397E4D1A7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  <a:t>Hvala</a:t>
            </a:r>
            <a:r>
              <a:rPr lang="en-US" sz="72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  <a:t> </a:t>
            </a:r>
            <a:r>
              <a:rPr lang="en-US" sz="7200" b="1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  <a:t>na</a:t>
            </a:r>
            <a:r>
              <a:rPr lang="en-US" sz="72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  <a:t> pa</a:t>
            </a:r>
            <a:r>
              <a:rPr lang="sr-Latn-RS" sz="72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  <a:t>žnji!</a:t>
            </a:r>
            <a:endParaRPr lang="en-AT" sz="72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47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08A1F-A3FE-4A6D-B2DE-69D397E4D1A7}"/>
              </a:ext>
            </a:extLst>
          </p:cNvPr>
          <p:cNvSpPr txBox="1">
            <a:spLocks/>
          </p:cNvSpPr>
          <p:nvPr/>
        </p:nvSpPr>
        <p:spPr>
          <a:xfrm>
            <a:off x="530290" y="158620"/>
            <a:ext cx="11131420" cy="112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5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  <a:t>Cilj projekta</a:t>
            </a:r>
            <a:endParaRPr lang="en-AT" sz="54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2C4D77-22AD-4AD7-8B02-E0DA69F5CFDA}"/>
              </a:ext>
            </a:extLst>
          </p:cNvPr>
          <p:cNvSpPr txBox="1">
            <a:spLocks/>
          </p:cNvSpPr>
          <p:nvPr/>
        </p:nvSpPr>
        <p:spPr>
          <a:xfrm>
            <a:off x="530290" y="2150190"/>
            <a:ext cx="11131420" cy="3737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3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Ulazni podaci: </a:t>
            </a:r>
          </a:p>
          <a:p>
            <a:pPr lvl="1"/>
            <a:r>
              <a:rPr lang="sr-Latn-RS" sz="3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FASTQ fajlovi sa genomima majke, oca i deteta</a:t>
            </a:r>
          </a:p>
          <a:p>
            <a:pPr marL="457200" lvl="1" indent="0">
              <a:buNone/>
            </a:pPr>
            <a:endParaRPr lang="sr-Latn-RS" sz="36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r-Latn-RS" sz="3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Izlazni podaci:</a:t>
            </a:r>
          </a:p>
          <a:p>
            <a:pPr lvl="1"/>
            <a:r>
              <a:rPr lang="sr-Latn-RS" sz="3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VCF fajl sa de novo varijantama deteta</a:t>
            </a:r>
          </a:p>
        </p:txBody>
      </p:sp>
    </p:spTree>
    <p:extLst>
      <p:ext uri="{BB962C8B-B14F-4D97-AF65-F5344CB8AC3E}">
        <p14:creationId xmlns:p14="http://schemas.microsoft.com/office/powerpoint/2010/main" val="413039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08A1F-A3FE-4A6D-B2DE-69D397E4D1A7}"/>
              </a:ext>
            </a:extLst>
          </p:cNvPr>
          <p:cNvSpPr txBox="1">
            <a:spLocks/>
          </p:cNvSpPr>
          <p:nvPr/>
        </p:nvSpPr>
        <p:spPr>
          <a:xfrm>
            <a:off x="530290" y="158620"/>
            <a:ext cx="11131420" cy="112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5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  <a:t>Implementacija rešenja</a:t>
            </a:r>
            <a:endParaRPr lang="en-AT" sz="54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2C4D77-22AD-4AD7-8B02-E0DA69F5CFDA}"/>
              </a:ext>
            </a:extLst>
          </p:cNvPr>
          <p:cNvSpPr txBox="1">
            <a:spLocks/>
          </p:cNvSpPr>
          <p:nvPr/>
        </p:nvSpPr>
        <p:spPr>
          <a:xfrm>
            <a:off x="530290" y="1758305"/>
            <a:ext cx="11131420" cy="4670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sr-Latn-RS" sz="3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Rekonstukcija genoma – GRAF Germline Variant Detection Workflow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sz="3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Pravljenje alata za pronalaženje de novo varijanti deteta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sz="3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Pronalaženje de novo varijanti pomoću RTG Tools VCFEval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sz="3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Upoređivanje rezultata i korišćenje SBG VCF Benchmark alata za vizuelizaciju razlika</a:t>
            </a:r>
          </a:p>
        </p:txBody>
      </p:sp>
    </p:spTree>
    <p:extLst>
      <p:ext uri="{BB962C8B-B14F-4D97-AF65-F5344CB8AC3E}">
        <p14:creationId xmlns:p14="http://schemas.microsoft.com/office/powerpoint/2010/main" val="368289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6BFFB7-F3D7-4898-9667-4689DC746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13" y="1053244"/>
            <a:ext cx="9421974" cy="58047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70F4BC7-04CB-47D1-9C73-5DEE6DACBC00}"/>
              </a:ext>
            </a:extLst>
          </p:cNvPr>
          <p:cNvSpPr txBox="1">
            <a:spLocks/>
          </p:cNvSpPr>
          <p:nvPr/>
        </p:nvSpPr>
        <p:spPr>
          <a:xfrm>
            <a:off x="389553" y="102637"/>
            <a:ext cx="11412894" cy="112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6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lt"/>
              </a:rPr>
              <a:t>Pravljenje alata za pronalaženje de novo varijanti deteta</a:t>
            </a:r>
            <a:endParaRPr lang="en-AT" sz="36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20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F2C4D77-22AD-4AD7-8B02-E0DA69F5CFDA}"/>
              </a:ext>
            </a:extLst>
          </p:cNvPr>
          <p:cNvSpPr txBox="1">
            <a:spLocks/>
          </p:cNvSpPr>
          <p:nvPr/>
        </p:nvSpPr>
        <p:spPr>
          <a:xfrm>
            <a:off x="530290" y="2038224"/>
            <a:ext cx="7010399" cy="3588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U svakom paru hromozoma deteta – jedan hromozom od majke, drugi od oca</a:t>
            </a:r>
          </a:p>
          <a:p>
            <a:endParaRPr lang="sr-Latn-RS" sz="36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sr-Latn-RS" sz="3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Mutacija na jednom ili na oba hromozoma roditelja – veliki broj kombinacija za dete</a:t>
            </a:r>
          </a:p>
          <a:p>
            <a:endParaRPr lang="sr-Latn-RS" sz="36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E66E2D-9A50-4AA5-8409-B7DEE5437A94}"/>
              </a:ext>
            </a:extLst>
          </p:cNvPr>
          <p:cNvSpPr txBox="1">
            <a:spLocks/>
          </p:cNvSpPr>
          <p:nvPr/>
        </p:nvSpPr>
        <p:spPr>
          <a:xfrm>
            <a:off x="530290" y="158620"/>
            <a:ext cx="11131420" cy="112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5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  <a:t>Somatski hromozomi</a:t>
            </a:r>
            <a:endParaRPr lang="en-AT" sz="54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819298-B3A7-4251-8D0A-5E3CD87740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4" t="9122" r="4402" b="13841"/>
          <a:stretch/>
        </p:blipFill>
        <p:spPr>
          <a:xfrm>
            <a:off x="7842250" y="1187449"/>
            <a:ext cx="3521076" cy="52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08A1F-A3FE-4A6D-B2DE-69D397E4D1A7}"/>
              </a:ext>
            </a:extLst>
          </p:cNvPr>
          <p:cNvSpPr txBox="1">
            <a:spLocks/>
          </p:cNvSpPr>
          <p:nvPr/>
        </p:nvSpPr>
        <p:spPr>
          <a:xfrm>
            <a:off x="530290" y="158620"/>
            <a:ext cx="11131420" cy="112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5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  <a:t>X i Y hromozomi</a:t>
            </a:r>
            <a:endParaRPr lang="en-AT" sz="54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2C4D77-22AD-4AD7-8B02-E0DA69F5CFDA}"/>
              </a:ext>
            </a:extLst>
          </p:cNvPr>
          <p:cNvSpPr txBox="1">
            <a:spLocks/>
          </p:cNvSpPr>
          <p:nvPr/>
        </p:nvSpPr>
        <p:spPr>
          <a:xfrm>
            <a:off x="530290" y="1723572"/>
            <a:ext cx="11131420" cy="3784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sr-Latn-RS" sz="3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Dete (sin) nasleđuje X od majke, Y od oca</a:t>
            </a:r>
          </a:p>
          <a:p>
            <a:pPr>
              <a:lnSpc>
                <a:spcPct val="150000"/>
              </a:lnSpc>
            </a:pPr>
            <a:r>
              <a:rPr lang="sr-Latn-RS" sz="3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U VCF fajlu majka ima Y hromozom?</a:t>
            </a:r>
          </a:p>
          <a:p>
            <a:pPr>
              <a:lnSpc>
                <a:spcPct val="150000"/>
              </a:lnSpc>
            </a:pPr>
            <a:r>
              <a:rPr lang="sr-Latn-RS" sz="3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Neke varijante na polnim hromozomima imaju genotip 1 / 2 ?</a:t>
            </a:r>
          </a:p>
          <a:p>
            <a:pPr>
              <a:lnSpc>
                <a:spcPct val="150000"/>
              </a:lnSpc>
            </a:pPr>
            <a:r>
              <a:rPr lang="sr-Latn-RS" sz="3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Posebna logika za presek polnih hromozoma</a:t>
            </a:r>
          </a:p>
        </p:txBody>
      </p:sp>
    </p:spTree>
    <p:extLst>
      <p:ext uri="{BB962C8B-B14F-4D97-AF65-F5344CB8AC3E}">
        <p14:creationId xmlns:p14="http://schemas.microsoft.com/office/powerpoint/2010/main" val="422837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08A1F-A3FE-4A6D-B2DE-69D397E4D1A7}"/>
              </a:ext>
            </a:extLst>
          </p:cNvPr>
          <p:cNvSpPr txBox="1">
            <a:spLocks/>
          </p:cNvSpPr>
          <p:nvPr/>
        </p:nvSpPr>
        <p:spPr>
          <a:xfrm>
            <a:off x="530290" y="158620"/>
            <a:ext cx="11131420" cy="112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5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  <a:t>Rezultati</a:t>
            </a:r>
            <a:endParaRPr lang="en-AT" sz="54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3A598-3D6B-4EF9-843C-42F8CBC4C1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9" t="19511" r="13360" b="37552"/>
          <a:stretch/>
        </p:blipFill>
        <p:spPr>
          <a:xfrm>
            <a:off x="926181" y="2278943"/>
            <a:ext cx="10339637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7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08A1F-A3FE-4A6D-B2DE-69D397E4D1A7}"/>
              </a:ext>
            </a:extLst>
          </p:cNvPr>
          <p:cNvSpPr txBox="1">
            <a:spLocks/>
          </p:cNvSpPr>
          <p:nvPr/>
        </p:nvSpPr>
        <p:spPr>
          <a:xfrm>
            <a:off x="530290" y="158620"/>
            <a:ext cx="11131420" cy="112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5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  <a:t>Rezultati</a:t>
            </a:r>
            <a:endParaRPr lang="en-AT" sz="54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011899-CE2F-447F-9C53-767A6901B83E}"/>
              </a:ext>
            </a:extLst>
          </p:cNvPr>
          <p:cNvSpPr txBox="1"/>
          <p:nvPr/>
        </p:nvSpPr>
        <p:spPr>
          <a:xfrm>
            <a:off x="8762999" y="5648325"/>
            <a:ext cx="2790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3175">
                  <a:solidFill>
                    <a:srgbClr val="316EC2"/>
                  </a:solidFill>
                </a:ln>
                <a:solidFill>
                  <a:schemeClr val="bg1"/>
                </a:solidFill>
              </a:rPr>
              <a:t>False negative</a:t>
            </a:r>
            <a:endParaRPr lang="en-AT" sz="3200" b="1" dirty="0">
              <a:ln w="3175">
                <a:solidFill>
                  <a:srgbClr val="316EC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9E9CD0-1761-41D6-B424-1C6B072168B9}"/>
              </a:ext>
            </a:extLst>
          </p:cNvPr>
          <p:cNvSpPr txBox="1"/>
          <p:nvPr/>
        </p:nvSpPr>
        <p:spPr>
          <a:xfrm>
            <a:off x="1211727" y="5635912"/>
            <a:ext cx="2790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3175">
                  <a:solidFill>
                    <a:srgbClr val="316EC2"/>
                  </a:solidFill>
                </a:ln>
                <a:solidFill>
                  <a:schemeClr val="bg1"/>
                </a:solidFill>
              </a:rPr>
              <a:t>False positive</a:t>
            </a:r>
            <a:endParaRPr lang="en-AT" sz="3200" b="1" dirty="0">
              <a:ln w="3175">
                <a:solidFill>
                  <a:srgbClr val="316EC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2EF4F8-97B8-4472-9FB8-8574A4E025FF}"/>
              </a:ext>
            </a:extLst>
          </p:cNvPr>
          <p:cNvSpPr txBox="1"/>
          <p:nvPr/>
        </p:nvSpPr>
        <p:spPr>
          <a:xfrm>
            <a:off x="4369931" y="990052"/>
            <a:ext cx="2790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3175">
                  <a:solidFill>
                    <a:srgbClr val="316EC2"/>
                  </a:solidFill>
                </a:ln>
                <a:solidFill>
                  <a:schemeClr val="bg1"/>
                </a:solidFill>
              </a:rPr>
              <a:t>True positive</a:t>
            </a:r>
            <a:endParaRPr lang="en-AT" sz="3200" b="1" dirty="0">
              <a:ln w="3175">
                <a:solidFill>
                  <a:srgbClr val="316EC2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DC18DC-D8BC-459A-A45E-9F36F324CBA5}"/>
              </a:ext>
            </a:extLst>
          </p:cNvPr>
          <p:cNvGrpSpPr/>
          <p:nvPr/>
        </p:nvGrpSpPr>
        <p:grpSpPr>
          <a:xfrm>
            <a:off x="2515527" y="1665356"/>
            <a:ext cx="7160945" cy="4262943"/>
            <a:chOff x="2515078" y="1677769"/>
            <a:chExt cx="7160945" cy="426294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6257219-55DB-4743-932D-C5F5B14AB709}"/>
                </a:ext>
              </a:extLst>
            </p:cNvPr>
            <p:cNvSpPr/>
            <p:nvPr/>
          </p:nvSpPr>
          <p:spPr>
            <a:xfrm>
              <a:off x="2515078" y="1677769"/>
              <a:ext cx="4241334" cy="4248696"/>
            </a:xfrm>
            <a:prstGeom prst="ellipse">
              <a:avLst/>
            </a:prstGeom>
            <a:solidFill>
              <a:srgbClr val="053B7D">
                <a:alpha val="76078"/>
              </a:srgbClr>
            </a:solidFill>
            <a:ln w="57150">
              <a:solidFill>
                <a:srgbClr val="032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103,111</a:t>
              </a:r>
              <a:endParaRPr lang="en-AT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0D5536-322A-4597-B2F7-2C08E09F64E0}"/>
                </a:ext>
              </a:extLst>
            </p:cNvPr>
            <p:cNvSpPr/>
            <p:nvPr/>
          </p:nvSpPr>
          <p:spPr>
            <a:xfrm>
              <a:off x="5434689" y="1692016"/>
              <a:ext cx="4241334" cy="4248696"/>
            </a:xfrm>
            <a:prstGeom prst="ellipse">
              <a:avLst/>
            </a:prstGeom>
            <a:solidFill>
              <a:srgbClr val="18C1D3">
                <a:alpha val="76078"/>
              </a:srgbClr>
            </a:solidFill>
            <a:ln w="57150">
              <a:solidFill>
                <a:srgbClr val="129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3,819</a:t>
              </a:r>
              <a:endParaRPr lang="en-AT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3111096-E57D-4068-A4BC-17DD9894E0F4}"/>
              </a:ext>
            </a:extLst>
          </p:cNvPr>
          <p:cNvSpPr txBox="1"/>
          <p:nvPr/>
        </p:nvSpPr>
        <p:spPr>
          <a:xfrm>
            <a:off x="5416968" y="3526952"/>
            <a:ext cx="13580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81,558</a:t>
            </a:r>
            <a:endParaRPr lang="en-AT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80A9758-461E-4616-8BF6-32BA58DC21D3}"/>
              </a:ext>
            </a:extLst>
          </p:cNvPr>
          <p:cNvCxnSpPr>
            <a:cxnSpLocks/>
          </p:cNvCxnSpPr>
          <p:nvPr/>
        </p:nvCxnSpPr>
        <p:spPr>
          <a:xfrm rot="5400000">
            <a:off x="2546583" y="4092342"/>
            <a:ext cx="1514475" cy="1464140"/>
          </a:xfrm>
          <a:prstGeom prst="curvedConnector3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D527D3B-E4C3-456F-9E27-7FDE721F87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0988" y="4110038"/>
            <a:ext cx="1581150" cy="1495423"/>
          </a:xfrm>
          <a:prstGeom prst="curvedConnector3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AA7273F-FC20-4DB1-BAC3-15FE21F3E5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92994" y="2230769"/>
            <a:ext cx="1944701" cy="661311"/>
          </a:xfrm>
          <a:prstGeom prst="curvedConnector3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08A1F-A3FE-4A6D-B2DE-69D397E4D1A7}"/>
              </a:ext>
            </a:extLst>
          </p:cNvPr>
          <p:cNvSpPr txBox="1">
            <a:spLocks/>
          </p:cNvSpPr>
          <p:nvPr/>
        </p:nvSpPr>
        <p:spPr>
          <a:xfrm>
            <a:off x="530290" y="158620"/>
            <a:ext cx="11131420" cy="112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  <a:t>Rezultati</a:t>
            </a:r>
            <a:endParaRPr lang="en-AT" sz="54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2C4D77-22AD-4AD7-8B02-E0DA69F5CFDA}"/>
              </a:ext>
            </a:extLst>
          </p:cNvPr>
          <p:cNvSpPr txBox="1">
            <a:spLocks/>
          </p:cNvSpPr>
          <p:nvPr/>
        </p:nvSpPr>
        <p:spPr>
          <a:xfrm>
            <a:off x="530290" y="1723572"/>
            <a:ext cx="11131420" cy="378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sr-Latn-RS" sz="36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72D3B-F588-4485-BD03-97F3C2661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95" y="1812998"/>
            <a:ext cx="9832809" cy="855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58D68B-CE27-4516-80E1-56A880673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95" y="3136289"/>
            <a:ext cx="9832809" cy="919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01C223-BF15-4902-9A94-3D187864E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95" y="4477701"/>
            <a:ext cx="9832809" cy="94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1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169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Jovanovic</dc:creator>
  <cp:lastModifiedBy>Leon Jovanovic</cp:lastModifiedBy>
  <cp:revision>24</cp:revision>
  <dcterms:created xsi:type="dcterms:W3CDTF">2021-04-19T11:19:22Z</dcterms:created>
  <dcterms:modified xsi:type="dcterms:W3CDTF">2021-04-20T17:09:31Z</dcterms:modified>
</cp:coreProperties>
</file>