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4" r:id="rId3"/>
    <p:sldId id="275" r:id="rId4"/>
    <p:sldId id="276" r:id="rId5"/>
    <p:sldId id="257" r:id="rId6"/>
    <p:sldId id="277" r:id="rId7"/>
    <p:sldId id="278" r:id="rId8"/>
    <p:sldId id="258" r:id="rId9"/>
    <p:sldId id="259" r:id="rId10"/>
    <p:sldId id="260" r:id="rId11"/>
    <p:sldId id="261" r:id="rId12"/>
    <p:sldId id="262" r:id="rId13"/>
    <p:sldId id="279" r:id="rId14"/>
    <p:sldId id="263" r:id="rId15"/>
    <p:sldId id="264" r:id="rId16"/>
    <p:sldId id="265" r:id="rId17"/>
    <p:sldId id="266" r:id="rId18"/>
    <p:sldId id="267" r:id="rId19"/>
    <p:sldId id="268" r:id="rId20"/>
    <p:sldId id="269" r:id="rId21"/>
    <p:sldId id="270" r:id="rId22"/>
    <p:sldId id="271" r:id="rId23"/>
    <p:sldId id="272" r:id="rId24"/>
    <p:sldId id="280" r:id="rId25"/>
  </p:sldIdLst>
  <p:sldSz cx="9144000" cy="5143500" type="screen16x9"/>
  <p:notesSz cx="6858000" cy="9144000"/>
  <p:embeddedFontLst>
    <p:embeddedFont>
      <p:font typeface="Comic Sans MS" panose="030F0702030302020204" pitchFamily="66" charset="0"/>
      <p:regular r:id="rId27"/>
      <p:bold r:id="rId28"/>
      <p:italic r:id="rId29"/>
      <p:boldItalic r:id="rId30"/>
    </p:embeddedFont>
    <p:embeddedFont>
      <p:font typeface="Maven Pro" panose="020B0604020202020204" charset="0"/>
      <p:regular r:id="rId31"/>
      <p:bold r:id="rId32"/>
    </p:embeddedFont>
    <p:embeddedFont>
      <p:font typeface="Nuni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c4a8cc1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c4a8cc1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c4a8cc1b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c4a8cc1b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b8b43cc4d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b8b43cc4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b8b43cc4d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b8b43cc4d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c4a8cc1b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c4a8cc1b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c4a8cc1b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c4a8cc1b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c4a8cc1b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c4a8cc1b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c4a8cc1b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c4a8cc1b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b8b43cc4d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b8b43cc4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c6f75fce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b8b43cc4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b8b43cc4d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b8b43cc4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b8b43cc4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680289" y="1114350"/>
            <a:ext cx="5783400" cy="145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100"/>
              <a:t>RIPPLE</a:t>
            </a:r>
            <a:endParaRPr sz="6100"/>
          </a:p>
        </p:txBody>
      </p:sp>
      <p:pic>
        <p:nvPicPr>
          <p:cNvPr id="278" name="Google Shape;278;p13"/>
          <p:cNvPicPr preferRelativeResize="0"/>
          <p:nvPr/>
        </p:nvPicPr>
        <p:blipFill>
          <a:blip r:embed="rId3">
            <a:alphaModFix/>
          </a:blip>
          <a:stretch>
            <a:fillRect/>
          </a:stretch>
        </p:blipFill>
        <p:spPr>
          <a:xfrm>
            <a:off x="2340075" y="2571750"/>
            <a:ext cx="1500250" cy="416950"/>
          </a:xfrm>
          <a:prstGeom prst="rect">
            <a:avLst/>
          </a:prstGeom>
          <a:noFill/>
          <a:ln>
            <a:noFill/>
          </a:ln>
        </p:spPr>
      </p:pic>
      <p:sp>
        <p:nvSpPr>
          <p:cNvPr id="3" name="TextBox 2">
            <a:extLst>
              <a:ext uri="{FF2B5EF4-FFF2-40B4-BE49-F238E27FC236}">
                <a16:creationId xmlns:a16="http://schemas.microsoft.com/office/drawing/2014/main" id="{65D5E994-8F27-4B2D-BAE6-593FBCFEFBC6}"/>
              </a:ext>
            </a:extLst>
          </p:cNvPr>
          <p:cNvSpPr txBox="1"/>
          <p:nvPr/>
        </p:nvSpPr>
        <p:spPr>
          <a:xfrm>
            <a:off x="5368636" y="3975358"/>
            <a:ext cx="3304110" cy="738664"/>
          </a:xfrm>
          <a:prstGeom prst="rect">
            <a:avLst/>
          </a:prstGeom>
          <a:noFill/>
        </p:spPr>
        <p:txBody>
          <a:bodyPr wrap="none" rtlCol="0">
            <a:spAutoFit/>
          </a:bodyPr>
          <a:lstStyle/>
          <a:p>
            <a:r>
              <a:rPr lang="en-US" dirty="0">
                <a:solidFill>
                  <a:srgbClr val="FFFF00"/>
                </a:solidFill>
              </a:rPr>
              <a:t>Presented By :</a:t>
            </a:r>
          </a:p>
          <a:p>
            <a:r>
              <a:rPr lang="en-US" dirty="0">
                <a:solidFill>
                  <a:schemeClr val="bg1"/>
                </a:solidFill>
              </a:rPr>
              <a:t>ANJAN KUMAR (2019272004)</a:t>
            </a:r>
          </a:p>
          <a:p>
            <a:r>
              <a:rPr lang="en-US" dirty="0">
                <a:solidFill>
                  <a:schemeClr val="bg1"/>
                </a:solidFill>
              </a:rPr>
              <a:t>VISHAL KUMAR SINGH (2019272041)</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Concept Behind Ripple</a:t>
            </a:r>
            <a:endParaRPr/>
          </a:p>
        </p:txBody>
      </p:sp>
      <p:cxnSp>
        <p:nvCxnSpPr>
          <p:cNvPr id="303" name="Google Shape;303;p17"/>
          <p:cNvCxnSpPr/>
          <p:nvPr/>
        </p:nvCxnSpPr>
        <p:spPr>
          <a:xfrm>
            <a:off x="383800" y="1033408"/>
            <a:ext cx="2904600" cy="1500"/>
          </a:xfrm>
          <a:prstGeom prst="straightConnector1">
            <a:avLst/>
          </a:prstGeom>
          <a:noFill/>
          <a:ln w="9525" cap="flat" cmpd="sng">
            <a:solidFill>
              <a:schemeClr val="lt2"/>
            </a:solidFill>
            <a:prstDash val="solid"/>
            <a:round/>
            <a:headEnd type="none" w="sm" len="sm"/>
            <a:tailEnd type="none" w="sm" len="sm"/>
          </a:ln>
        </p:spPr>
      </p:cxnSp>
      <p:sp>
        <p:nvSpPr>
          <p:cNvPr id="304" name="Google Shape;304;p17"/>
          <p:cNvSpPr txBox="1">
            <a:spLocks noGrp="1"/>
          </p:cNvSpPr>
          <p:nvPr>
            <p:ph type="body" idx="4294967295"/>
          </p:nvPr>
        </p:nvSpPr>
        <p:spPr>
          <a:xfrm>
            <a:off x="311700" y="1220700"/>
            <a:ext cx="8472300" cy="34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In Ripple, users make payments between themselves by using cryptographically signed transactions denominated in arbitrary real-world assets (dollars, gold, airmiles etc).</a:t>
            </a:r>
            <a:endParaRPr sz="1400"/>
          </a:p>
          <a:p>
            <a:pPr marL="0" lvl="0" indent="0" algn="l" rtl="0">
              <a:spcBef>
                <a:spcPts val="1200"/>
              </a:spcBef>
              <a:spcAft>
                <a:spcPts val="0"/>
              </a:spcAft>
              <a:buNone/>
            </a:pPr>
            <a:r>
              <a:rPr lang="en" sz="1400"/>
              <a:t>To this end, Ripple keeps a ledger which records debts between users that trust each other. In this way, all assets are represented as debt.</a:t>
            </a:r>
            <a:endParaRPr sz="1400"/>
          </a:p>
          <a:p>
            <a:pPr marL="0" lvl="0" indent="0" algn="l" rtl="0">
              <a:spcBef>
                <a:spcPts val="1200"/>
              </a:spcBef>
              <a:spcAft>
                <a:spcPts val="0"/>
              </a:spcAft>
              <a:buNone/>
            </a:pPr>
            <a:r>
              <a:rPr lang="en" sz="1400"/>
              <a:t>When a payment is made between two users that trust each other, the balance of the mutual credit line is adjusted, subject to limits set by each user.</a:t>
            </a:r>
            <a:endParaRPr sz="1400"/>
          </a:p>
          <a:p>
            <a:pPr marL="0" lvl="0" indent="0" algn="l" rtl="0">
              <a:spcBef>
                <a:spcPts val="1200"/>
              </a:spcBef>
              <a:spcAft>
                <a:spcPts val="0"/>
              </a:spcAft>
              <a:buNone/>
            </a:pPr>
            <a:r>
              <a:rPr lang="en" sz="1400"/>
              <a:t>In order to send assets between users that have not directly established a trust relationship, the system tries to find a path between the two users such that each link of the path is between two users that do have a trust relationship.</a:t>
            </a:r>
            <a:endParaRPr sz="1400"/>
          </a:p>
          <a:p>
            <a:pPr marL="0" lvl="0" indent="0" algn="l" rtl="0">
              <a:spcBef>
                <a:spcPts val="1200"/>
              </a:spcBef>
              <a:spcAft>
                <a:spcPts val="1200"/>
              </a:spcAft>
              <a:buNone/>
            </a:pPr>
            <a:r>
              <a:rPr lang="en" sz="1400"/>
              <a:t>All balances along the path are then adjusted simultaneously and atomically.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body" idx="2"/>
          </p:nvPr>
        </p:nvSpPr>
        <p:spPr>
          <a:xfrm>
            <a:off x="430050" y="1604125"/>
            <a:ext cx="8423700" cy="318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RTXP is based on an open shared database or ledger using the consensus process, which allows making payments, exchange or transfers of money in a distributed process.</a:t>
            </a:r>
            <a:endParaRPr/>
          </a:p>
          <a:p>
            <a:pPr marL="0" lvl="0" indent="0" algn="l" rtl="0">
              <a:spcBef>
                <a:spcPts val="1200"/>
              </a:spcBef>
              <a:spcAft>
                <a:spcPts val="0"/>
              </a:spcAft>
              <a:buNone/>
            </a:pPr>
            <a:r>
              <a:rPr lang="en"/>
              <a:t>In the system, users conduct transactions through cryptographically signed deals, nominated in a hard currency or Ripple XRP.</a:t>
            </a:r>
            <a:endParaRPr/>
          </a:p>
          <a:p>
            <a:pPr marL="0" lvl="0" indent="0" algn="l" rtl="0">
              <a:spcBef>
                <a:spcPts val="1200"/>
              </a:spcBef>
              <a:spcAft>
                <a:spcPts val="0"/>
              </a:spcAft>
              <a:buNone/>
            </a:pPr>
            <a:r>
              <a:rPr lang="en"/>
              <a:t>In the latter case, it may use an internal ledger, while for payments in other assets, the Ripple ledger only keeps records – puts down the amounts owed according to the debt obligations.</a:t>
            </a:r>
            <a:endParaRPr/>
          </a:p>
          <a:p>
            <a:pPr marL="0" lvl="0" indent="0" algn="l" rtl="0">
              <a:spcBef>
                <a:spcPts val="1200"/>
              </a:spcBef>
              <a:spcAft>
                <a:spcPts val="1200"/>
              </a:spcAft>
              <a:buNone/>
            </a:pPr>
            <a:r>
              <a:rPr lang="en">
                <a:solidFill>
                  <a:schemeClr val="accent1"/>
                </a:solidFill>
              </a:rPr>
              <a:t>To let a deal happen, two participants are needed: </a:t>
            </a:r>
            <a:r>
              <a:rPr lang="en" b="1">
                <a:solidFill>
                  <a:schemeClr val="accent1"/>
                </a:solidFill>
              </a:rPr>
              <a:t>a regulated financial institution</a:t>
            </a:r>
            <a:r>
              <a:rPr lang="en">
                <a:solidFill>
                  <a:schemeClr val="accent1"/>
                </a:solidFill>
              </a:rPr>
              <a:t>, where the clients’ money is kept, and </a:t>
            </a:r>
            <a:r>
              <a:rPr lang="en" b="1">
                <a:solidFill>
                  <a:schemeClr val="accent1"/>
                </a:solidFill>
              </a:rPr>
              <a:t>hedge foundations or currency trading desks </a:t>
            </a:r>
            <a:r>
              <a:rPr lang="en">
                <a:solidFill>
                  <a:schemeClr val="accent1"/>
                </a:solidFill>
              </a:rPr>
              <a:t>that provide liquidity that they want to trade in. </a:t>
            </a:r>
            <a:r>
              <a:rPr lang="en" b="1">
                <a:solidFill>
                  <a:schemeClr val="accent1"/>
                </a:solidFill>
              </a:rPr>
              <a:t>To confirm a transaction, users have to specify other users whom they trust, and the amount</a:t>
            </a:r>
            <a:r>
              <a:rPr lang="en">
                <a:solidFill>
                  <a:schemeClr val="accent1"/>
                </a:solidFill>
              </a:rPr>
              <a:t>. If there are no direct trust-based relations between users, the system searches for additional elements.</a:t>
            </a:r>
            <a:endParaRPr>
              <a:solidFill>
                <a:schemeClr val="accent1"/>
              </a:solidFill>
            </a:endParaRPr>
          </a:p>
        </p:txBody>
      </p:sp>
      <p:sp>
        <p:nvSpPr>
          <p:cNvPr id="310" name="Google Shape;310;p18"/>
          <p:cNvSpPr txBox="1">
            <a:spLocks noGrp="1"/>
          </p:cNvSpPr>
          <p:nvPr>
            <p:ph type="title"/>
          </p:nvPr>
        </p:nvSpPr>
        <p:spPr>
          <a:xfrm>
            <a:off x="1299600" y="721075"/>
            <a:ext cx="4045200" cy="58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Technology Behind It</a:t>
            </a:r>
            <a:endParaRPr/>
          </a:p>
        </p:txBody>
      </p:sp>
      <p:cxnSp>
        <p:nvCxnSpPr>
          <p:cNvPr id="311" name="Google Shape;311;p18"/>
          <p:cNvCxnSpPr/>
          <p:nvPr/>
        </p:nvCxnSpPr>
        <p:spPr>
          <a:xfrm>
            <a:off x="1510825" y="1312383"/>
            <a:ext cx="30324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58450" y="136175"/>
            <a:ext cx="5171400" cy="2885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Ripple Cryptocurrency Mining</a:t>
            </a:r>
            <a:endParaRPr/>
          </a:p>
        </p:txBody>
      </p:sp>
      <p:sp>
        <p:nvSpPr>
          <p:cNvPr id="317" name="Google Shape;317;p19"/>
          <p:cNvSpPr txBox="1"/>
          <p:nvPr/>
        </p:nvSpPr>
        <p:spPr>
          <a:xfrm>
            <a:off x="1358450" y="2449200"/>
            <a:ext cx="72444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Comic Sans MS"/>
                <a:ea typeface="Comic Sans MS"/>
                <a:cs typeface="Comic Sans MS"/>
                <a:sym typeface="Comic Sans MS"/>
              </a:rPr>
              <a:t>The system confirms transactions not with mining, but with a consensus of the network participants. Such approach eliminates the dependence on centralized exchanges that are used in Bitcoin. Ripple also uses less electric power than Bitcoin while deals are carried out much faster.</a:t>
            </a:r>
            <a:endParaRPr sz="1500">
              <a:solidFill>
                <a:schemeClr val="lt1"/>
              </a:solidFill>
              <a:latin typeface="Comic Sans MS"/>
              <a:ea typeface="Comic Sans MS"/>
              <a:cs typeface="Comic Sans MS"/>
              <a:sym typeface="Comic Sans MS"/>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Subtitle 5"/>
          <p:cNvSpPr>
            <a:spLocks noGrp="1"/>
          </p:cNvSpPr>
          <p:nvPr>
            <p:ph type="subTitle" idx="1"/>
          </p:nvPr>
        </p:nvSpPr>
        <p:spPr/>
        <p:txBody>
          <a:bodyPr/>
          <a:lstStyle/>
          <a:p>
            <a:endParaRPr lang="en-IN"/>
          </a:p>
        </p:txBody>
      </p:sp>
      <p:sp>
        <p:nvSpPr>
          <p:cNvPr id="7" name="Text Placeholder 6"/>
          <p:cNvSpPr>
            <a:spLocks noGrp="1"/>
          </p:cNvSpPr>
          <p:nvPr>
            <p:ph type="body" idx="2"/>
          </p:nvPr>
        </p:nvSpPr>
        <p:spPr/>
        <p:txBody>
          <a:bodyPr/>
          <a:lstStyle/>
          <a:p>
            <a:endParaRPr lang="en-IN"/>
          </a:p>
        </p:txBody>
      </p:sp>
      <p:pic>
        <p:nvPicPr>
          <p:cNvPr id="3" name="Picture 2"/>
          <p:cNvPicPr>
            <a:picLocks noChangeAspect="1"/>
          </p:cNvPicPr>
          <p:nvPr/>
        </p:nvPicPr>
        <p:blipFill>
          <a:blip r:embed="rId2"/>
          <a:stretch>
            <a:fillRect/>
          </a:stretch>
        </p:blipFill>
        <p:spPr>
          <a:xfrm>
            <a:off x="1401736" y="541398"/>
            <a:ext cx="7492377" cy="4212405"/>
          </a:xfrm>
          <a:prstGeom prst="rect">
            <a:avLst/>
          </a:prstGeom>
        </p:spPr>
      </p:pic>
      <p:sp>
        <p:nvSpPr>
          <p:cNvPr id="4" name="Rounded Rectangle 3"/>
          <p:cNvSpPr/>
          <p:nvPr/>
        </p:nvSpPr>
        <p:spPr>
          <a:xfrm>
            <a:off x="8026307" y="598575"/>
            <a:ext cx="811658" cy="5375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8334200" y="4373917"/>
            <a:ext cx="559913" cy="49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401736" y="4006921"/>
            <a:ext cx="1803801" cy="307777"/>
          </a:xfrm>
          <a:prstGeom prst="rect">
            <a:avLst/>
          </a:prstGeom>
          <a:noFill/>
        </p:spPr>
        <p:txBody>
          <a:bodyPr wrap="square" rtlCol="0">
            <a:spAutoFit/>
          </a:bodyPr>
          <a:lstStyle/>
          <a:p>
            <a:pPr algn="ctr"/>
            <a:r>
              <a:rPr lang="en-IN" b="1"/>
              <a:t>XRP </a:t>
            </a:r>
            <a:r>
              <a:rPr lang="en-IN" b="1" dirty="0"/>
              <a:t>Ledger </a:t>
            </a:r>
          </a:p>
        </p:txBody>
      </p:sp>
      <p:sp>
        <p:nvSpPr>
          <p:cNvPr id="10" name="TextBox 9"/>
          <p:cNvSpPr txBox="1"/>
          <p:nvPr/>
        </p:nvSpPr>
        <p:spPr>
          <a:xfrm>
            <a:off x="6893961" y="3469202"/>
            <a:ext cx="1944004" cy="523220"/>
          </a:xfrm>
          <a:prstGeom prst="rect">
            <a:avLst/>
          </a:prstGeom>
          <a:noFill/>
        </p:spPr>
        <p:txBody>
          <a:bodyPr wrap="square" rtlCol="0">
            <a:spAutoFit/>
          </a:bodyPr>
          <a:lstStyle/>
          <a:p>
            <a:r>
              <a:rPr lang="en-IN" b="1" dirty="0"/>
              <a:t>* List of consulted Validators</a:t>
            </a:r>
          </a:p>
        </p:txBody>
      </p:sp>
    </p:spTree>
    <p:extLst>
      <p:ext uri="{BB962C8B-B14F-4D97-AF65-F5344CB8AC3E}">
        <p14:creationId xmlns:p14="http://schemas.microsoft.com/office/powerpoint/2010/main" val="155398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456794" y="1393466"/>
            <a:ext cx="3430061" cy="2754031"/>
          </a:xfrm>
          <a:prstGeom prst="rect">
            <a:avLst/>
          </a:prstGeom>
        </p:spPr>
      </p:pic>
      <p:sp>
        <p:nvSpPr>
          <p:cNvPr id="322" name="Google Shape;322;p20"/>
          <p:cNvSpPr txBox="1">
            <a:spLocks noGrp="1"/>
          </p:cNvSpPr>
          <p:nvPr>
            <p:ph type="title"/>
          </p:nvPr>
        </p:nvSpPr>
        <p:spPr>
          <a:xfrm>
            <a:off x="1303800" y="598575"/>
            <a:ext cx="4366200" cy="68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XRP cryptocurrency</a:t>
            </a:r>
            <a:endParaRPr/>
          </a:p>
        </p:txBody>
      </p:sp>
      <p:sp>
        <p:nvSpPr>
          <p:cNvPr id="323" name="Google Shape;323;p20"/>
          <p:cNvSpPr txBox="1">
            <a:spLocks noGrp="1"/>
          </p:cNvSpPr>
          <p:nvPr>
            <p:ph type="body" idx="1"/>
          </p:nvPr>
        </p:nvSpPr>
        <p:spPr>
          <a:xfrm>
            <a:off x="90115" y="1521168"/>
            <a:ext cx="5579885" cy="3090300"/>
          </a:xfrm>
          <a:prstGeom prst="rect">
            <a:avLst/>
          </a:prstGeom>
          <a:solidFill>
            <a:schemeClr val="lt1"/>
          </a:solid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dirty="0">
                <a:solidFill>
                  <a:srgbClr val="111111"/>
                </a:solidFill>
              </a:rPr>
              <a:t>The Ripple cryptocurrency exists only in its own system. One coin consists of a million of units called drops. At the beginning of the work of Ripple, 100 billion of XRP were issued and the protocol rules prohibit new emissions.</a:t>
            </a:r>
            <a:endParaRPr dirty="0">
              <a:solidFill>
                <a:srgbClr val="111111"/>
              </a:solidFill>
            </a:endParaRPr>
          </a:p>
          <a:p>
            <a:pPr marL="0" lvl="0" indent="0" algn="just" rtl="0">
              <a:spcBef>
                <a:spcPts val="1200"/>
              </a:spcBef>
              <a:spcAft>
                <a:spcPts val="0"/>
              </a:spcAft>
              <a:buNone/>
            </a:pPr>
            <a:r>
              <a:rPr lang="en" dirty="0">
                <a:solidFill>
                  <a:srgbClr val="111111"/>
                </a:solidFill>
              </a:rPr>
              <a:t>The users of the network don’t have to keep funds in XRP specifically; they can choose any other currency (that will be considered a debt instrument within the network). This currency is also used as a transitional cryptocurrency for deals where a direct exchange between two other currencies is not available.</a:t>
            </a:r>
            <a:endParaRPr dirty="0">
              <a:solidFill>
                <a:srgbClr val="111111"/>
              </a:solidFill>
            </a:endParaRPr>
          </a:p>
          <a:p>
            <a:pPr marL="0" lvl="0" indent="0" algn="just" rtl="0">
              <a:spcBef>
                <a:spcPts val="1200"/>
              </a:spcBef>
              <a:spcAft>
                <a:spcPts val="1200"/>
              </a:spcAft>
              <a:buNone/>
            </a:pPr>
            <a:r>
              <a:rPr lang="en" dirty="0">
                <a:solidFill>
                  <a:srgbClr val="111111"/>
                </a:solidFill>
              </a:rPr>
              <a:t>Today, XRP is on the 5th place in the capitalization of cryptocurrencies, yielding to Bitcoin, Ethereum, Bitcoin Cash and IOTA. One XRP as of the beginning of October 2017 costs about $0.23.</a:t>
            </a:r>
            <a:endParaRPr dirty="0">
              <a:solidFill>
                <a:srgbClr val="111111"/>
              </a:solidFill>
            </a:endParaRPr>
          </a:p>
        </p:txBody>
      </p:sp>
      <p:cxnSp>
        <p:nvCxnSpPr>
          <p:cNvPr id="324" name="Google Shape;324;p20"/>
          <p:cNvCxnSpPr/>
          <p:nvPr/>
        </p:nvCxnSpPr>
        <p:spPr>
          <a:xfrm>
            <a:off x="1429475" y="1149608"/>
            <a:ext cx="3334500" cy="0"/>
          </a:xfrm>
          <a:prstGeom prst="straightConnector1">
            <a:avLst/>
          </a:prstGeom>
          <a:noFill/>
          <a:ln w="9525" cap="flat" cmpd="sng">
            <a:solidFill>
              <a:schemeClr val="lt2"/>
            </a:solidFill>
            <a:prstDash val="solid"/>
            <a:round/>
            <a:headEnd type="none" w="sm" len="sm"/>
            <a:tailEnd type="none" w="sm" len="sm"/>
          </a:ln>
        </p:spPr>
      </p:cxnSp>
      <p:sp>
        <p:nvSpPr>
          <p:cNvPr id="325" name="Google Shape;325;p20"/>
          <p:cNvSpPr txBox="1"/>
          <p:nvPr/>
        </p:nvSpPr>
        <p:spPr>
          <a:xfrm>
            <a:off x="1750350" y="1264400"/>
            <a:ext cx="5643300" cy="65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21"/>
          <p:cNvPicPr preferRelativeResize="0"/>
          <p:nvPr/>
        </p:nvPicPr>
        <p:blipFill>
          <a:blip r:embed="rId3">
            <a:alphaModFix/>
          </a:blip>
          <a:stretch>
            <a:fillRect/>
          </a:stretch>
        </p:blipFill>
        <p:spPr>
          <a:xfrm>
            <a:off x="317275" y="861150"/>
            <a:ext cx="8509457" cy="24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2"/>
          <p:cNvPicPr preferRelativeResize="0"/>
          <p:nvPr/>
        </p:nvPicPr>
        <p:blipFill>
          <a:blip r:embed="rId3">
            <a:alphaModFix/>
          </a:blip>
          <a:stretch>
            <a:fillRect/>
          </a:stretch>
        </p:blipFill>
        <p:spPr>
          <a:xfrm>
            <a:off x="152400" y="152400"/>
            <a:ext cx="7456207"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3"/>
          <p:cNvPicPr preferRelativeResize="0"/>
          <p:nvPr/>
        </p:nvPicPr>
        <p:blipFill rotWithShape="1">
          <a:blip r:embed="rId3">
            <a:alphaModFix/>
          </a:blip>
          <a:srcRect t="1477" r="1078"/>
          <a:stretch/>
        </p:blipFill>
        <p:spPr>
          <a:xfrm>
            <a:off x="832900" y="375350"/>
            <a:ext cx="7274250" cy="445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idx="4294967295"/>
          </p:nvPr>
        </p:nvSpPr>
        <p:spPr>
          <a:xfrm>
            <a:off x="873538" y="1288871"/>
            <a:ext cx="7959900" cy="366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00" b="0" dirty="0"/>
              <a:t>Ripple coin is powered by mathematical algorithms and obeys fixed rules that can never be changed. That’s what makes it secure and reliable. Because no person or organization controls XRP, it cannot be created, falsified, or duplicated. All payments are direct and peer-to-peer. It can be used without any third-parties, intermediaries, or other institutions.</a:t>
            </a:r>
            <a:endParaRPr sz="1500" b="0" dirty="0"/>
          </a:p>
          <a:p>
            <a:pPr marL="0" lvl="0" indent="0" algn="l" rtl="0">
              <a:spcBef>
                <a:spcPts val="0"/>
              </a:spcBef>
              <a:spcAft>
                <a:spcPts val="0"/>
              </a:spcAft>
              <a:buNone/>
            </a:pPr>
            <a:endParaRPr sz="1500" b="0" dirty="0"/>
          </a:p>
          <a:p>
            <a:pPr marL="0" lvl="0" indent="0" algn="l" rtl="0">
              <a:spcBef>
                <a:spcPts val="0"/>
              </a:spcBef>
              <a:spcAft>
                <a:spcPts val="0"/>
              </a:spcAft>
              <a:buNone/>
            </a:pPr>
            <a:r>
              <a:rPr lang="en" sz="1500" b="0" dirty="0"/>
              <a:t>XRP plays an important security service within the network. Every transaction destroys a tiny amount of cryptocurrency as a transaction commission. This security cost is insignificant to any normal user - even extremely high-volume users will lose, at most, the equivalent of a few pennies. However abusive users who attempt to spam the network with excessive transactions will soon run out of XRP and be forced to stop.</a:t>
            </a:r>
            <a:endParaRPr sz="1500" b="0" dirty="0"/>
          </a:p>
          <a:p>
            <a:pPr marL="0" lvl="0" indent="0" algn="l" rtl="0">
              <a:spcBef>
                <a:spcPts val="0"/>
              </a:spcBef>
              <a:spcAft>
                <a:spcPts val="0"/>
              </a:spcAft>
              <a:buNone/>
            </a:pPr>
            <a:endParaRPr sz="1500" b="0" dirty="0"/>
          </a:p>
          <a:p>
            <a:pPr marL="0" lvl="0" indent="0" algn="l" rtl="0">
              <a:spcBef>
                <a:spcPts val="0"/>
              </a:spcBef>
              <a:spcAft>
                <a:spcPts val="0"/>
              </a:spcAft>
              <a:buNone/>
            </a:pPr>
            <a:r>
              <a:rPr lang="en" sz="1500" b="0" dirty="0"/>
              <a:t>Another security measure is the reserve system. The reserve is a minimum amount of coins needed for actions that requires network resources. These reserves are negligible for any normal user, the equivalent of less than dollar. However attempts to overload the network with excessive actions become more costly.</a:t>
            </a:r>
            <a:endParaRPr sz="1500" b="0" dirty="0"/>
          </a:p>
          <a:p>
            <a:pPr marL="0" lvl="0" indent="0" algn="l" rtl="0">
              <a:spcBef>
                <a:spcPts val="0"/>
              </a:spcBef>
              <a:spcAft>
                <a:spcPts val="0"/>
              </a:spcAft>
              <a:buNone/>
            </a:pPr>
            <a:endParaRPr sz="1500" dirty="0"/>
          </a:p>
          <a:p>
            <a:pPr marL="0" lvl="0" indent="0" algn="l" rtl="0">
              <a:spcBef>
                <a:spcPts val="0"/>
              </a:spcBef>
              <a:spcAft>
                <a:spcPts val="0"/>
              </a:spcAft>
              <a:buNone/>
            </a:pPr>
            <a:endParaRPr sz="1500" dirty="0"/>
          </a:p>
        </p:txBody>
      </p:sp>
      <p:sp>
        <p:nvSpPr>
          <p:cNvPr id="346" name="Google Shape;346;p24"/>
          <p:cNvSpPr txBox="1"/>
          <p:nvPr/>
        </p:nvSpPr>
        <p:spPr>
          <a:xfrm>
            <a:off x="679575" y="580925"/>
            <a:ext cx="5292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52525"/>
                </a:solidFill>
              </a:rPr>
              <a:t>Key advantages of Ripple </a:t>
            </a:r>
            <a:r>
              <a:rPr lang="en" sz="2400" b="1">
                <a:solidFill>
                  <a:schemeClr val="lt1"/>
                </a:solidFill>
              </a:rPr>
              <a:t>XRP</a:t>
            </a:r>
            <a:endParaRPr sz="2400" b="1">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BITCOIN VS XRP</a:t>
            </a:r>
            <a:endParaRPr/>
          </a:p>
        </p:txBody>
      </p:sp>
      <p:sp>
        <p:nvSpPr>
          <p:cNvPr id="352" name="Google Shape;352;p25"/>
          <p:cNvSpPr txBox="1">
            <a:spLocks noGrp="1"/>
          </p:cNvSpPr>
          <p:nvPr>
            <p:ph type="body" idx="1"/>
          </p:nvPr>
        </p:nvSpPr>
        <p:spPr>
          <a:xfrm>
            <a:off x="1012250" y="1538725"/>
            <a:ext cx="3817800" cy="3149700"/>
          </a:xfrm>
          <a:prstGeom prst="rect">
            <a:avLst/>
          </a:prstGeom>
          <a:solidFill>
            <a:schemeClr val="lt2"/>
          </a:solidFill>
          <a:ln>
            <a:noFill/>
          </a:ln>
        </p:spPr>
        <p:txBody>
          <a:bodyPr spcFirstLastPara="1" wrap="square" lIns="91425" tIns="91425" rIns="91425" bIns="91425" anchor="t" anchorCtr="0">
            <a:normAutofit/>
          </a:bodyPr>
          <a:lstStyle/>
          <a:p>
            <a:pPr marL="914400" lvl="0" indent="0" algn="l" rtl="0">
              <a:spcBef>
                <a:spcPts val="0"/>
              </a:spcBef>
              <a:spcAft>
                <a:spcPts val="0"/>
              </a:spcAft>
              <a:buNone/>
            </a:pPr>
            <a:endParaRPr>
              <a:solidFill>
                <a:schemeClr val="lt1"/>
              </a:solidFill>
              <a:latin typeface="Arial"/>
              <a:ea typeface="Arial"/>
              <a:cs typeface="Arial"/>
              <a:sym typeface="Arial"/>
            </a:endParaRPr>
          </a:p>
          <a:p>
            <a:pPr marL="457200" lvl="0" indent="-311150" algn="l" rtl="0">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Bitcoin operates on a public blockchain ledger that supports a digital currency used to facilitate payments for goods and services.</a:t>
            </a:r>
            <a:endParaRPr>
              <a:solidFill>
                <a:schemeClr val="lt1"/>
              </a:solidFill>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Miners verify transactions on an ongoing basis and add them to the Bitcoin blockchain.</a:t>
            </a:r>
            <a:endParaRPr>
              <a:solidFill>
                <a:schemeClr val="lt1"/>
              </a:solidFill>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 In exchange for their time and the computing power miners are rewarded with BTC upon successfully validating transactions.</a:t>
            </a:r>
            <a:endParaRPr>
              <a:solidFill>
                <a:schemeClr val="lt1"/>
              </a:solidFill>
              <a:latin typeface="Arial"/>
              <a:ea typeface="Arial"/>
              <a:cs typeface="Arial"/>
              <a:sym typeface="Arial"/>
            </a:endParaRPr>
          </a:p>
          <a:p>
            <a:pPr marL="457200" lvl="0" indent="0" algn="l" rtl="0">
              <a:spcBef>
                <a:spcPts val="1200"/>
              </a:spcBef>
              <a:spcAft>
                <a:spcPts val="1200"/>
              </a:spcAft>
              <a:buNone/>
            </a:pPr>
            <a:endParaRPr>
              <a:solidFill>
                <a:srgbClr val="111111"/>
              </a:solidFill>
              <a:highlight>
                <a:srgbClr val="FFFFFF"/>
              </a:highlight>
              <a:latin typeface="Arial"/>
              <a:ea typeface="Arial"/>
              <a:cs typeface="Arial"/>
              <a:sym typeface="Arial"/>
            </a:endParaRPr>
          </a:p>
        </p:txBody>
      </p:sp>
      <p:sp>
        <p:nvSpPr>
          <p:cNvPr id="353" name="Google Shape;353;p25"/>
          <p:cNvSpPr txBox="1">
            <a:spLocks noGrp="1"/>
          </p:cNvSpPr>
          <p:nvPr>
            <p:ph type="body" idx="2"/>
          </p:nvPr>
        </p:nvSpPr>
        <p:spPr>
          <a:xfrm>
            <a:off x="4933025" y="1538725"/>
            <a:ext cx="3629700" cy="3149700"/>
          </a:xfrm>
          <a:prstGeom prst="rect">
            <a:avLst/>
          </a:prstGeom>
          <a:solidFill>
            <a:srgbClr val="F4CCCC"/>
          </a:solidFill>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chemeClr val="lt1"/>
              </a:solidFill>
              <a:latin typeface="Arial"/>
              <a:ea typeface="Arial"/>
              <a:cs typeface="Arial"/>
              <a:sym typeface="Arial"/>
            </a:endParaRPr>
          </a:p>
          <a:p>
            <a:pPr marL="457200" lvl="0" indent="-311150" algn="l" rtl="0">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XRP is the native cryptocurrency for products developed by Ripple Labs. </a:t>
            </a:r>
            <a:endParaRPr>
              <a:solidFill>
                <a:schemeClr val="lt1"/>
              </a:solidFill>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Its products are used for payment settlement, asset exchange  that work more like a service for international money and security transfers used by a network of banks and financial intermediaries.</a:t>
            </a:r>
            <a:endParaRPr>
              <a:solidFill>
                <a:schemeClr val="lt1"/>
              </a:solidFill>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 XRP is pre-mined and uses a less complicated method of mining as compared to Bitcoin.</a:t>
            </a:r>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with current banking system</a:t>
            </a:r>
          </a:p>
        </p:txBody>
      </p:sp>
      <p:pic>
        <p:nvPicPr>
          <p:cNvPr id="8" name="Picture 7"/>
          <p:cNvPicPr>
            <a:picLocks noChangeAspect="1"/>
          </p:cNvPicPr>
          <p:nvPr/>
        </p:nvPicPr>
        <p:blipFill>
          <a:blip r:embed="rId2"/>
          <a:stretch>
            <a:fillRect/>
          </a:stretch>
        </p:blipFill>
        <p:spPr>
          <a:xfrm>
            <a:off x="722745" y="2044442"/>
            <a:ext cx="1730093" cy="2008354"/>
          </a:xfrm>
          <a:prstGeom prst="rect">
            <a:avLst/>
          </a:prstGeom>
        </p:spPr>
      </p:pic>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2814777" y="1446027"/>
            <a:ext cx="5996890" cy="3455581"/>
          </a:xfrm>
          <a:prstGeom prst="rect">
            <a:avLst/>
          </a:prstGeom>
        </p:spPr>
      </p:pic>
      <p:sp>
        <p:nvSpPr>
          <p:cNvPr id="10" name="Rectangle 9"/>
          <p:cNvSpPr/>
          <p:nvPr/>
        </p:nvSpPr>
        <p:spPr>
          <a:xfrm>
            <a:off x="8258175" y="4591050"/>
            <a:ext cx="6477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402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None/>
            </a:pPr>
            <a:r>
              <a:rPr lang="en" sz="2977">
                <a:solidFill>
                  <a:srgbClr val="111111"/>
                </a:solidFill>
                <a:highlight>
                  <a:srgbClr val="FFFFFF"/>
                </a:highlight>
              </a:rPr>
              <a:t>Main Differences</a:t>
            </a:r>
            <a:endParaRPr sz="2977">
              <a:solidFill>
                <a:srgbClr val="111111"/>
              </a:solidFill>
              <a:highlight>
                <a:srgbClr val="FFFFFF"/>
              </a:highlight>
            </a:endParaRPr>
          </a:p>
          <a:p>
            <a:pPr marL="0" lvl="0" indent="0" algn="l" rtl="0">
              <a:spcBef>
                <a:spcPts val="0"/>
              </a:spcBef>
              <a:spcAft>
                <a:spcPts val="0"/>
              </a:spcAft>
              <a:buNone/>
            </a:pPr>
            <a:endParaRPr/>
          </a:p>
        </p:txBody>
      </p:sp>
      <p:sp>
        <p:nvSpPr>
          <p:cNvPr id="359" name="Google Shape;359;p26"/>
          <p:cNvSpPr txBox="1">
            <a:spLocks noGrp="1"/>
          </p:cNvSpPr>
          <p:nvPr>
            <p:ph type="body" idx="1"/>
          </p:nvPr>
        </p:nvSpPr>
        <p:spPr>
          <a:xfrm>
            <a:off x="1303800" y="1419950"/>
            <a:ext cx="7030500" cy="3111600"/>
          </a:xfrm>
          <a:prstGeom prst="rect">
            <a:avLst/>
          </a:prstGeom>
        </p:spPr>
        <p:txBody>
          <a:bodyPr spcFirstLastPara="1" wrap="square" lIns="91425" tIns="91425" rIns="91425" bIns="91425" anchor="t" anchorCtr="0">
            <a:normAutofit fontScale="92500"/>
          </a:bodyPr>
          <a:lstStyle/>
          <a:p>
            <a:pPr marL="457200" lvl="0" indent="-311150" algn="l" rtl="0">
              <a:lnSpc>
                <a:spcPct val="150000"/>
              </a:lnSpc>
              <a:spcBef>
                <a:spcPts val="0"/>
              </a:spcBef>
              <a:spcAft>
                <a:spcPts val="0"/>
              </a:spcAft>
              <a:buClr>
                <a:srgbClr val="111111"/>
              </a:buClr>
              <a:buSzPts val="1300"/>
              <a:buFont typeface="Arial"/>
              <a:buChar char="●"/>
            </a:pPr>
            <a:r>
              <a:rPr lang="en" b="1">
                <a:solidFill>
                  <a:srgbClr val="111111"/>
                </a:solidFill>
                <a:highlight>
                  <a:srgbClr val="FFFFFF"/>
                </a:highlight>
                <a:latin typeface="Arial"/>
                <a:ea typeface="Arial"/>
                <a:cs typeface="Arial"/>
                <a:sym typeface="Arial"/>
              </a:rPr>
              <a:t>Both have different methods to validate transactions</a:t>
            </a:r>
            <a:endParaRPr b="1">
              <a:solidFill>
                <a:srgbClr val="111111"/>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111111"/>
              </a:buClr>
              <a:buSzPts val="1100"/>
              <a:buFont typeface="Arial"/>
              <a:buChar char="○"/>
            </a:pPr>
            <a:r>
              <a:rPr lang="en">
                <a:solidFill>
                  <a:srgbClr val="111111"/>
                </a:solidFill>
                <a:highlight>
                  <a:srgbClr val="FFFFFF"/>
                </a:highlight>
                <a:latin typeface="Arial"/>
                <a:ea typeface="Arial"/>
                <a:cs typeface="Arial"/>
                <a:sym typeface="Arial"/>
              </a:rPr>
              <a:t>Instead of using the blockchain mining concept, the Ripple network uses a unique distributed consensus mechanism to validate transactions in which participating nodes verify the authenticity of a transaction by conducting a poll. </a:t>
            </a:r>
            <a:endParaRPr>
              <a:solidFill>
                <a:srgbClr val="111111"/>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111111"/>
              </a:buClr>
              <a:buSzPts val="1100"/>
              <a:buFont typeface="Arial"/>
              <a:buChar char="○"/>
            </a:pPr>
            <a:r>
              <a:rPr lang="en">
                <a:solidFill>
                  <a:srgbClr val="111111"/>
                </a:solidFill>
                <a:highlight>
                  <a:srgbClr val="FFFFFF"/>
                </a:highlight>
                <a:latin typeface="Arial"/>
                <a:ea typeface="Arial"/>
                <a:cs typeface="Arial"/>
                <a:sym typeface="Arial"/>
              </a:rPr>
              <a:t>This enables almost instant confirmations without a central authority.</a:t>
            </a:r>
            <a:endParaRPr>
              <a:solidFill>
                <a:srgbClr val="111111"/>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111111"/>
              </a:buClr>
              <a:buSzPts val="1100"/>
              <a:buFont typeface="Arial"/>
              <a:buChar char="○"/>
            </a:pPr>
            <a:r>
              <a:rPr lang="en">
                <a:solidFill>
                  <a:srgbClr val="111111"/>
                </a:solidFill>
                <a:highlight>
                  <a:srgbClr val="FFFFFF"/>
                </a:highlight>
                <a:latin typeface="Arial"/>
                <a:ea typeface="Arial"/>
                <a:cs typeface="Arial"/>
                <a:sym typeface="Arial"/>
              </a:rPr>
              <a:t> XRP remains decentralized and is faster and more reliable also consumes negligible amounts of energy as compared to Bitcoin</a:t>
            </a:r>
            <a:endParaRPr>
              <a:solidFill>
                <a:srgbClr val="111111"/>
              </a:solidFill>
              <a:highlight>
                <a:srgbClr val="FFFFFF"/>
              </a:highlight>
              <a:latin typeface="Arial"/>
              <a:ea typeface="Arial"/>
              <a:cs typeface="Arial"/>
              <a:sym typeface="Arial"/>
            </a:endParaRPr>
          </a:p>
          <a:p>
            <a:pPr marL="914400" lvl="0" indent="0" algn="l" rtl="0">
              <a:lnSpc>
                <a:spcPct val="150000"/>
              </a:lnSpc>
              <a:spcBef>
                <a:spcPts val="0"/>
              </a:spcBef>
              <a:spcAft>
                <a:spcPts val="0"/>
              </a:spcAft>
              <a:buNone/>
            </a:pPr>
            <a:endParaRPr>
              <a:solidFill>
                <a:srgbClr val="111111"/>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111111"/>
              </a:buClr>
              <a:buSzPts val="1300"/>
              <a:buFont typeface="Arial"/>
              <a:buChar char="●"/>
            </a:pPr>
            <a:r>
              <a:rPr lang="en" b="1">
                <a:solidFill>
                  <a:srgbClr val="111111"/>
                </a:solidFill>
                <a:highlight>
                  <a:srgbClr val="FFFFFF"/>
                </a:highlight>
                <a:latin typeface="Arial"/>
                <a:ea typeface="Arial"/>
                <a:cs typeface="Arial"/>
                <a:sym typeface="Arial"/>
              </a:rPr>
              <a:t>      XRP is cheaper and faster than Bitcoin</a:t>
            </a:r>
            <a:endParaRPr b="1">
              <a:solidFill>
                <a:srgbClr val="111111"/>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111111"/>
              </a:buClr>
              <a:buSzPts val="1100"/>
              <a:buFont typeface="Arial"/>
              <a:buChar char="○"/>
            </a:pPr>
            <a:r>
              <a:rPr lang="en">
                <a:solidFill>
                  <a:srgbClr val="111111"/>
                </a:solidFill>
                <a:highlight>
                  <a:srgbClr val="FFFFFF"/>
                </a:highlight>
                <a:latin typeface="Arial"/>
                <a:ea typeface="Arial"/>
                <a:cs typeface="Arial"/>
                <a:sym typeface="Arial"/>
              </a:rPr>
              <a:t>Due to the complicated and intensive nature of mining used in the cryptocurrency, Bitcoin transaction confirmations may take many minutes and and have transaction costs.</a:t>
            </a:r>
            <a:endParaRPr>
              <a:solidFill>
                <a:srgbClr val="111111"/>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111111"/>
              </a:buClr>
              <a:buSzPts val="1100"/>
              <a:buFont typeface="Arial"/>
              <a:buChar char="○"/>
            </a:pPr>
            <a:r>
              <a:rPr lang="en">
                <a:solidFill>
                  <a:srgbClr val="111111"/>
                </a:solidFill>
                <a:highlight>
                  <a:srgbClr val="FFFFFF"/>
                </a:highlight>
                <a:latin typeface="Arial"/>
                <a:ea typeface="Arial"/>
                <a:cs typeface="Arial"/>
                <a:sym typeface="Arial"/>
              </a:rPr>
              <a:t>XRP transactions are confirmed within seconds and generally occur at very low costs.</a:t>
            </a:r>
            <a:endParaRPr>
              <a:solidFill>
                <a:srgbClr val="111111"/>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p:nvPr/>
        </p:nvSpPr>
        <p:spPr>
          <a:xfrm>
            <a:off x="499775" y="500250"/>
            <a:ext cx="8073000" cy="45939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Clr>
                <a:srgbClr val="111111"/>
              </a:buClr>
              <a:buSzPts val="1300"/>
              <a:buChar char="●"/>
            </a:pPr>
            <a:r>
              <a:rPr lang="en" sz="1300" b="1">
                <a:solidFill>
                  <a:srgbClr val="111111"/>
                </a:solidFill>
                <a:highlight>
                  <a:srgbClr val="FFFFFF"/>
                </a:highlight>
              </a:rPr>
              <a:t>XRP has more coins in the market </a:t>
            </a:r>
            <a:endParaRPr sz="1300" b="1">
              <a:solidFill>
                <a:srgbClr val="111111"/>
              </a:solidFill>
              <a:highlight>
                <a:srgbClr val="FFFFFF"/>
              </a:highlight>
            </a:endParaRPr>
          </a:p>
          <a:p>
            <a:pPr marL="914400" lvl="1" indent="-311150" algn="l" rtl="0">
              <a:lnSpc>
                <a:spcPct val="115000"/>
              </a:lnSpc>
              <a:spcBef>
                <a:spcPts val="0"/>
              </a:spcBef>
              <a:spcAft>
                <a:spcPts val="0"/>
              </a:spcAft>
              <a:buSzPts val="1300"/>
              <a:buChar char="○"/>
            </a:pPr>
            <a:r>
              <a:rPr lang="en" sz="1300">
                <a:solidFill>
                  <a:srgbClr val="111111"/>
                </a:solidFill>
                <a:highlight>
                  <a:srgbClr val="FFFFFF"/>
                </a:highlight>
              </a:rPr>
              <a:t>About 1 billion XRP were pre-mined at launch and have been released gradually into the market by its main investors. In contrast, Bitcoin’s supply is stopped 21 million, meaning there will only ever be 21 million Bitcoin in existence. BTC’s</a:t>
            </a:r>
            <a:endParaRPr sz="1300">
              <a:solidFill>
                <a:srgbClr val="111111"/>
              </a:solidFill>
              <a:highlight>
                <a:srgbClr val="FFFFFF"/>
              </a:highlight>
            </a:endParaRPr>
          </a:p>
          <a:p>
            <a:pPr marL="914400" lvl="0" indent="0" algn="l" rtl="0">
              <a:lnSpc>
                <a:spcPct val="115000"/>
              </a:lnSpc>
              <a:spcBef>
                <a:spcPts val="2100"/>
              </a:spcBef>
              <a:spcAft>
                <a:spcPts val="0"/>
              </a:spcAft>
              <a:buNone/>
            </a:pPr>
            <a:endParaRPr sz="1300">
              <a:solidFill>
                <a:srgbClr val="111111"/>
              </a:solidFill>
              <a:highlight>
                <a:srgbClr val="FFFFFF"/>
              </a:highlight>
            </a:endParaRPr>
          </a:p>
          <a:p>
            <a:pPr marL="457200" lvl="0" indent="-311150" algn="l" rtl="0">
              <a:lnSpc>
                <a:spcPct val="150000"/>
              </a:lnSpc>
              <a:spcBef>
                <a:spcPts val="2100"/>
              </a:spcBef>
              <a:spcAft>
                <a:spcPts val="0"/>
              </a:spcAft>
              <a:buClr>
                <a:srgbClr val="111111"/>
              </a:buClr>
              <a:buSzPts val="1300"/>
              <a:buChar char="●"/>
            </a:pPr>
            <a:r>
              <a:rPr lang="en" sz="1300" b="1">
                <a:solidFill>
                  <a:srgbClr val="111111"/>
                </a:solidFill>
                <a:highlight>
                  <a:srgbClr val="FFFFFF"/>
                </a:highlight>
              </a:rPr>
              <a:t>XRP and Bitcoin Have Different Circulation Mechanisms</a:t>
            </a:r>
            <a:endParaRPr sz="1300" b="1">
              <a:solidFill>
                <a:srgbClr val="111111"/>
              </a:solidFill>
              <a:highlight>
                <a:srgbClr val="FFFFFF"/>
              </a:highlight>
            </a:endParaRPr>
          </a:p>
          <a:p>
            <a:pPr marL="914400" lvl="1" indent="-311150" algn="l" rtl="0">
              <a:lnSpc>
                <a:spcPct val="115000"/>
              </a:lnSpc>
              <a:spcBef>
                <a:spcPts val="0"/>
              </a:spcBef>
              <a:spcAft>
                <a:spcPts val="0"/>
              </a:spcAft>
              <a:buClr>
                <a:srgbClr val="111111"/>
              </a:buClr>
              <a:buSzPts val="1300"/>
              <a:buChar char="○"/>
            </a:pPr>
            <a:r>
              <a:rPr lang="en" sz="1300">
                <a:solidFill>
                  <a:srgbClr val="111111"/>
                </a:solidFill>
                <a:highlight>
                  <a:srgbClr val="FFFFFF"/>
                </a:highlight>
              </a:rPr>
              <a:t>Bitcoins are released and added to the network as and when miners find them. They do not adhere to a release schedule and their supply depends mostly on network speeds and difficulty of the algorithm used to mine coins.</a:t>
            </a:r>
            <a:endParaRPr sz="1300">
              <a:solidFill>
                <a:srgbClr val="111111"/>
              </a:solidFill>
              <a:highlight>
                <a:srgbClr val="FFFFFF"/>
              </a:highlight>
            </a:endParaRPr>
          </a:p>
          <a:p>
            <a:pPr marL="914400" lvl="1" indent="-311150" algn="l" rtl="0">
              <a:lnSpc>
                <a:spcPct val="115000"/>
              </a:lnSpc>
              <a:spcBef>
                <a:spcPts val="0"/>
              </a:spcBef>
              <a:spcAft>
                <a:spcPts val="0"/>
              </a:spcAft>
              <a:buClr>
                <a:srgbClr val="111111"/>
              </a:buClr>
              <a:buSzPts val="1300"/>
              <a:buChar char="○"/>
            </a:pPr>
            <a:r>
              <a:rPr lang="en" sz="1300">
                <a:solidFill>
                  <a:srgbClr val="111111"/>
                </a:solidFill>
                <a:highlight>
                  <a:srgbClr val="FFFFFF"/>
                </a:highlight>
              </a:rPr>
              <a:t>A smart contract controls the release of XRP. Ripple planned to release a maximum of 1 billion XRP tokens each month as governed by an in-built smart contract; the current circulation is over 50 billion.</a:t>
            </a:r>
            <a:endParaRPr sz="1300">
              <a:solidFill>
                <a:srgbClr val="111111"/>
              </a:solidFill>
              <a:highlight>
                <a:srgbClr val="FFFFFF"/>
              </a:highlight>
            </a:endParaRPr>
          </a:p>
          <a:p>
            <a:pPr marL="457200" lvl="0" indent="0" algn="l" rtl="0">
              <a:lnSpc>
                <a:spcPct val="115000"/>
              </a:lnSpc>
              <a:spcBef>
                <a:spcPts val="2100"/>
              </a:spcBef>
              <a:spcAft>
                <a:spcPts val="0"/>
              </a:spcAft>
              <a:buNone/>
            </a:pPr>
            <a:endParaRPr sz="1300">
              <a:solidFill>
                <a:srgbClr val="111111"/>
              </a:solidFill>
              <a:highlight>
                <a:srgbClr val="FFFFFF"/>
              </a:highlight>
            </a:endParaRPr>
          </a:p>
          <a:p>
            <a:pPr marL="0" lvl="0" indent="0" algn="l" rtl="0">
              <a:lnSpc>
                <a:spcPct val="115000"/>
              </a:lnSpc>
              <a:spcBef>
                <a:spcPts val="2100"/>
              </a:spcBef>
              <a:spcAft>
                <a:spcPts val="2100"/>
              </a:spcAft>
              <a:buNone/>
            </a:pPr>
            <a:endParaRPr sz="1300">
              <a:solidFill>
                <a:srgbClr val="11111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p:nvPr/>
        </p:nvSpPr>
        <p:spPr>
          <a:xfrm>
            <a:off x="431250" y="264550"/>
            <a:ext cx="8407500" cy="450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000" b="1">
                <a:solidFill>
                  <a:srgbClr val="111111"/>
                </a:solidFill>
                <a:highlight>
                  <a:srgbClr val="FFFFFF"/>
                </a:highlight>
                <a:latin typeface="Maven Pro"/>
                <a:ea typeface="Maven Pro"/>
                <a:cs typeface="Maven Pro"/>
                <a:sym typeface="Maven Pro"/>
              </a:rPr>
              <a:t>How transaction takes place in Bitcoin &amp; Ripple </a:t>
            </a:r>
            <a:endParaRPr sz="2000" b="1">
              <a:solidFill>
                <a:srgbClr val="111111"/>
              </a:solidFill>
              <a:highlight>
                <a:srgbClr val="FFFFFF"/>
              </a:highlight>
              <a:latin typeface="Maven Pro"/>
              <a:ea typeface="Maven Pro"/>
              <a:cs typeface="Maven Pro"/>
              <a:sym typeface="Maven Pro"/>
            </a:endParaRPr>
          </a:p>
          <a:p>
            <a:pPr marL="0" lvl="0" indent="0" algn="l" rtl="0">
              <a:lnSpc>
                <a:spcPct val="120000"/>
              </a:lnSpc>
              <a:spcBef>
                <a:spcPts val="0"/>
              </a:spcBef>
              <a:spcAft>
                <a:spcPts val="0"/>
              </a:spcAft>
              <a:buNone/>
            </a:pPr>
            <a:endParaRPr sz="2000" b="1">
              <a:solidFill>
                <a:srgbClr val="111111"/>
              </a:solidFill>
              <a:highlight>
                <a:srgbClr val="FFFFFF"/>
              </a:highlight>
              <a:latin typeface="Maven Pro"/>
              <a:ea typeface="Maven Pro"/>
              <a:cs typeface="Maven Pro"/>
              <a:sym typeface="Maven Pro"/>
            </a:endParaRPr>
          </a:p>
          <a:p>
            <a:pPr marL="0" lvl="0" indent="0" algn="l" rtl="0">
              <a:lnSpc>
                <a:spcPct val="115000"/>
              </a:lnSpc>
              <a:spcBef>
                <a:spcPts val="0"/>
              </a:spcBef>
              <a:spcAft>
                <a:spcPts val="0"/>
              </a:spcAft>
              <a:buNone/>
            </a:pPr>
            <a:r>
              <a:rPr lang="en" sz="1300">
                <a:solidFill>
                  <a:srgbClr val="111111"/>
                </a:solidFill>
                <a:highlight>
                  <a:srgbClr val="FFFFFF"/>
                </a:highlight>
              </a:rPr>
              <a:t>To understand both with real-world comparisons, let understand with an example</a:t>
            </a:r>
            <a:endParaRPr sz="1300">
              <a:solidFill>
                <a:srgbClr val="111111"/>
              </a:solidFill>
              <a:highlight>
                <a:srgbClr val="FFFFFF"/>
              </a:highlight>
            </a:endParaRPr>
          </a:p>
          <a:p>
            <a:pPr marL="0" lvl="0" indent="0" algn="l" rtl="0">
              <a:lnSpc>
                <a:spcPct val="115000"/>
              </a:lnSpc>
              <a:spcBef>
                <a:spcPts val="2100"/>
              </a:spcBef>
              <a:spcAft>
                <a:spcPts val="0"/>
              </a:spcAft>
              <a:buNone/>
            </a:pPr>
            <a:r>
              <a:rPr lang="en" sz="1300">
                <a:solidFill>
                  <a:srgbClr val="111111"/>
                </a:solidFill>
                <a:highlight>
                  <a:srgbClr val="FFFFFF"/>
                </a:highlight>
              </a:rPr>
              <a:t>vishal, living in America, visits Walmart and pays for his purchases in US dollers. He can also use his US dollars to purchase other currencies for trading and investment, and sell them off at a later date for a profit or loss.</a:t>
            </a:r>
            <a:endParaRPr sz="1300">
              <a:solidFill>
                <a:srgbClr val="111111"/>
              </a:solidFill>
              <a:highlight>
                <a:srgbClr val="FFFFFF"/>
              </a:highlight>
            </a:endParaRPr>
          </a:p>
          <a:p>
            <a:pPr marL="0" lvl="0" indent="0" algn="l" rtl="0">
              <a:lnSpc>
                <a:spcPct val="115000"/>
              </a:lnSpc>
              <a:spcBef>
                <a:spcPts val="2100"/>
              </a:spcBef>
              <a:spcAft>
                <a:spcPts val="0"/>
              </a:spcAft>
              <a:buNone/>
            </a:pPr>
            <a:r>
              <a:rPr lang="en" sz="1300" b="1">
                <a:solidFill>
                  <a:srgbClr val="111111"/>
                </a:solidFill>
                <a:highlight>
                  <a:srgbClr val="FFFFFF"/>
                </a:highlight>
              </a:rPr>
              <a:t>Bitcoin is an equivalent digital currency—an alternative to real-world US dollars</a:t>
            </a:r>
            <a:r>
              <a:rPr lang="en" sz="1300">
                <a:solidFill>
                  <a:srgbClr val="111111"/>
                </a:solidFill>
                <a:highlight>
                  <a:srgbClr val="FFFFFF"/>
                </a:highlight>
              </a:rPr>
              <a:t>, vishal can make a purchase and pay for it in bitcoins, or he can purchase bitcoins for trading and investments and sell them off at a later date for profit or loss.</a:t>
            </a:r>
            <a:endParaRPr sz="1300">
              <a:solidFill>
                <a:srgbClr val="111111"/>
              </a:solidFill>
              <a:highlight>
                <a:srgbClr val="FFFFFF"/>
              </a:highlight>
            </a:endParaRPr>
          </a:p>
          <a:p>
            <a:pPr marL="0" lvl="0" indent="0" algn="l" rtl="0">
              <a:lnSpc>
                <a:spcPct val="115000"/>
              </a:lnSpc>
              <a:spcBef>
                <a:spcPts val="2100"/>
              </a:spcBef>
              <a:spcAft>
                <a:spcPts val="0"/>
              </a:spcAft>
              <a:buNone/>
            </a:pPr>
            <a:r>
              <a:rPr lang="en" sz="1300" b="1">
                <a:solidFill>
                  <a:srgbClr val="111111"/>
                </a:solidFill>
                <a:highlight>
                  <a:srgbClr val="FFFFFF"/>
                </a:highlight>
              </a:rPr>
              <a:t>If vishal in America wants to send $100 to Anjan in Italy, </a:t>
            </a:r>
            <a:r>
              <a:rPr lang="en" sz="1300">
                <a:solidFill>
                  <a:srgbClr val="111111"/>
                </a:solidFill>
                <a:highlight>
                  <a:srgbClr val="FFFFFF"/>
                </a:highlight>
              </a:rPr>
              <a:t>he can do so by instructing his American bank to execute the transaction .After taking necessary charges, Vishal’s American bank will issue instructions</a:t>
            </a:r>
            <a:r>
              <a:rPr lang="en" sz="1300" b="1">
                <a:solidFill>
                  <a:srgbClr val="111111"/>
                </a:solidFill>
                <a:highlight>
                  <a:srgbClr val="FFFFFF"/>
                </a:highlight>
              </a:rPr>
              <a:t> that will credit Anjan’s  bank account</a:t>
            </a:r>
            <a:r>
              <a:rPr lang="en" sz="1300">
                <a:solidFill>
                  <a:srgbClr val="111111"/>
                </a:solidFill>
                <a:highlight>
                  <a:srgbClr val="FFFFFF"/>
                </a:highlight>
              </a:rPr>
              <a:t> </a:t>
            </a:r>
            <a:r>
              <a:rPr lang="en" sz="1300" b="1">
                <a:solidFill>
                  <a:srgbClr val="111111"/>
                </a:solidFill>
                <a:highlight>
                  <a:srgbClr val="FFFFFF"/>
                </a:highlight>
              </a:rPr>
              <a:t>with the equivalent euros (or USD).</a:t>
            </a:r>
            <a:r>
              <a:rPr lang="en" sz="1300">
                <a:solidFill>
                  <a:srgbClr val="111111"/>
                </a:solidFill>
                <a:highlight>
                  <a:srgbClr val="FFFFFF"/>
                </a:highlight>
              </a:rPr>
              <a:t> This process may involve high charges at both ends and takes a certain number of days for processing..</a:t>
            </a:r>
            <a:endParaRPr sz="1300">
              <a:solidFill>
                <a:srgbClr val="111111"/>
              </a:solidFill>
              <a:highlight>
                <a:srgbClr val="FFFFFF"/>
              </a:highlight>
            </a:endParaRPr>
          </a:p>
          <a:p>
            <a:pPr marL="0" lvl="0" indent="0" algn="l" rtl="0">
              <a:lnSpc>
                <a:spcPct val="115000"/>
              </a:lnSpc>
              <a:spcBef>
                <a:spcPts val="2100"/>
              </a:spcBef>
              <a:spcAft>
                <a:spcPts val="2100"/>
              </a:spcAft>
              <a:buNone/>
            </a:pPr>
            <a:endParaRPr sz="1300" b="1">
              <a:solidFill>
                <a:srgbClr val="11111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9"/>
          <p:cNvSpPr txBox="1"/>
          <p:nvPr/>
        </p:nvSpPr>
        <p:spPr>
          <a:xfrm>
            <a:off x="352800" y="382075"/>
            <a:ext cx="8454900" cy="257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111111"/>
                </a:solidFill>
                <a:highlight>
                  <a:srgbClr val="FFFFFF"/>
                </a:highlight>
              </a:rPr>
              <a:t>In Ripple’s payment system,  it uses XRP tokens for the transfer of assets on the Ripple network.</a:t>
            </a:r>
            <a:endParaRPr sz="1300">
              <a:solidFill>
                <a:srgbClr val="111111"/>
              </a:solidFill>
              <a:highlight>
                <a:srgbClr val="FFFFFF"/>
              </a:highlight>
            </a:endParaRPr>
          </a:p>
          <a:p>
            <a:pPr marL="0" lvl="0" indent="0" algn="l" rtl="0">
              <a:lnSpc>
                <a:spcPct val="115000"/>
              </a:lnSpc>
              <a:spcBef>
                <a:spcPts val="2100"/>
              </a:spcBef>
              <a:spcAft>
                <a:spcPts val="0"/>
              </a:spcAft>
              <a:buNone/>
            </a:pPr>
            <a:r>
              <a:rPr lang="en" sz="1300" b="1">
                <a:solidFill>
                  <a:srgbClr val="111111"/>
                </a:solidFill>
                <a:highlight>
                  <a:srgbClr val="FFFFFF"/>
                </a:highlight>
              </a:rPr>
              <a:t>﻿The same $100 can be converted instantly by Vishal to equivalent XRP tokens,</a:t>
            </a:r>
            <a:r>
              <a:rPr lang="en" sz="1300">
                <a:solidFill>
                  <a:srgbClr val="111111"/>
                </a:solidFill>
                <a:highlight>
                  <a:srgbClr val="FFFFFF"/>
                </a:highlight>
              </a:rPr>
              <a:t> </a:t>
            </a:r>
            <a:r>
              <a:rPr lang="en" sz="1300" b="1">
                <a:solidFill>
                  <a:srgbClr val="111111"/>
                </a:solidFill>
                <a:highlight>
                  <a:srgbClr val="FFFFFF"/>
                </a:highlight>
              </a:rPr>
              <a:t>which can be instantly transferred to Anjan’s account over the Ripple network.</a:t>
            </a:r>
            <a:endParaRPr sz="1300" b="1">
              <a:solidFill>
                <a:srgbClr val="111111"/>
              </a:solidFill>
              <a:highlight>
                <a:srgbClr val="FFFFFF"/>
              </a:highlight>
            </a:endParaRPr>
          </a:p>
          <a:p>
            <a:pPr marL="0" lvl="0" indent="0" algn="l" rtl="0">
              <a:lnSpc>
                <a:spcPct val="115000"/>
              </a:lnSpc>
              <a:spcBef>
                <a:spcPts val="2100"/>
              </a:spcBef>
              <a:spcAft>
                <a:spcPts val="0"/>
              </a:spcAft>
              <a:buNone/>
            </a:pPr>
            <a:r>
              <a:rPr lang="en" sz="1300" b="1">
                <a:solidFill>
                  <a:srgbClr val="111111"/>
                </a:solidFill>
                <a:highlight>
                  <a:srgbClr val="FFFFFF"/>
                </a:highlight>
              </a:rPr>
              <a:t>After suitable verification and authentication of the transaction by the decentralized Ripple network, Vishal will receive the XRP tokens.</a:t>
            </a:r>
            <a:r>
              <a:rPr lang="en" sz="1300">
                <a:solidFill>
                  <a:srgbClr val="111111"/>
                </a:solidFill>
                <a:highlight>
                  <a:srgbClr val="FFFFFF"/>
                </a:highlight>
              </a:rPr>
              <a:t> He will have the option to convert it back to USD's or any other currency of his choice, or even retain it as XRP tokens.</a:t>
            </a:r>
            <a:endParaRPr sz="1300">
              <a:solidFill>
                <a:srgbClr val="111111"/>
              </a:solidFill>
              <a:highlight>
                <a:srgbClr val="FFFFFF"/>
              </a:highlight>
            </a:endParaRPr>
          </a:p>
          <a:p>
            <a:pPr marL="0" lvl="0" indent="0" algn="l" rtl="0">
              <a:lnSpc>
                <a:spcPct val="115000"/>
              </a:lnSpc>
              <a:spcBef>
                <a:spcPts val="2100"/>
              </a:spcBef>
              <a:spcAft>
                <a:spcPts val="2100"/>
              </a:spcAft>
              <a:buNone/>
            </a:pPr>
            <a:r>
              <a:rPr lang="en" sz="1300">
                <a:solidFill>
                  <a:srgbClr val="111111"/>
                </a:solidFill>
                <a:highlight>
                  <a:srgbClr val="FFFFFF"/>
                </a:highlight>
              </a:rPr>
              <a:t>The verification process is faster than those of bitcoin and traditional money transfer systems</a:t>
            </a:r>
            <a:endParaRPr sz="1300" b="1">
              <a:solidFill>
                <a:srgbClr val="111111"/>
              </a:solidFill>
              <a:highlight>
                <a:srgbClr val="FFFFFF"/>
              </a:highlight>
            </a:endParaRPr>
          </a:p>
        </p:txBody>
      </p:sp>
      <p:sp>
        <p:nvSpPr>
          <p:cNvPr id="375" name="Google Shape;375;p29"/>
          <p:cNvSpPr/>
          <p:nvPr/>
        </p:nvSpPr>
        <p:spPr>
          <a:xfrm>
            <a:off x="176400" y="3570300"/>
            <a:ext cx="8690100" cy="117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txBox="1"/>
          <p:nvPr/>
        </p:nvSpPr>
        <p:spPr>
          <a:xfrm>
            <a:off x="294000" y="3624900"/>
            <a:ext cx="8454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Nunito"/>
                <a:ea typeface="Nunito"/>
                <a:cs typeface="Nunito"/>
                <a:sym typeface="Nunito"/>
              </a:rPr>
              <a:t>Bitcoin remains a truly public system that is not owned by any single individual, authority, or government.</a:t>
            </a:r>
            <a:endParaRPr b="1">
              <a:solidFill>
                <a:schemeClr val="lt1"/>
              </a:solidFill>
              <a:latin typeface="Nunito"/>
              <a:ea typeface="Nunito"/>
              <a:cs typeface="Nunito"/>
              <a:sym typeface="Nunito"/>
            </a:endParaRPr>
          </a:p>
          <a:p>
            <a:pPr marL="0" lvl="0" indent="0" algn="l" rtl="0">
              <a:spcBef>
                <a:spcPts val="0"/>
              </a:spcBef>
              <a:spcAft>
                <a:spcPts val="0"/>
              </a:spcAft>
              <a:buNone/>
            </a:pPr>
            <a:r>
              <a:rPr lang="en" b="1">
                <a:solidFill>
                  <a:schemeClr val="lt1"/>
                </a:solidFill>
                <a:latin typeface="Nunito"/>
                <a:ea typeface="Nunito"/>
                <a:cs typeface="Nunito"/>
                <a:sym typeface="Nunito"/>
              </a:rPr>
              <a:t>The Ripple network, although decentralized, is owned and operated by a private company with the same name</a:t>
            </a:r>
            <a:endParaRPr b="1">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C70646F-1A58-4CA3-829C-5AC7DBBF712F}"/>
              </a:ext>
            </a:extLst>
          </p:cNvPr>
          <p:cNvCxnSpPr/>
          <p:nvPr/>
        </p:nvCxnSpPr>
        <p:spPr>
          <a:xfrm>
            <a:off x="1766455" y="4107873"/>
            <a:ext cx="520238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F474D03-7F07-412F-8372-C2426DD79904}"/>
              </a:ext>
            </a:extLst>
          </p:cNvPr>
          <p:cNvSpPr txBox="1"/>
          <p:nvPr/>
        </p:nvSpPr>
        <p:spPr>
          <a:xfrm>
            <a:off x="3442855" y="3546764"/>
            <a:ext cx="3276600" cy="461665"/>
          </a:xfrm>
          <a:prstGeom prst="rect">
            <a:avLst/>
          </a:prstGeom>
          <a:noFill/>
        </p:spPr>
        <p:txBody>
          <a:bodyPr wrap="square" rtlCol="0">
            <a:spAutoFit/>
          </a:bodyPr>
          <a:lstStyle/>
          <a:p>
            <a:r>
              <a:rPr lang="en-US" sz="2400" b="1" dirty="0">
                <a:solidFill>
                  <a:schemeClr val="tx2">
                    <a:lumMod val="50000"/>
                  </a:schemeClr>
                </a:solidFill>
              </a:rPr>
              <a:t>THANK YOU</a:t>
            </a:r>
            <a:endParaRPr lang="en-IN" sz="2400" b="1" dirty="0">
              <a:solidFill>
                <a:schemeClr val="tx2">
                  <a:lumMod val="50000"/>
                </a:schemeClr>
              </a:solidFill>
            </a:endParaRPr>
          </a:p>
        </p:txBody>
      </p:sp>
    </p:spTree>
    <p:extLst>
      <p:ext uri="{BB962C8B-B14F-4D97-AF65-F5344CB8AC3E}">
        <p14:creationId xmlns:p14="http://schemas.microsoft.com/office/powerpoint/2010/main" val="317082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03570" y="507463"/>
            <a:ext cx="2381250" cy="112395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Bank A</a:t>
            </a:r>
          </a:p>
        </p:txBody>
      </p:sp>
      <p:sp>
        <p:nvSpPr>
          <p:cNvPr id="4" name="Rounded Rectangle 3"/>
          <p:cNvSpPr/>
          <p:nvPr/>
        </p:nvSpPr>
        <p:spPr>
          <a:xfrm>
            <a:off x="3303570" y="3585589"/>
            <a:ext cx="2381250" cy="1123950"/>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Bank B</a:t>
            </a:r>
            <a:endParaRPr lang="en-IN" b="1" dirty="0"/>
          </a:p>
        </p:txBody>
      </p:sp>
      <p:sp>
        <p:nvSpPr>
          <p:cNvPr id="5" name="Oval 4"/>
          <p:cNvSpPr/>
          <p:nvPr/>
        </p:nvSpPr>
        <p:spPr>
          <a:xfrm>
            <a:off x="3771181" y="2358636"/>
            <a:ext cx="1446028" cy="4997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USD</a:t>
            </a:r>
          </a:p>
        </p:txBody>
      </p:sp>
      <p:cxnSp>
        <p:nvCxnSpPr>
          <p:cNvPr id="6" name="Straight Arrow Connector 5"/>
          <p:cNvCxnSpPr/>
          <p:nvPr/>
        </p:nvCxnSpPr>
        <p:spPr>
          <a:xfrm>
            <a:off x="4471822" y="1631413"/>
            <a:ext cx="0" cy="72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494195" y="2858366"/>
            <a:ext cx="0" cy="72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97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2571"/>
          <a:stretch/>
        </p:blipFill>
        <p:spPr>
          <a:xfrm>
            <a:off x="1684962" y="339047"/>
            <a:ext cx="6803954" cy="4375375"/>
          </a:xfrm>
          <a:prstGeom prst="rect">
            <a:avLst/>
          </a:prstGeom>
        </p:spPr>
      </p:pic>
      <p:sp>
        <p:nvSpPr>
          <p:cNvPr id="4" name="Rounded Rectangle 3"/>
          <p:cNvSpPr/>
          <p:nvPr/>
        </p:nvSpPr>
        <p:spPr>
          <a:xfrm>
            <a:off x="7592602" y="164387"/>
            <a:ext cx="1078787" cy="7911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900827" y="4356243"/>
            <a:ext cx="883577" cy="503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291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265500" y="1912650"/>
            <a:ext cx="17214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About</a:t>
            </a:r>
            <a:endParaRPr/>
          </a:p>
        </p:txBody>
      </p:sp>
      <p:sp>
        <p:nvSpPr>
          <p:cNvPr id="284" name="Google Shape;284;p14"/>
          <p:cNvSpPr txBox="1"/>
          <p:nvPr/>
        </p:nvSpPr>
        <p:spPr>
          <a:xfrm>
            <a:off x="1754425" y="662275"/>
            <a:ext cx="70875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rPr>
              <a:t>Ripple (XRP)</a:t>
            </a:r>
            <a:r>
              <a:rPr lang="en"/>
              <a:t> </a:t>
            </a:r>
            <a:r>
              <a:rPr lang="en">
                <a:solidFill>
                  <a:srgbClr val="252525"/>
                </a:solidFill>
              </a:rPr>
              <a:t>is a peer-to-peer powered cryptocurrency designed to work seamlessly with the Internet to allow a fast, direct and secure way to send payments on the web.</a:t>
            </a:r>
            <a:endParaRPr>
              <a:solidFill>
                <a:srgbClr val="252525"/>
              </a:solidFill>
            </a:endParaRPr>
          </a:p>
          <a:p>
            <a:pPr marL="0" lvl="0" indent="0" algn="l" rtl="0">
              <a:spcBef>
                <a:spcPts val="0"/>
              </a:spcBef>
              <a:spcAft>
                <a:spcPts val="0"/>
              </a:spcAft>
              <a:buNone/>
            </a:pPr>
            <a:endParaRPr>
              <a:solidFill>
                <a:srgbClr val="252525"/>
              </a:solidFill>
            </a:endParaRPr>
          </a:p>
          <a:p>
            <a:pPr marL="0" lvl="0" indent="0" algn="l" rtl="0">
              <a:spcBef>
                <a:spcPts val="0"/>
              </a:spcBef>
              <a:spcAft>
                <a:spcPts val="0"/>
              </a:spcAft>
              <a:buNone/>
            </a:pPr>
            <a:r>
              <a:rPr lang="en">
                <a:solidFill>
                  <a:srgbClr val="252525"/>
                </a:solidFill>
              </a:rPr>
              <a:t>Ripple as a protocol is a system of the real time gross settlements (RTGS), exchange and money transfer system.</a:t>
            </a:r>
            <a:endParaRPr>
              <a:solidFill>
                <a:srgbClr val="252525"/>
              </a:solidFill>
            </a:endParaRPr>
          </a:p>
          <a:p>
            <a:pPr marL="0" lvl="0" indent="0" algn="l" rtl="0">
              <a:spcBef>
                <a:spcPts val="0"/>
              </a:spcBef>
              <a:spcAft>
                <a:spcPts val="0"/>
              </a:spcAft>
              <a:buNone/>
            </a:pPr>
            <a:r>
              <a:rPr lang="en">
                <a:solidFill>
                  <a:srgbClr val="252525"/>
                </a:solidFill>
              </a:rPr>
              <a:t>Another name is Ripple transaction protocol (RTXP), or Ripple protocol.</a:t>
            </a:r>
            <a:endParaRPr>
              <a:solidFill>
                <a:srgbClr val="252525"/>
              </a:solidFill>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accent1"/>
                </a:solidFill>
              </a:rPr>
              <a:t>It is built upon a distributed open Internet protocol, consensus ledger and its own currency called XRP.</a:t>
            </a:r>
            <a:endParaRPr b="1">
              <a:solidFill>
                <a:schemeClr val="accent1"/>
              </a:solidFill>
            </a:endParaRPr>
          </a:p>
          <a:p>
            <a:pPr marL="0" lvl="0" indent="0" algn="l" rtl="0">
              <a:spcBef>
                <a:spcPts val="0"/>
              </a:spcBef>
              <a:spcAft>
                <a:spcPts val="0"/>
              </a:spcAft>
              <a:buNone/>
            </a:pPr>
            <a:endParaRPr b="1">
              <a:solidFill>
                <a:schemeClr val="accent1"/>
              </a:solidFill>
            </a:endParaRPr>
          </a:p>
          <a:p>
            <a:pPr marL="0" lvl="0" indent="0" algn="l" rtl="0">
              <a:spcBef>
                <a:spcPts val="0"/>
              </a:spcBef>
              <a:spcAft>
                <a:spcPts val="0"/>
              </a:spcAft>
              <a:buNone/>
            </a:pPr>
            <a:r>
              <a:rPr lang="en">
                <a:solidFill>
                  <a:srgbClr val="252525"/>
                </a:solidFill>
              </a:rPr>
              <a:t>Ripple is the name of the company and network behind the XRP cryptocurrency.</a:t>
            </a:r>
            <a:endParaRPr>
              <a:solidFill>
                <a:srgbClr val="252525"/>
              </a:solidFill>
            </a:endParaRPr>
          </a:p>
          <a:p>
            <a:pPr marL="0" lvl="0" indent="0" algn="l" rtl="0">
              <a:spcBef>
                <a:spcPts val="0"/>
              </a:spcBef>
              <a:spcAft>
                <a:spcPts val="0"/>
              </a:spcAft>
              <a:buNone/>
            </a:pPr>
            <a:endParaRPr>
              <a:solidFill>
                <a:srgbClr val="252525"/>
              </a:solidFill>
            </a:endParaRPr>
          </a:p>
          <a:p>
            <a:pPr marL="0" lvl="0" indent="0" algn="l" rtl="0">
              <a:spcBef>
                <a:spcPts val="0"/>
              </a:spcBef>
              <a:spcAft>
                <a:spcPts val="0"/>
              </a:spcAft>
              <a:buNone/>
            </a:pPr>
            <a:r>
              <a:rPr lang="en">
                <a:solidFill>
                  <a:srgbClr val="252525"/>
                </a:solidFill>
              </a:rPr>
              <a:t>The company was founded as a peer-to-peer trust network that leveraged social media. Users within a network could bypass banks and make loans and open credit lines with each other. But the network failed to take off.</a:t>
            </a:r>
            <a:endParaRPr>
              <a:solidFill>
                <a:srgbClr val="252525"/>
              </a:solidFill>
            </a:endParaRPr>
          </a:p>
          <a:p>
            <a:pPr marL="0" lvl="0" indent="0" algn="l" rtl="0">
              <a:spcBef>
                <a:spcPts val="0"/>
              </a:spcBef>
              <a:spcAft>
                <a:spcPts val="0"/>
              </a:spcAft>
              <a:buNone/>
            </a:pPr>
            <a:endParaRPr/>
          </a:p>
        </p:txBody>
      </p:sp>
      <p:cxnSp>
        <p:nvCxnSpPr>
          <p:cNvPr id="285" name="Google Shape;285;p14"/>
          <p:cNvCxnSpPr/>
          <p:nvPr/>
        </p:nvCxnSpPr>
        <p:spPr>
          <a:xfrm rot="10800000" flipH="1">
            <a:off x="341700" y="2847358"/>
            <a:ext cx="1105800" cy="1020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u="sng" dirty="0"/>
              <a:t>Currency</a:t>
            </a:r>
          </a:p>
        </p:txBody>
      </p:sp>
      <p:sp>
        <p:nvSpPr>
          <p:cNvPr id="4" name="Text Placeholder 3"/>
          <p:cNvSpPr>
            <a:spLocks noGrp="1"/>
          </p:cNvSpPr>
          <p:nvPr>
            <p:ph type="body" idx="1"/>
          </p:nvPr>
        </p:nvSpPr>
        <p:spPr>
          <a:xfrm>
            <a:off x="1303800" y="1990050"/>
            <a:ext cx="1648950" cy="2541600"/>
          </a:xfrm>
        </p:spPr>
        <p:txBody>
          <a:bodyPr>
            <a:normAutofit/>
          </a:bodyPr>
          <a:lstStyle/>
          <a:p>
            <a:r>
              <a:rPr lang="en-IN" sz="2800" b="1" dirty="0"/>
              <a:t>IOU</a:t>
            </a:r>
          </a:p>
          <a:p>
            <a:r>
              <a:rPr lang="en-IN" sz="2800" b="1" dirty="0"/>
              <a:t>XRP</a:t>
            </a:r>
          </a:p>
        </p:txBody>
      </p:sp>
      <p:pic>
        <p:nvPicPr>
          <p:cNvPr id="8" name="Picture 7"/>
          <p:cNvPicPr>
            <a:picLocks noChangeAspect="1"/>
          </p:cNvPicPr>
          <p:nvPr/>
        </p:nvPicPr>
        <p:blipFill>
          <a:blip r:embed="rId2"/>
          <a:stretch>
            <a:fillRect/>
          </a:stretch>
        </p:blipFill>
        <p:spPr>
          <a:xfrm>
            <a:off x="3711746" y="4119102"/>
            <a:ext cx="3012269" cy="422891"/>
          </a:xfrm>
          <a:prstGeom prst="rect">
            <a:avLst/>
          </a:prstGeom>
          <a:ln>
            <a:solidFill>
              <a:schemeClr val="tx1"/>
            </a:solidFill>
            <a:prstDash val="lgDash"/>
          </a:ln>
        </p:spPr>
      </p:pic>
      <p:pic>
        <p:nvPicPr>
          <p:cNvPr id="10" name="Picture 9"/>
          <p:cNvPicPr>
            <a:picLocks noChangeAspect="1"/>
          </p:cNvPicPr>
          <p:nvPr/>
        </p:nvPicPr>
        <p:blipFill>
          <a:blip r:embed="rId3"/>
          <a:stretch>
            <a:fillRect/>
          </a:stretch>
        </p:blipFill>
        <p:spPr>
          <a:xfrm>
            <a:off x="6940826" y="2128113"/>
            <a:ext cx="1655869" cy="1524913"/>
          </a:xfrm>
          <a:prstGeom prst="rect">
            <a:avLst/>
          </a:prstGeom>
          <a:ln>
            <a:solidFill>
              <a:schemeClr val="tx1"/>
            </a:solidFill>
            <a:prstDash val="lgDashDot"/>
          </a:ln>
        </p:spPr>
      </p:pic>
      <p:pic>
        <p:nvPicPr>
          <p:cNvPr id="12" name="Picture 11"/>
          <p:cNvPicPr>
            <a:picLocks noChangeAspect="1"/>
          </p:cNvPicPr>
          <p:nvPr/>
        </p:nvPicPr>
        <p:blipFill>
          <a:blip r:embed="rId4"/>
          <a:stretch>
            <a:fillRect/>
          </a:stretch>
        </p:blipFill>
        <p:spPr>
          <a:xfrm>
            <a:off x="3711747" y="717433"/>
            <a:ext cx="3012269" cy="1272617"/>
          </a:xfrm>
          <a:prstGeom prst="rect">
            <a:avLst/>
          </a:prstGeom>
          <a:ln>
            <a:solidFill>
              <a:schemeClr val="tx1"/>
            </a:solidFill>
            <a:prstDash val="lgDash"/>
          </a:ln>
        </p:spPr>
      </p:pic>
      <p:pic>
        <p:nvPicPr>
          <p:cNvPr id="13" name="Picture 12"/>
          <p:cNvPicPr>
            <a:picLocks noChangeAspect="1"/>
          </p:cNvPicPr>
          <p:nvPr/>
        </p:nvPicPr>
        <p:blipFill>
          <a:blip r:embed="rId5"/>
          <a:stretch>
            <a:fillRect/>
          </a:stretch>
        </p:blipFill>
        <p:spPr>
          <a:xfrm>
            <a:off x="3711746" y="3585182"/>
            <a:ext cx="3012269" cy="533920"/>
          </a:xfrm>
          <a:prstGeom prst="rect">
            <a:avLst/>
          </a:prstGeom>
          <a:ln>
            <a:solidFill>
              <a:schemeClr val="tx1"/>
            </a:solidFill>
            <a:prstDash val="lgDash"/>
          </a:ln>
        </p:spPr>
      </p:pic>
      <p:pic>
        <p:nvPicPr>
          <p:cNvPr id="14" name="Picture 13"/>
          <p:cNvPicPr>
            <a:picLocks noChangeAspect="1"/>
          </p:cNvPicPr>
          <p:nvPr/>
        </p:nvPicPr>
        <p:blipFill>
          <a:blip r:embed="rId6"/>
          <a:stretch>
            <a:fillRect/>
          </a:stretch>
        </p:blipFill>
        <p:spPr>
          <a:xfrm>
            <a:off x="3711747" y="1990050"/>
            <a:ext cx="3012269" cy="1595132"/>
          </a:xfrm>
          <a:prstGeom prst="rect">
            <a:avLst/>
          </a:prstGeom>
          <a:ln>
            <a:solidFill>
              <a:schemeClr val="tx1"/>
            </a:solidFill>
            <a:prstDash val="lgDash"/>
          </a:ln>
        </p:spPr>
      </p:pic>
    </p:spTree>
    <p:extLst>
      <p:ext uri="{BB962C8B-B14F-4D97-AF65-F5344CB8AC3E}">
        <p14:creationId xmlns:p14="http://schemas.microsoft.com/office/powerpoint/2010/main" val="171586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42071" y="1863323"/>
            <a:ext cx="2694226" cy="2150053"/>
          </a:xfrm>
          <a:prstGeom prst="rect">
            <a:avLst/>
          </a:prstGeom>
        </p:spPr>
      </p:pic>
      <p:pic>
        <p:nvPicPr>
          <p:cNvPr id="4" name="Picture 3"/>
          <p:cNvPicPr>
            <a:picLocks noChangeAspect="1"/>
          </p:cNvPicPr>
          <p:nvPr/>
        </p:nvPicPr>
        <p:blipFill>
          <a:blip r:embed="rId3"/>
          <a:stretch>
            <a:fillRect/>
          </a:stretch>
        </p:blipFill>
        <p:spPr>
          <a:xfrm>
            <a:off x="5243459" y="1597875"/>
            <a:ext cx="2567426" cy="827774"/>
          </a:xfrm>
          <a:prstGeom prst="rect">
            <a:avLst/>
          </a:prstGeom>
        </p:spPr>
      </p:pic>
      <p:sp>
        <p:nvSpPr>
          <p:cNvPr id="5" name="TextBox 4"/>
          <p:cNvSpPr txBox="1"/>
          <p:nvPr/>
        </p:nvSpPr>
        <p:spPr>
          <a:xfrm>
            <a:off x="5243460" y="2615185"/>
            <a:ext cx="2567425" cy="646331"/>
          </a:xfrm>
          <a:prstGeom prst="rect">
            <a:avLst/>
          </a:prstGeom>
          <a:noFill/>
        </p:spPr>
        <p:txBody>
          <a:bodyPr wrap="square" rtlCol="0">
            <a:spAutoFit/>
          </a:bodyPr>
          <a:lstStyle/>
          <a:p>
            <a:endParaRPr lang="en-IN" sz="1800" b="1" dirty="0">
              <a:ln w="0"/>
              <a:solidFill>
                <a:schemeClr val="bg2"/>
              </a:solidFill>
              <a:effectLst>
                <a:outerShdw blurRad="50800" dist="38100" dir="2700000" algn="tl" rotWithShape="0">
                  <a:prstClr val="black">
                    <a:alpha val="40000"/>
                  </a:prstClr>
                </a:outerShdw>
              </a:effectLst>
            </a:endParaRPr>
          </a:p>
          <a:p>
            <a:r>
              <a:rPr lang="en-IN" sz="1800" b="1" dirty="0">
                <a:ln w="0"/>
                <a:solidFill>
                  <a:schemeClr val="bg2"/>
                </a:solidFill>
                <a:effectLst>
                  <a:outerShdw blurRad="50800" dist="38100" dir="2700000" algn="tl" rotWithShape="0">
                    <a:prstClr val="black">
                      <a:alpha val="40000"/>
                    </a:prstClr>
                  </a:outerShdw>
                </a:effectLst>
              </a:rPr>
              <a:t>NO trust line required</a:t>
            </a:r>
            <a:endParaRPr lang="en-IN" b="1" dirty="0">
              <a:ln w="0"/>
              <a:solidFill>
                <a:schemeClr val="bg2"/>
              </a:solidFill>
              <a:effectLst>
                <a:outerShdw blurRad="50800" dist="38100" dir="2700000" algn="tl" rotWithShape="0">
                  <a:prstClr val="black">
                    <a:alpha val="40000"/>
                  </a:prstClr>
                </a:outerShdw>
              </a:effectLst>
            </a:endParaRPr>
          </a:p>
        </p:txBody>
      </p:sp>
      <p:sp>
        <p:nvSpPr>
          <p:cNvPr id="6" name="TextBox 5"/>
          <p:cNvSpPr txBox="1"/>
          <p:nvPr/>
        </p:nvSpPr>
        <p:spPr>
          <a:xfrm>
            <a:off x="5243459" y="3586735"/>
            <a:ext cx="2843265" cy="923330"/>
          </a:xfrm>
          <a:prstGeom prst="rect">
            <a:avLst/>
          </a:prstGeom>
          <a:noFill/>
        </p:spPr>
        <p:txBody>
          <a:bodyPr wrap="square" rtlCol="0">
            <a:spAutoFit/>
          </a:bodyPr>
          <a:lstStyle/>
          <a:p>
            <a:endParaRPr lang="en-IN" sz="1800" b="1" dirty="0">
              <a:ln w="0"/>
              <a:solidFill>
                <a:schemeClr val="bg2"/>
              </a:solidFill>
              <a:effectLst>
                <a:outerShdw blurRad="50800" dist="38100" dir="2700000" algn="tl" rotWithShape="0">
                  <a:prstClr val="black">
                    <a:alpha val="40000"/>
                  </a:prstClr>
                </a:outerShdw>
              </a:effectLst>
            </a:endParaRPr>
          </a:p>
          <a:p>
            <a:pPr algn="ctr"/>
            <a:r>
              <a:rPr lang="en-IN" sz="1800" b="1" dirty="0">
                <a:ln w="0"/>
                <a:solidFill>
                  <a:schemeClr val="bg2"/>
                </a:solidFill>
                <a:effectLst>
                  <a:outerShdw blurRad="50800" dist="38100" dir="2700000" algn="tl" rotWithShape="0">
                    <a:prstClr val="black">
                      <a:alpha val="40000"/>
                    </a:prstClr>
                  </a:outerShdw>
                </a:effectLst>
              </a:rPr>
              <a:t>Volatile</a:t>
            </a:r>
          </a:p>
          <a:p>
            <a:r>
              <a:rPr lang="en-IN" sz="1800" b="1" dirty="0">
                <a:ln w="0"/>
                <a:solidFill>
                  <a:schemeClr val="bg2"/>
                </a:solidFill>
                <a:effectLst>
                  <a:outerShdw blurRad="50800" dist="38100" dir="2700000" algn="tl" rotWithShape="0">
                    <a:prstClr val="black">
                      <a:alpha val="40000"/>
                    </a:prstClr>
                  </a:outerShdw>
                </a:effectLst>
              </a:rPr>
              <a:t>Not accepted worldwide</a:t>
            </a:r>
            <a:endParaRPr lang="en-IN" b="1" dirty="0">
              <a:ln w="0"/>
              <a:solidFill>
                <a:schemeClr val="bg2"/>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5813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History</a:t>
            </a:r>
            <a:endParaRPr/>
          </a:p>
        </p:txBody>
      </p:sp>
      <p:sp>
        <p:nvSpPr>
          <p:cNvPr id="291" name="Google Shape;291;p15"/>
          <p:cNvSpPr txBox="1">
            <a:spLocks noGrp="1"/>
          </p:cNvSpPr>
          <p:nvPr>
            <p:ph type="body" idx="1"/>
          </p:nvPr>
        </p:nvSpPr>
        <p:spPr>
          <a:xfrm>
            <a:off x="1303800" y="1235950"/>
            <a:ext cx="7526700" cy="353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252525"/>
                </a:solidFill>
              </a:rPr>
              <a:t>Ripple coin was first implemented in</a:t>
            </a:r>
            <a:r>
              <a:rPr lang="en">
                <a:solidFill>
                  <a:schemeClr val="accent1"/>
                </a:solidFill>
              </a:rPr>
              <a:t> </a:t>
            </a:r>
            <a:r>
              <a:rPr lang="en" b="1">
                <a:solidFill>
                  <a:schemeClr val="accent1"/>
                </a:solidFill>
              </a:rPr>
              <a:t>2004 by Ryan Fugger</a:t>
            </a:r>
            <a:r>
              <a:rPr lang="en">
                <a:solidFill>
                  <a:srgbClr val="252525"/>
                </a:solidFill>
              </a:rPr>
              <a:t>, a Web developer in Vancouver, B.C., Canada. </a:t>
            </a:r>
            <a:endParaRPr>
              <a:solidFill>
                <a:srgbClr val="252525"/>
              </a:solidFill>
            </a:endParaRPr>
          </a:p>
          <a:p>
            <a:pPr marL="0" lvl="0" indent="0" algn="l" rtl="0">
              <a:spcBef>
                <a:spcPts val="1200"/>
              </a:spcBef>
              <a:spcAft>
                <a:spcPts val="0"/>
              </a:spcAft>
              <a:buNone/>
            </a:pPr>
            <a:r>
              <a:rPr lang="en">
                <a:solidFill>
                  <a:srgbClr val="252525"/>
                </a:solidFill>
              </a:rPr>
              <a:t>In 2005 Fugger began to build Ripplepay as a financial service to provide secure payment options to members of an online community via a global network.</a:t>
            </a:r>
            <a:endParaRPr>
              <a:solidFill>
                <a:srgbClr val="252525"/>
              </a:solidFill>
            </a:endParaRPr>
          </a:p>
          <a:p>
            <a:pPr marL="0" lvl="0" indent="0" algn="l" rtl="0">
              <a:spcBef>
                <a:spcPts val="1200"/>
              </a:spcBef>
              <a:spcAft>
                <a:spcPts val="0"/>
              </a:spcAft>
              <a:buNone/>
            </a:pPr>
            <a:r>
              <a:rPr lang="en">
                <a:solidFill>
                  <a:srgbClr val="252525"/>
                </a:solidFill>
              </a:rPr>
              <a:t>On the basis of this protocol, a new digital currency system appeared in May 2011, for which its own crypto currency XRP was issued.</a:t>
            </a:r>
            <a:endParaRPr>
              <a:solidFill>
                <a:srgbClr val="252525"/>
              </a:solidFill>
            </a:endParaRPr>
          </a:p>
          <a:p>
            <a:pPr marL="0" lvl="0" indent="0" algn="l" rtl="0">
              <a:spcBef>
                <a:spcPts val="1200"/>
              </a:spcBef>
              <a:spcAft>
                <a:spcPts val="0"/>
              </a:spcAft>
              <a:buNone/>
            </a:pPr>
            <a:r>
              <a:rPr lang="en">
                <a:solidFill>
                  <a:srgbClr val="252525"/>
                </a:solidFill>
              </a:rPr>
              <a:t>This led to the development of a new system in </a:t>
            </a:r>
            <a:r>
              <a:rPr lang="en" b="1">
                <a:solidFill>
                  <a:schemeClr val="accent1"/>
                </a:solidFill>
              </a:rPr>
              <a:t>2011 by Jed McCaleb</a:t>
            </a:r>
            <a:r>
              <a:rPr lang="en">
                <a:solidFill>
                  <a:srgbClr val="252525"/>
                </a:solidFill>
              </a:rPr>
              <a:t>. </a:t>
            </a:r>
            <a:endParaRPr>
              <a:solidFill>
                <a:srgbClr val="252525"/>
              </a:solidFill>
            </a:endParaRPr>
          </a:p>
          <a:p>
            <a:pPr marL="0" lvl="0" indent="0" algn="l" rtl="0">
              <a:spcBef>
                <a:spcPts val="1200"/>
              </a:spcBef>
              <a:spcAft>
                <a:spcPts val="0"/>
              </a:spcAft>
              <a:buNone/>
            </a:pPr>
            <a:r>
              <a:rPr lang="en">
                <a:solidFill>
                  <a:srgbClr val="252525"/>
                </a:solidFill>
              </a:rPr>
              <a:t>It was designed to eliminate Bitcoin's reliance on centralized exchanges, use less electricity than Bitcoin, and perform transactions much more quickly than Bitcoin.</a:t>
            </a:r>
            <a:endParaRPr>
              <a:solidFill>
                <a:srgbClr val="252525"/>
              </a:solidFill>
            </a:endParaRPr>
          </a:p>
          <a:p>
            <a:pPr marL="0" lvl="0" indent="0" algn="l" rtl="0">
              <a:spcBef>
                <a:spcPts val="1200"/>
              </a:spcBef>
              <a:spcAft>
                <a:spcPts val="1200"/>
              </a:spcAft>
              <a:buNone/>
            </a:pPr>
            <a:r>
              <a:rPr lang="en">
                <a:solidFill>
                  <a:srgbClr val="252525"/>
                </a:solidFill>
              </a:rPr>
              <a:t>RTXP was launched in 2012, its main goal is to ensure “secure, instant and almost free global money operations of any size without any chargebacks”.</a:t>
            </a:r>
            <a:endParaRPr>
              <a:solidFill>
                <a:srgbClr val="252525"/>
              </a:solidFill>
            </a:endParaRPr>
          </a:p>
        </p:txBody>
      </p:sp>
      <p:cxnSp>
        <p:nvCxnSpPr>
          <p:cNvPr id="292" name="Google Shape;292;p15"/>
          <p:cNvCxnSpPr/>
          <p:nvPr/>
        </p:nvCxnSpPr>
        <p:spPr>
          <a:xfrm rot="10800000" flipH="1">
            <a:off x="1371400" y="1093133"/>
            <a:ext cx="1370700" cy="1020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303800" y="697850"/>
            <a:ext cx="7030500" cy="38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The protocol supports payment with fiat currency, crypto currency, goods or any other units like passenger bonus miles or mobile minutes.</a:t>
            </a:r>
            <a:endParaRPr>
              <a:solidFill>
                <a:srgbClr val="000000"/>
              </a:solidFill>
            </a:endParaRPr>
          </a:p>
          <a:p>
            <a:pPr marL="0" lvl="0" indent="0" algn="l" rtl="0">
              <a:spcBef>
                <a:spcPts val="1200"/>
              </a:spcBef>
              <a:spcAft>
                <a:spcPts val="0"/>
              </a:spcAft>
              <a:buNone/>
            </a:pPr>
            <a:r>
              <a:rPr lang="en">
                <a:solidFill>
                  <a:srgbClr val="000000"/>
                </a:solidFill>
              </a:rPr>
              <a:t>As the transactions in this system are confirmed by the consensus of network participants instead of mining like in the Bitcoin network, it causes more trust of banks and payment networks.</a:t>
            </a:r>
            <a:endParaRPr>
              <a:solidFill>
                <a:srgbClr val="000000"/>
              </a:solidFill>
            </a:endParaRPr>
          </a:p>
          <a:p>
            <a:pPr marL="0" lvl="0" indent="0" algn="l" rtl="0">
              <a:spcBef>
                <a:spcPts val="1200"/>
              </a:spcBef>
              <a:spcAft>
                <a:spcPts val="0"/>
              </a:spcAft>
              <a:buNone/>
            </a:pPr>
            <a:r>
              <a:rPr lang="en">
                <a:solidFill>
                  <a:srgbClr val="000000"/>
                </a:solidFill>
              </a:rPr>
              <a:t>For example, the RTXP is used by the Earthport service payment system, which is working in 65 countries, including the Bank of America and the HSBC bank.</a:t>
            </a:r>
            <a:endParaRPr>
              <a:solidFill>
                <a:srgbClr val="000000"/>
              </a:solidFill>
            </a:endParaRPr>
          </a:p>
          <a:p>
            <a:pPr marL="0" lvl="0" indent="0" algn="l" rtl="0">
              <a:spcBef>
                <a:spcPts val="1200"/>
              </a:spcBef>
              <a:spcAft>
                <a:spcPts val="0"/>
              </a:spcAft>
              <a:buNone/>
            </a:pPr>
            <a:r>
              <a:rPr lang="en">
                <a:solidFill>
                  <a:srgbClr val="000000"/>
                </a:solidFill>
              </a:rPr>
              <a:t>Today, XRP is amongst the largest digital currencies in the capitalization.</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1852</Words>
  <Application>Microsoft Office PowerPoint</Application>
  <PresentationFormat>On-screen Show (16:9)</PresentationFormat>
  <Paragraphs>102</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Maven Pro</vt:lpstr>
      <vt:lpstr>Nunito</vt:lpstr>
      <vt:lpstr>Comic Sans MS</vt:lpstr>
      <vt:lpstr>Momentum</vt:lpstr>
      <vt:lpstr>RIPPLE</vt:lpstr>
      <vt:lpstr>Issues with current banking system</vt:lpstr>
      <vt:lpstr>PowerPoint Presentation</vt:lpstr>
      <vt:lpstr>PowerPoint Presentation</vt:lpstr>
      <vt:lpstr>About</vt:lpstr>
      <vt:lpstr>Currency</vt:lpstr>
      <vt:lpstr>PowerPoint Presentation</vt:lpstr>
      <vt:lpstr>History</vt:lpstr>
      <vt:lpstr>PowerPoint Presentation</vt:lpstr>
      <vt:lpstr>Concept Behind Ripple</vt:lpstr>
      <vt:lpstr>Technology Behind It</vt:lpstr>
      <vt:lpstr>Ripple Cryptocurrency Mining</vt:lpstr>
      <vt:lpstr>PowerPoint Presentation</vt:lpstr>
      <vt:lpstr>XRP cryptocurrency</vt:lpstr>
      <vt:lpstr>PowerPoint Presentation</vt:lpstr>
      <vt:lpstr>PowerPoint Presentation</vt:lpstr>
      <vt:lpstr>PowerPoint Presentation</vt:lpstr>
      <vt:lpstr>Ripple coin is powered by mathematical algorithms and obeys fixed rules that can never be changed. That’s what makes it secure and reliable. Because no person or organization controls XRP, it cannot be created, falsified, or duplicated. All payments are direct and peer-to-peer. It can be used without any third-parties, intermediaries, or other institutions.  XRP plays an important security service within the network. Every transaction destroys a tiny amount of cryptocurrency as a transaction commission. This security cost is insignificant to any normal user - even extremely high-volume users will lose, at most, the equivalent of a few pennies. However abusive users who attempt to spam the network with excessive transactions will soon run out of XRP and be forced to stop.  Another security measure is the reserve system. The reserve is a minimum amount of coins needed for actions that requires network resources. These reserves are negligible for any normal user, the equivalent of less than dollar. However attempts to overload the network with excessive actions become more costly.  </vt:lpstr>
      <vt:lpstr>BITCOIN VS XRP</vt:lpstr>
      <vt:lpstr>Main Differences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RIPPLE</dc:title>
  <cp:lastModifiedBy>ANJAN KUMAR</cp:lastModifiedBy>
  <cp:revision>8</cp:revision>
  <dcterms:modified xsi:type="dcterms:W3CDTF">2021-06-17T10:54:41Z</dcterms:modified>
</cp:coreProperties>
</file>