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9a2586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859a2586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276b08ab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276b08ab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e33acad14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e33acad14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276b08ab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276b08ab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33acad14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33acad14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1605c79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1605c79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e1898d3b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e1898d3b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1898d3b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1898d3b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1898d3b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1898d3b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3882984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3882984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1605c79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1605c79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d827fff6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d827fff6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33acad1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33acad1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605c79b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605c79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b8d6c8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b8d6c8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605c79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605c79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1898d3b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1898d3b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1605c79b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e1605c79b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276b08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276b0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b3d130c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b3d130c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utt.ly/HmlkYe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jp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"/>
          <p:cNvSpPr txBox="1"/>
          <p:nvPr>
            <p:ph type="ctrTitle"/>
          </p:nvPr>
        </p:nvSpPr>
        <p:spPr>
          <a:xfrm>
            <a:off x="291000" y="1527500"/>
            <a:ext cx="42918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 ISEE Project –</a:t>
            </a:r>
            <a:br>
              <a:rPr lang="en" sz="3000"/>
            </a:br>
            <a:r>
              <a:rPr lang="en" sz="3000"/>
              <a:t> Team DroidKnights</a:t>
            </a:r>
            <a:endParaRPr sz="3000"/>
          </a:p>
        </p:txBody>
      </p:sp>
      <p:sp>
        <p:nvSpPr>
          <p:cNvPr id="615" name="Google Shape;615;p23"/>
          <p:cNvSpPr txBox="1"/>
          <p:nvPr>
            <p:ph idx="1" type="subTitle"/>
          </p:nvPr>
        </p:nvSpPr>
        <p:spPr>
          <a:xfrm>
            <a:off x="460500" y="3435350"/>
            <a:ext cx="4291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Final m</a:t>
            </a:r>
            <a:r>
              <a:rPr lang="en"/>
              <a:t>ilestone - Product presentation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Presented by - Anjan Chatterjee</a:t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8395188" y="698825"/>
            <a:ext cx="748800" cy="74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8395188" y="1447613"/>
            <a:ext cx="748800" cy="748800"/>
          </a:xfrm>
          <a:prstGeom prst="rect">
            <a:avLst/>
          </a:prstGeom>
          <a:solidFill>
            <a:srgbClr val="F2DADA">
              <a:alpha val="55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7646400" y="698825"/>
            <a:ext cx="748800" cy="748800"/>
          </a:xfrm>
          <a:prstGeom prst="rect">
            <a:avLst/>
          </a:prstGeom>
          <a:solidFill>
            <a:srgbClr val="F2DADA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50" y="1447625"/>
            <a:ext cx="3162676" cy="313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32"/>
          <p:cNvSpPr txBox="1"/>
          <p:nvPr>
            <p:ph type="title"/>
          </p:nvPr>
        </p:nvSpPr>
        <p:spPr>
          <a:xfrm>
            <a:off x="1090475" y="2430450"/>
            <a:ext cx="41523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features</a:t>
            </a:r>
            <a:endParaRPr sz="3200"/>
          </a:p>
        </p:txBody>
      </p:sp>
      <p:sp>
        <p:nvSpPr>
          <p:cNvPr id="794" name="Google Shape;794;p32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Main features of our app that stands out from others</a:t>
            </a:r>
            <a:endParaRPr sz="1600"/>
          </a:p>
        </p:txBody>
      </p:sp>
      <p:sp>
        <p:nvSpPr>
          <p:cNvPr id="795" name="Google Shape;795;p32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6" name="Google Shape;796;p32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33"/>
          <p:cNvSpPr/>
          <p:nvPr/>
        </p:nvSpPr>
        <p:spPr>
          <a:xfrm>
            <a:off x="180963" y="874150"/>
            <a:ext cx="2687700" cy="48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Splash Screen Animation</a:t>
            </a:r>
            <a:endParaRPr b="1"/>
          </a:p>
        </p:txBody>
      </p:sp>
      <p:sp>
        <p:nvSpPr>
          <p:cNvPr id="803" name="Google Shape;803;p33"/>
          <p:cNvSpPr/>
          <p:nvPr/>
        </p:nvSpPr>
        <p:spPr>
          <a:xfrm>
            <a:off x="705338" y="1451438"/>
            <a:ext cx="2687700" cy="484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Login/Registration Activity</a:t>
            </a:r>
            <a:endParaRPr b="1"/>
          </a:p>
        </p:txBody>
      </p:sp>
      <p:sp>
        <p:nvSpPr>
          <p:cNvPr id="804" name="Google Shape;804;p33"/>
          <p:cNvSpPr/>
          <p:nvPr/>
        </p:nvSpPr>
        <p:spPr>
          <a:xfrm>
            <a:off x="1511288" y="2028738"/>
            <a:ext cx="3182100" cy="48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Single login per user in a device</a:t>
            </a:r>
            <a:endParaRPr b="1"/>
          </a:p>
        </p:txBody>
      </p:sp>
      <p:sp>
        <p:nvSpPr>
          <p:cNvPr id="805" name="Google Shape;805;p33"/>
          <p:cNvSpPr/>
          <p:nvPr/>
        </p:nvSpPr>
        <p:spPr>
          <a:xfrm>
            <a:off x="3393038" y="3185963"/>
            <a:ext cx="3089700" cy="484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Grid Layout (For Main Activity)</a:t>
            </a:r>
            <a:endParaRPr b="1"/>
          </a:p>
        </p:txBody>
      </p:sp>
      <p:sp>
        <p:nvSpPr>
          <p:cNvPr id="806" name="Google Shape;806;p33"/>
          <p:cNvSpPr/>
          <p:nvPr/>
        </p:nvSpPr>
        <p:spPr>
          <a:xfrm>
            <a:off x="4693388" y="3759138"/>
            <a:ext cx="3020400" cy="48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Layout Inflation (Data Input)</a:t>
            </a:r>
            <a:endParaRPr b="1"/>
          </a:p>
        </p:txBody>
      </p:sp>
      <p:sp>
        <p:nvSpPr>
          <p:cNvPr id="807" name="Google Shape;807;p33"/>
          <p:cNvSpPr/>
          <p:nvPr/>
        </p:nvSpPr>
        <p:spPr>
          <a:xfrm>
            <a:off x="5780938" y="4316675"/>
            <a:ext cx="3182100" cy="484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Offline Capabilities in Application</a:t>
            </a:r>
            <a:endParaRPr b="1"/>
          </a:p>
        </p:txBody>
      </p:sp>
      <p:sp>
        <p:nvSpPr>
          <p:cNvPr id="808" name="Google Shape;808;p33"/>
          <p:cNvSpPr/>
          <p:nvPr/>
        </p:nvSpPr>
        <p:spPr>
          <a:xfrm>
            <a:off x="5887413" y="1521738"/>
            <a:ext cx="3020400" cy="1316100"/>
          </a:xfrm>
          <a:prstGeom prst="wedgeRoundRectCallout">
            <a:avLst>
              <a:gd fmla="val -49083" name="adj1"/>
              <a:gd fmla="val 7211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b="1" lang="en"/>
              <a:t>Approach</a:t>
            </a:r>
            <a:r>
              <a:rPr lang="en"/>
              <a:t> towards the </a:t>
            </a:r>
            <a:r>
              <a:rPr b="1" lang="en"/>
              <a:t>application</a:t>
            </a:r>
            <a:r>
              <a:rPr lang="en"/>
              <a:t> was to stress upon </a:t>
            </a:r>
            <a:r>
              <a:rPr b="1" lang="en"/>
              <a:t>thresholds/budgets</a:t>
            </a:r>
            <a:r>
              <a:rPr lang="en"/>
              <a:t> and savings associated to the </a:t>
            </a:r>
            <a:r>
              <a:rPr b="1" lang="en"/>
              <a:t>expense!!</a:t>
            </a:r>
            <a:endParaRPr b="1"/>
          </a:p>
        </p:txBody>
      </p:sp>
      <p:sp>
        <p:nvSpPr>
          <p:cNvPr id="809" name="Google Shape;809;p33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2598838" y="2608450"/>
            <a:ext cx="3182100" cy="48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Double tap back button to exit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34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Getting started</a:t>
            </a:r>
            <a:endParaRPr sz="3200"/>
          </a:p>
        </p:txBody>
      </p:sp>
      <p:sp>
        <p:nvSpPr>
          <p:cNvPr id="817" name="Google Shape;817;p34"/>
          <p:cNvSpPr txBox="1"/>
          <p:nvPr>
            <p:ph idx="1" type="subTitle"/>
          </p:nvPr>
        </p:nvSpPr>
        <p:spPr>
          <a:xfrm>
            <a:off x="1103950" y="3098550"/>
            <a:ext cx="33408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Basic app info and steps to start using our app </a:t>
            </a:r>
            <a:endParaRPr sz="1600"/>
          </a:p>
        </p:txBody>
      </p:sp>
      <p:sp>
        <p:nvSpPr>
          <p:cNvPr id="818" name="Google Shape;818;p34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5"/>
          <p:cNvSpPr txBox="1"/>
          <p:nvPr>
            <p:ph type="title"/>
          </p:nvPr>
        </p:nvSpPr>
        <p:spPr>
          <a:xfrm>
            <a:off x="5172400" y="2166825"/>
            <a:ext cx="326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Steps to start</a:t>
            </a:r>
            <a:endParaRPr sz="2200"/>
          </a:p>
        </p:txBody>
      </p:sp>
      <p:sp>
        <p:nvSpPr>
          <p:cNvPr id="825" name="Google Shape;825;p35"/>
          <p:cNvSpPr txBox="1"/>
          <p:nvPr>
            <p:ph idx="2" type="subTitle"/>
          </p:nvPr>
        </p:nvSpPr>
        <p:spPr>
          <a:xfrm>
            <a:off x="6131775" y="2763650"/>
            <a:ext cx="25146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app from this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https://cutt.ly/HmlkYe6</a:t>
            </a:r>
            <a:endParaRPr/>
          </a:p>
        </p:txBody>
      </p:sp>
      <p:sp>
        <p:nvSpPr>
          <p:cNvPr id="826" name="Google Shape;826;p35"/>
          <p:cNvSpPr txBox="1"/>
          <p:nvPr>
            <p:ph idx="5" type="title"/>
          </p:nvPr>
        </p:nvSpPr>
        <p:spPr>
          <a:xfrm>
            <a:off x="5157425" y="2763650"/>
            <a:ext cx="630900" cy="38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8" name="Google Shape;828;p35"/>
          <p:cNvSpPr txBox="1"/>
          <p:nvPr>
            <p:ph idx="1" type="subTitle"/>
          </p:nvPr>
        </p:nvSpPr>
        <p:spPr>
          <a:xfrm>
            <a:off x="511175" y="1133750"/>
            <a:ext cx="1577100" cy="3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 group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Category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In-app purchases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Version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Updated</a:t>
            </a:r>
            <a:r>
              <a:rPr lang="en" sz="1200"/>
              <a:t> 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Download size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Offered by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Permissions </a:t>
            </a:r>
            <a:endParaRPr sz="1200"/>
          </a:p>
        </p:txBody>
      </p:sp>
      <p:sp>
        <p:nvSpPr>
          <p:cNvPr id="829" name="Google Shape;829;p35"/>
          <p:cNvSpPr txBox="1"/>
          <p:nvPr>
            <p:ph idx="3" type="subTitle"/>
          </p:nvPr>
        </p:nvSpPr>
        <p:spPr>
          <a:xfrm>
            <a:off x="6131775" y="3313275"/>
            <a:ext cx="25146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with an email address.</a:t>
            </a:r>
            <a:endParaRPr/>
          </a:p>
        </p:txBody>
      </p:sp>
      <p:sp>
        <p:nvSpPr>
          <p:cNvPr id="830" name="Google Shape;830;p35"/>
          <p:cNvSpPr txBox="1"/>
          <p:nvPr>
            <p:ph idx="4" type="subTitle"/>
          </p:nvPr>
        </p:nvSpPr>
        <p:spPr>
          <a:xfrm>
            <a:off x="6146750" y="3680025"/>
            <a:ext cx="22860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your monthly budget.</a:t>
            </a:r>
            <a:endParaRPr/>
          </a:p>
        </p:txBody>
      </p:sp>
      <p:sp>
        <p:nvSpPr>
          <p:cNvPr id="831" name="Google Shape;831;p35"/>
          <p:cNvSpPr txBox="1"/>
          <p:nvPr>
            <p:ph idx="6" type="title"/>
          </p:nvPr>
        </p:nvSpPr>
        <p:spPr>
          <a:xfrm>
            <a:off x="5157425" y="3315225"/>
            <a:ext cx="630900" cy="38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2" name="Google Shape;832;p35"/>
          <p:cNvSpPr txBox="1"/>
          <p:nvPr>
            <p:ph idx="7" type="title"/>
          </p:nvPr>
        </p:nvSpPr>
        <p:spPr>
          <a:xfrm>
            <a:off x="5172400" y="3683925"/>
            <a:ext cx="630900" cy="38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3" name="Google Shape;833;p35"/>
          <p:cNvSpPr txBox="1"/>
          <p:nvPr>
            <p:ph type="title"/>
          </p:nvPr>
        </p:nvSpPr>
        <p:spPr>
          <a:xfrm>
            <a:off x="272400" y="586775"/>
            <a:ext cx="36618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</a:t>
            </a:r>
            <a:r>
              <a:rPr lang="en" sz="2200">
                <a:solidFill>
                  <a:schemeClr val="dk1"/>
                </a:solidFill>
              </a:rPr>
              <a:t>App info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34" name="Google Shape;834;p35"/>
          <p:cNvSpPr txBox="1"/>
          <p:nvPr>
            <p:ph idx="1" type="subTitle"/>
          </p:nvPr>
        </p:nvSpPr>
        <p:spPr>
          <a:xfrm>
            <a:off x="2396575" y="1133750"/>
            <a:ext cx="20463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 ages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Finance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Free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1.0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04.07.2021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9.82 MB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OvGU Magdeburg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Network access, contacts</a:t>
            </a:r>
            <a:endParaRPr sz="1200"/>
          </a:p>
        </p:txBody>
      </p:sp>
      <p:sp>
        <p:nvSpPr>
          <p:cNvPr id="835" name="Google Shape;835;p35"/>
          <p:cNvSpPr txBox="1"/>
          <p:nvPr>
            <p:ph idx="4" type="subTitle"/>
          </p:nvPr>
        </p:nvSpPr>
        <p:spPr>
          <a:xfrm>
            <a:off x="6146750" y="4067925"/>
            <a:ext cx="22860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your expenses daily.</a:t>
            </a:r>
            <a:endParaRPr/>
          </a:p>
        </p:txBody>
      </p:sp>
      <p:sp>
        <p:nvSpPr>
          <p:cNvPr id="836" name="Google Shape;836;p35"/>
          <p:cNvSpPr txBox="1"/>
          <p:nvPr>
            <p:ph idx="7" type="title"/>
          </p:nvPr>
        </p:nvSpPr>
        <p:spPr>
          <a:xfrm>
            <a:off x="5172400" y="4071825"/>
            <a:ext cx="630900" cy="38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7" name="Google Shape;837;p35"/>
          <p:cNvSpPr txBox="1"/>
          <p:nvPr>
            <p:ph idx="4" type="subTitle"/>
          </p:nvPr>
        </p:nvSpPr>
        <p:spPr>
          <a:xfrm>
            <a:off x="6146750" y="4459725"/>
            <a:ext cx="22860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help tab for more.</a:t>
            </a:r>
            <a:endParaRPr/>
          </a:p>
        </p:txBody>
      </p:sp>
      <p:sp>
        <p:nvSpPr>
          <p:cNvPr id="838" name="Google Shape;838;p35"/>
          <p:cNvSpPr txBox="1"/>
          <p:nvPr>
            <p:ph idx="7" type="title"/>
          </p:nvPr>
        </p:nvSpPr>
        <p:spPr>
          <a:xfrm>
            <a:off x="5172400" y="4463625"/>
            <a:ext cx="630900" cy="38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9" name="Google Shape;839;p35"/>
          <p:cNvSpPr txBox="1"/>
          <p:nvPr>
            <p:ph type="title"/>
          </p:nvPr>
        </p:nvSpPr>
        <p:spPr>
          <a:xfrm>
            <a:off x="5172400" y="670850"/>
            <a:ext cx="326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About</a:t>
            </a:r>
            <a:endParaRPr sz="2200"/>
          </a:p>
        </p:txBody>
      </p:sp>
      <p:sp>
        <p:nvSpPr>
          <p:cNvPr id="840" name="Google Shape;840;p35"/>
          <p:cNvSpPr txBox="1"/>
          <p:nvPr/>
        </p:nvSpPr>
        <p:spPr>
          <a:xfrm>
            <a:off x="5172400" y="1191300"/>
            <a:ext cx="354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simple app to track your daily expenses based on your monthly budget. Easy to use interface with nice analytics to manage your personal wealth.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41" name="Google Shape;841;p35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36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reviews</a:t>
            </a:r>
            <a:endParaRPr sz="3200"/>
          </a:p>
        </p:txBody>
      </p:sp>
      <p:sp>
        <p:nvSpPr>
          <p:cNvPr id="848" name="Google Shape;848;p36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Usage reviews from actual users</a:t>
            </a:r>
            <a:r>
              <a:rPr lang="en" sz="1600"/>
              <a:t> </a:t>
            </a:r>
            <a:endParaRPr sz="1600"/>
          </a:p>
        </p:txBody>
      </p:sp>
      <p:sp>
        <p:nvSpPr>
          <p:cNvPr id="849" name="Google Shape;849;p36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0" name="Google Shape;850;p36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37"/>
          <p:cNvSpPr txBox="1"/>
          <p:nvPr>
            <p:ph idx="4294967295" type="body"/>
          </p:nvPr>
        </p:nvSpPr>
        <p:spPr>
          <a:xfrm>
            <a:off x="2804875" y="1509725"/>
            <a:ext cx="14697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Designation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Review</a:t>
            </a:r>
            <a:endParaRPr/>
          </a:p>
        </p:txBody>
      </p:sp>
      <p:sp>
        <p:nvSpPr>
          <p:cNvPr id="857" name="Google Shape;857;p37"/>
          <p:cNvSpPr txBox="1"/>
          <p:nvPr/>
        </p:nvSpPr>
        <p:spPr>
          <a:xfrm>
            <a:off x="4451000" y="1509725"/>
            <a:ext cx="430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Dilip Pathireddy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Student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app is very easy to use and everything is very clear. It really gave me a visual idea of what is going on with my money, it should help me to control spending and I will be able to save money in the future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.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58" name="Google Shape;8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124209"/>
            <a:ext cx="2170225" cy="229964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7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60" name="Google Shape;860;p37"/>
          <p:cNvPicPr preferRelativeResize="0"/>
          <p:nvPr/>
        </p:nvPicPr>
        <p:blipFill rotWithShape="1">
          <a:blip r:embed="rId4">
            <a:alphaModFix/>
          </a:blip>
          <a:srcRect b="80000" l="0" r="50179" t="5617"/>
          <a:stretch/>
        </p:blipFill>
        <p:spPr>
          <a:xfrm>
            <a:off x="2615275" y="852950"/>
            <a:ext cx="2566650" cy="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38"/>
          <p:cNvSpPr txBox="1"/>
          <p:nvPr>
            <p:ph idx="4294967295" type="body"/>
          </p:nvPr>
        </p:nvSpPr>
        <p:spPr>
          <a:xfrm>
            <a:off x="2804875" y="1509725"/>
            <a:ext cx="14697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Designation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Review</a:t>
            </a:r>
            <a:endParaRPr/>
          </a:p>
        </p:txBody>
      </p:sp>
      <p:pic>
        <p:nvPicPr>
          <p:cNvPr id="867" name="Google Shape;8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" y="1190211"/>
            <a:ext cx="2262476" cy="2232688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8"/>
          <p:cNvSpPr txBox="1"/>
          <p:nvPr/>
        </p:nvSpPr>
        <p:spPr>
          <a:xfrm>
            <a:off x="4451000" y="1509725"/>
            <a:ext cx="4308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Ravi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Software Engineer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App was very easy to use. The analytics was one of the feature that I liked the most 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 and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 it was very visual. This app not only gave me the ability to add my expense and set budgets, but also helped me to understand my spending.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9" name="Google Shape;869;p38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70" name="Google Shape;870;p38"/>
          <p:cNvPicPr preferRelativeResize="0"/>
          <p:nvPr/>
        </p:nvPicPr>
        <p:blipFill rotWithShape="1">
          <a:blip r:embed="rId4">
            <a:alphaModFix/>
          </a:blip>
          <a:srcRect b="80000" l="0" r="50179" t="5617"/>
          <a:stretch/>
        </p:blipFill>
        <p:spPr>
          <a:xfrm>
            <a:off x="2615275" y="852950"/>
            <a:ext cx="2566650" cy="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39"/>
          <p:cNvSpPr txBox="1"/>
          <p:nvPr>
            <p:ph idx="4294967295" type="body"/>
          </p:nvPr>
        </p:nvSpPr>
        <p:spPr>
          <a:xfrm>
            <a:off x="2804875" y="1509725"/>
            <a:ext cx="14697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Designation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Review</a:t>
            </a:r>
            <a:endParaRPr/>
          </a:p>
        </p:txBody>
      </p:sp>
      <p:sp>
        <p:nvSpPr>
          <p:cNvPr id="877" name="Google Shape;877;p39"/>
          <p:cNvSpPr txBox="1"/>
          <p:nvPr/>
        </p:nvSpPr>
        <p:spPr>
          <a:xfrm>
            <a:off x="4451000" y="1509725"/>
            <a:ext cx="4392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Nazar Iqbal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Student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My initial thought being the app is not intrusive, its intuitive and simple. The graphical and analytical representation is impeccable and quite helpful from a student point of view. The export feature and recurring transactions adds silver lining to the App.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78" name="Google Shape;8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50" y="1115075"/>
            <a:ext cx="2194400" cy="23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9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80" name="Google Shape;880;p39"/>
          <p:cNvPicPr preferRelativeResize="0"/>
          <p:nvPr/>
        </p:nvPicPr>
        <p:blipFill rotWithShape="1">
          <a:blip r:embed="rId4">
            <a:alphaModFix/>
          </a:blip>
          <a:srcRect b="79624" l="51811" r="0" t="5805"/>
          <a:stretch/>
        </p:blipFill>
        <p:spPr>
          <a:xfrm>
            <a:off x="2804875" y="879375"/>
            <a:ext cx="2482500" cy="7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40"/>
          <p:cNvSpPr txBox="1"/>
          <p:nvPr>
            <p:ph idx="4294967295" type="body"/>
          </p:nvPr>
        </p:nvSpPr>
        <p:spPr>
          <a:xfrm>
            <a:off x="2804875" y="1509725"/>
            <a:ext cx="14697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Designation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Review</a:t>
            </a:r>
            <a:endParaRPr/>
          </a:p>
        </p:txBody>
      </p:sp>
      <p:sp>
        <p:nvSpPr>
          <p:cNvPr id="887" name="Google Shape;887;p40"/>
          <p:cNvSpPr txBox="1"/>
          <p:nvPr/>
        </p:nvSpPr>
        <p:spPr>
          <a:xfrm>
            <a:off x="4451000" y="1509725"/>
            <a:ext cx="4392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Apurba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Cyber security analyst (trainee)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user interface of the app is very simple and easy to use even for people who are not tech savvy</a:t>
            </a: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It contains all the features of a </a:t>
            </a: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modern</a:t>
            </a: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day app. The only thing that could get better is that if the password field compels user to input alphanumeric and </a:t>
            </a: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special</a:t>
            </a:r>
            <a:r>
              <a:rPr lang="en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characters combination.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89" name="Google Shape;889;p40"/>
          <p:cNvPicPr preferRelativeResize="0"/>
          <p:nvPr/>
        </p:nvPicPr>
        <p:blipFill rotWithShape="1">
          <a:blip r:embed="rId3">
            <a:alphaModFix/>
          </a:blip>
          <a:srcRect b="63871" l="0" r="49533" t="19999"/>
          <a:stretch/>
        </p:blipFill>
        <p:spPr>
          <a:xfrm>
            <a:off x="2633050" y="813000"/>
            <a:ext cx="2599850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0"/>
          <p:cNvPicPr preferRelativeResize="0"/>
          <p:nvPr/>
        </p:nvPicPr>
        <p:blipFill rotWithShape="1">
          <a:blip r:embed="rId4">
            <a:alphaModFix/>
          </a:blip>
          <a:srcRect b="12656" l="0" r="0" t="0"/>
          <a:stretch/>
        </p:blipFill>
        <p:spPr>
          <a:xfrm>
            <a:off x="290475" y="1085225"/>
            <a:ext cx="2115350" cy="2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6" name="Google Shape;896;p41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Lessons learned</a:t>
            </a:r>
            <a:endParaRPr sz="3200"/>
          </a:p>
        </p:txBody>
      </p:sp>
      <p:sp>
        <p:nvSpPr>
          <p:cNvPr id="897" name="Google Shape;897;p41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Individual lessons that we as a team learned while working on the project</a:t>
            </a:r>
            <a:r>
              <a:rPr lang="en" sz="1600"/>
              <a:t> </a:t>
            </a:r>
            <a:endParaRPr sz="1600"/>
          </a:p>
        </p:txBody>
      </p:sp>
      <p:sp>
        <p:nvSpPr>
          <p:cNvPr id="898" name="Google Shape;898;p41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99" name="Google Shape;899;p41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2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565963" y="1672900"/>
            <a:ext cx="2482500" cy="1475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3175638" y="16729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565963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3175638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565115" y="1671100"/>
            <a:ext cx="402300" cy="347400"/>
          </a:xfrm>
          <a:prstGeom prst="rect">
            <a:avLst/>
          </a:prstGeom>
          <a:solidFill>
            <a:srgbClr val="1922A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891225" y="1948450"/>
            <a:ext cx="2153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retrospective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891225" y="2313242"/>
            <a:ext cx="2073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Milestone overview and highlights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3177789" y="16711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3559702" y="193105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565115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967425" y="3536175"/>
            <a:ext cx="21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Getting started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951525" y="3992125"/>
            <a:ext cx="2032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Basic app info and steps to start using our app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3177789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3657475" y="3536175"/>
            <a:ext cx="207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reviews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3618800" y="3929775"/>
            <a:ext cx="1995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App review from actual users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3580100" y="229901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Customer requirements summary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5793063" y="16738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5795214" y="16720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6177127" y="193195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6197525" y="229991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Main features of our app that stands out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5863913" y="32953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5866064" y="329355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6247977" y="355350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Lessons learned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6268375" y="392146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Lessons we have learned working as a team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5" name="Google Shape;905;p42"/>
          <p:cNvSpPr txBox="1"/>
          <p:nvPr>
            <p:ph idx="1" type="subTitle"/>
          </p:nvPr>
        </p:nvSpPr>
        <p:spPr>
          <a:xfrm>
            <a:off x="638950" y="1592475"/>
            <a:ext cx="2280900" cy="1371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i="1" lang="en"/>
              <a:t>Learning and Developing at the same time is a challenging phase, once done, gives a good feeling!!</a:t>
            </a:r>
            <a:r>
              <a:rPr lang="en"/>
              <a:t>”</a:t>
            </a:r>
            <a:endParaRPr/>
          </a:p>
        </p:txBody>
      </p:sp>
      <p:sp>
        <p:nvSpPr>
          <p:cNvPr id="906" name="Google Shape;906;p42"/>
          <p:cNvSpPr txBox="1"/>
          <p:nvPr>
            <p:ph idx="2" type="subTitle"/>
          </p:nvPr>
        </p:nvSpPr>
        <p:spPr>
          <a:xfrm>
            <a:off x="3431550" y="1592475"/>
            <a:ext cx="2280900" cy="1371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i="1" lang="en"/>
              <a:t>There is nothing </a:t>
            </a:r>
            <a:r>
              <a:rPr i="1" lang="en"/>
              <a:t>too hard to</a:t>
            </a:r>
            <a:r>
              <a:rPr i="1" lang="en"/>
              <a:t> understand if you put yourself into situations</a:t>
            </a:r>
            <a:r>
              <a:rPr i="1" lang="en"/>
              <a:t> where you have to provide solutions</a:t>
            </a:r>
            <a:r>
              <a:rPr lang="en"/>
              <a:t>” </a:t>
            </a:r>
            <a:endParaRPr/>
          </a:p>
        </p:txBody>
      </p:sp>
      <p:sp>
        <p:nvSpPr>
          <p:cNvPr id="907" name="Google Shape;907;p42"/>
          <p:cNvSpPr txBox="1"/>
          <p:nvPr>
            <p:ph idx="3" type="subTitle"/>
          </p:nvPr>
        </p:nvSpPr>
        <p:spPr>
          <a:xfrm>
            <a:off x="6224151" y="1592475"/>
            <a:ext cx="2280900" cy="1371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i="1" lang="en"/>
              <a:t>Communication and division of workload are the key factors to produce a quality and hassle free teamwork</a:t>
            </a:r>
            <a:r>
              <a:rPr lang="en"/>
              <a:t>”</a:t>
            </a:r>
            <a:endParaRPr/>
          </a:p>
        </p:txBody>
      </p:sp>
      <p:sp>
        <p:nvSpPr>
          <p:cNvPr id="908" name="Google Shape;908;p42"/>
          <p:cNvSpPr txBox="1"/>
          <p:nvPr>
            <p:ph idx="1" type="subTitle"/>
          </p:nvPr>
        </p:nvSpPr>
        <p:spPr>
          <a:xfrm>
            <a:off x="1884500" y="3384625"/>
            <a:ext cx="2280900" cy="1371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i="1" lang="en"/>
              <a:t>It is not so much about what the course hands you, but what you learn to do with it</a:t>
            </a:r>
            <a:r>
              <a:rPr lang="en"/>
              <a:t>”</a:t>
            </a:r>
            <a:endParaRPr/>
          </a:p>
        </p:txBody>
      </p:sp>
      <p:sp>
        <p:nvSpPr>
          <p:cNvPr id="909" name="Google Shape;909;p42"/>
          <p:cNvSpPr txBox="1"/>
          <p:nvPr>
            <p:ph idx="1" type="subTitle"/>
          </p:nvPr>
        </p:nvSpPr>
        <p:spPr>
          <a:xfrm>
            <a:off x="4895975" y="3384625"/>
            <a:ext cx="2280900" cy="13716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i="1" lang="en"/>
              <a:t>When you work as a team, you grow as an individual</a:t>
            </a:r>
            <a:r>
              <a:rPr lang="en"/>
              <a:t>”</a:t>
            </a:r>
            <a:endParaRPr/>
          </a:p>
        </p:txBody>
      </p:sp>
      <p:sp>
        <p:nvSpPr>
          <p:cNvPr id="910" name="Google Shape;910;p42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1" name="Google Shape;911;p42"/>
          <p:cNvSpPr txBox="1"/>
          <p:nvPr>
            <p:ph type="title"/>
          </p:nvPr>
        </p:nvSpPr>
        <p:spPr>
          <a:xfrm>
            <a:off x="638950" y="783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"/>
                <a:ea typeface="Muli"/>
                <a:cs typeface="Muli"/>
                <a:sym typeface="Muli"/>
              </a:rPr>
              <a:t>Lessons learnt</a:t>
            </a:r>
            <a:endParaRPr sz="2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43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Live demo</a:t>
            </a:r>
            <a:endParaRPr sz="3200"/>
          </a:p>
        </p:txBody>
      </p:sp>
      <p:sp>
        <p:nvSpPr>
          <p:cNvPr id="918" name="Google Shape;918;p43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Live demonstration of our app on the emulator</a:t>
            </a:r>
            <a:endParaRPr sz="1600"/>
          </a:p>
        </p:txBody>
      </p:sp>
      <p:sp>
        <p:nvSpPr>
          <p:cNvPr id="919" name="Google Shape;919;p43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20" name="Google Shape;920;p43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Google Shape;926;p44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27" name="Google Shape;927;p44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28" name="Google Shape;928;p44"/>
          <p:cNvSpPr txBox="1"/>
          <p:nvPr>
            <p:ph idx="1" type="subTitle"/>
          </p:nvPr>
        </p:nvSpPr>
        <p:spPr>
          <a:xfrm>
            <a:off x="1090475" y="3169900"/>
            <a:ext cx="60165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9" name="Google Shape;929;p4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25"/>
          <p:cNvSpPr txBox="1"/>
          <p:nvPr>
            <p:ph type="title"/>
          </p:nvPr>
        </p:nvSpPr>
        <p:spPr>
          <a:xfrm>
            <a:off x="1090475" y="2430450"/>
            <a:ext cx="5067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retrospective</a:t>
            </a:r>
            <a:endParaRPr sz="3200"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1103950" y="3098550"/>
            <a:ext cx="3284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Accomplishment per milestone, overview and highlights</a:t>
            </a:r>
            <a:endParaRPr sz="1600"/>
          </a:p>
        </p:txBody>
      </p:sp>
      <p:sp>
        <p:nvSpPr>
          <p:cNvPr id="658" name="Google Shape;658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p26"/>
          <p:cNvSpPr txBox="1"/>
          <p:nvPr>
            <p:ph idx="4294967295" type="subTitle"/>
          </p:nvPr>
        </p:nvSpPr>
        <p:spPr>
          <a:xfrm>
            <a:off x="1826050" y="3065288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b="1" lang="en"/>
              <a:t>Abhirup Roy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M. Sc. Digital Engineering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66" name="Google Shape;6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775" y="1443687"/>
            <a:ext cx="1345874" cy="1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762" y="1443688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6"/>
          <p:cNvSpPr txBox="1"/>
          <p:nvPr/>
        </p:nvSpPr>
        <p:spPr>
          <a:xfrm>
            <a:off x="2119325" y="62985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Team presentation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801485" y="4611451"/>
            <a:ext cx="7456800" cy="3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26"/>
          <p:cNvGrpSpPr/>
          <p:nvPr/>
        </p:nvGrpSpPr>
        <p:grpSpPr>
          <a:xfrm>
            <a:off x="178999" y="4550796"/>
            <a:ext cx="1362682" cy="490106"/>
            <a:chOff x="133217" y="4558850"/>
            <a:chExt cx="1420200" cy="490106"/>
          </a:xfrm>
        </p:grpSpPr>
        <p:sp>
          <p:nvSpPr>
            <p:cNvPr id="671" name="Google Shape;671;p26"/>
            <p:cNvSpPr/>
            <p:nvPr/>
          </p:nvSpPr>
          <p:spPr>
            <a:xfrm>
              <a:off x="695275" y="4558850"/>
              <a:ext cx="157800" cy="15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 txBox="1"/>
            <p:nvPr/>
          </p:nvSpPr>
          <p:spPr>
            <a:xfrm>
              <a:off x="133217" y="4716556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Team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1915120" y="4550796"/>
            <a:ext cx="1229983" cy="490100"/>
            <a:chOff x="2247411" y="4558850"/>
            <a:chExt cx="1281900" cy="490100"/>
          </a:xfrm>
        </p:grpSpPr>
        <p:sp>
          <p:nvSpPr>
            <p:cNvPr id="674" name="Google Shape;674;p26"/>
            <p:cNvSpPr/>
            <p:nvPr/>
          </p:nvSpPr>
          <p:spPr>
            <a:xfrm>
              <a:off x="2809461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 txBox="1"/>
            <p:nvPr/>
          </p:nvSpPr>
          <p:spPr>
            <a:xfrm>
              <a:off x="2247411" y="4716550"/>
              <a:ext cx="1281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Basic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3714272" y="4550796"/>
            <a:ext cx="1471489" cy="490100"/>
            <a:chOff x="3585900" y="4558850"/>
            <a:chExt cx="1533600" cy="490100"/>
          </a:xfrm>
        </p:grpSpPr>
        <p:sp>
          <p:nvSpPr>
            <p:cNvPr id="677" name="Google Shape;677;p26"/>
            <p:cNvSpPr/>
            <p:nvPr/>
          </p:nvSpPr>
          <p:spPr>
            <a:xfrm>
              <a:off x="4267654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 txBox="1"/>
            <p:nvPr/>
          </p:nvSpPr>
          <p:spPr>
            <a:xfrm>
              <a:off x="3585900" y="4716550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Advanced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5563335" y="4550796"/>
            <a:ext cx="1362682" cy="490100"/>
            <a:chOff x="4706596" y="4558850"/>
            <a:chExt cx="1420200" cy="490100"/>
          </a:xfrm>
        </p:grpSpPr>
        <p:sp>
          <p:nvSpPr>
            <p:cNvPr id="680" name="Google Shape;680;p26"/>
            <p:cNvSpPr/>
            <p:nvPr/>
          </p:nvSpPr>
          <p:spPr>
            <a:xfrm>
              <a:off x="5337796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706596" y="4716550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Beta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2" name="Google Shape;682;p26"/>
          <p:cNvGrpSpPr/>
          <p:nvPr/>
        </p:nvGrpSpPr>
        <p:grpSpPr>
          <a:xfrm>
            <a:off x="7531106" y="4550796"/>
            <a:ext cx="1471489" cy="523245"/>
            <a:chOff x="7795652" y="4558850"/>
            <a:chExt cx="1533600" cy="523245"/>
          </a:xfrm>
        </p:grpSpPr>
        <p:sp>
          <p:nvSpPr>
            <p:cNvPr id="683" name="Google Shape;683;p26"/>
            <p:cNvSpPr/>
            <p:nvPr/>
          </p:nvSpPr>
          <p:spPr>
            <a:xfrm>
              <a:off x="8483561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 txBox="1"/>
            <p:nvPr/>
          </p:nvSpPr>
          <p:spPr>
            <a:xfrm>
              <a:off x="7795652" y="4749695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Product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pic>
        <p:nvPicPr>
          <p:cNvPr id="685" name="Google Shape;6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8319" y="4185300"/>
            <a:ext cx="277000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350" y="1399900"/>
            <a:ext cx="1533625" cy="16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6"/>
          <p:cNvSpPr txBox="1"/>
          <p:nvPr>
            <p:ph idx="4294967295" type="subTitle"/>
          </p:nvPr>
        </p:nvSpPr>
        <p:spPr>
          <a:xfrm>
            <a:off x="5482350" y="3073375"/>
            <a:ext cx="17058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Indarapu Sreekar Kumar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M. Sc. Digital Engineering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8" name="Google Shape;688;p26"/>
          <p:cNvSpPr txBox="1"/>
          <p:nvPr>
            <p:ph idx="4294967295" type="subTitle"/>
          </p:nvPr>
        </p:nvSpPr>
        <p:spPr>
          <a:xfrm>
            <a:off x="3737900" y="3073375"/>
            <a:ext cx="17058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Harshavardhan Reddy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M. Sc. Digital Engineering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89" name="Google Shape;68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163" y="1443700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>
            <p:ph idx="4294967295" type="subTitle"/>
          </p:nvPr>
        </p:nvSpPr>
        <p:spPr>
          <a:xfrm>
            <a:off x="248975" y="2985800"/>
            <a:ext cx="17058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Denzil Correa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M. Sc. Operations Research and Business Analytics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91" name="Google Shape;69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38" y="1482200"/>
            <a:ext cx="1345875" cy="15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6"/>
          <p:cNvSpPr txBox="1"/>
          <p:nvPr>
            <p:ph idx="4294967295" type="subTitle"/>
          </p:nvPr>
        </p:nvSpPr>
        <p:spPr>
          <a:xfrm>
            <a:off x="7226800" y="3065288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b="1" lang="en"/>
              <a:t>Anjan Chatterjee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M. Sc. Digital Engineering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3" name="Google Shape;693;p26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27"/>
          <p:cNvSpPr txBox="1"/>
          <p:nvPr/>
        </p:nvSpPr>
        <p:spPr>
          <a:xfrm>
            <a:off x="801475" y="81380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Basic prototype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801485" y="4611451"/>
            <a:ext cx="7456800" cy="3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27"/>
          <p:cNvGrpSpPr/>
          <p:nvPr/>
        </p:nvGrpSpPr>
        <p:grpSpPr>
          <a:xfrm>
            <a:off x="178999" y="4550796"/>
            <a:ext cx="1362682" cy="490106"/>
            <a:chOff x="133217" y="4558850"/>
            <a:chExt cx="1420200" cy="490106"/>
          </a:xfrm>
        </p:grpSpPr>
        <p:sp>
          <p:nvSpPr>
            <p:cNvPr id="702" name="Google Shape;702;p27"/>
            <p:cNvSpPr/>
            <p:nvPr/>
          </p:nvSpPr>
          <p:spPr>
            <a:xfrm>
              <a:off x="695275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 txBox="1"/>
            <p:nvPr/>
          </p:nvSpPr>
          <p:spPr>
            <a:xfrm>
              <a:off x="133217" y="4716556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Team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04" name="Google Shape;704;p27"/>
          <p:cNvGrpSpPr/>
          <p:nvPr/>
        </p:nvGrpSpPr>
        <p:grpSpPr>
          <a:xfrm>
            <a:off x="1915120" y="4550796"/>
            <a:ext cx="1229983" cy="490100"/>
            <a:chOff x="2247411" y="4558850"/>
            <a:chExt cx="1281900" cy="490100"/>
          </a:xfrm>
        </p:grpSpPr>
        <p:sp>
          <p:nvSpPr>
            <p:cNvPr id="705" name="Google Shape;705;p27"/>
            <p:cNvSpPr/>
            <p:nvPr/>
          </p:nvSpPr>
          <p:spPr>
            <a:xfrm>
              <a:off x="2809461" y="4558850"/>
              <a:ext cx="157800" cy="15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 txBox="1"/>
            <p:nvPr/>
          </p:nvSpPr>
          <p:spPr>
            <a:xfrm>
              <a:off x="2247411" y="4716550"/>
              <a:ext cx="1281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Basic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07" name="Google Shape;707;p27"/>
          <p:cNvGrpSpPr/>
          <p:nvPr/>
        </p:nvGrpSpPr>
        <p:grpSpPr>
          <a:xfrm>
            <a:off x="3714272" y="4550796"/>
            <a:ext cx="1471489" cy="490100"/>
            <a:chOff x="3585900" y="4558850"/>
            <a:chExt cx="1533600" cy="490100"/>
          </a:xfrm>
        </p:grpSpPr>
        <p:sp>
          <p:nvSpPr>
            <p:cNvPr id="708" name="Google Shape;708;p27"/>
            <p:cNvSpPr/>
            <p:nvPr/>
          </p:nvSpPr>
          <p:spPr>
            <a:xfrm>
              <a:off x="4267654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 txBox="1"/>
            <p:nvPr/>
          </p:nvSpPr>
          <p:spPr>
            <a:xfrm>
              <a:off x="3585900" y="4716550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Advanced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5563335" y="4550796"/>
            <a:ext cx="1362682" cy="490100"/>
            <a:chOff x="4706596" y="4558850"/>
            <a:chExt cx="1420200" cy="490100"/>
          </a:xfrm>
        </p:grpSpPr>
        <p:sp>
          <p:nvSpPr>
            <p:cNvPr id="711" name="Google Shape;711;p27"/>
            <p:cNvSpPr/>
            <p:nvPr/>
          </p:nvSpPr>
          <p:spPr>
            <a:xfrm>
              <a:off x="5337796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 txBox="1"/>
            <p:nvPr/>
          </p:nvSpPr>
          <p:spPr>
            <a:xfrm>
              <a:off x="4706596" y="4716550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Beta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13" name="Google Shape;713;p27"/>
          <p:cNvGrpSpPr/>
          <p:nvPr/>
        </p:nvGrpSpPr>
        <p:grpSpPr>
          <a:xfrm>
            <a:off x="7531106" y="4550796"/>
            <a:ext cx="1471489" cy="523245"/>
            <a:chOff x="7795652" y="4558850"/>
            <a:chExt cx="1533600" cy="523245"/>
          </a:xfrm>
        </p:grpSpPr>
        <p:sp>
          <p:nvSpPr>
            <p:cNvPr id="714" name="Google Shape;714;p27"/>
            <p:cNvSpPr/>
            <p:nvPr/>
          </p:nvSpPr>
          <p:spPr>
            <a:xfrm>
              <a:off x="8483561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 txBox="1"/>
            <p:nvPr/>
          </p:nvSpPr>
          <p:spPr>
            <a:xfrm>
              <a:off x="7795652" y="4749695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Product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pic>
        <p:nvPicPr>
          <p:cNvPr id="716" name="Google Shape;7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319" y="4185300"/>
            <a:ext cx="277000" cy="332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7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8" name="Google Shape;718;p27"/>
          <p:cNvSpPr txBox="1"/>
          <p:nvPr/>
        </p:nvSpPr>
        <p:spPr>
          <a:xfrm>
            <a:off x="1085125" y="1450800"/>
            <a:ext cx="6889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First phase of Requirements Analysis and getting used to the Android Studio Environment.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Stepping into Class Diagrams, User Case Scenarios and Activity Diagrams.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Developing the essential features, with some necessary features.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Selection of the database for usage of the application, i.e Firebase.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Maintaining Agile methodology of development and completing the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basic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prototype.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Presenting the working prototype video.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28"/>
          <p:cNvSpPr txBox="1"/>
          <p:nvPr/>
        </p:nvSpPr>
        <p:spPr>
          <a:xfrm>
            <a:off x="801475" y="81380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Advanced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prototype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28"/>
          <p:cNvSpPr/>
          <p:nvPr/>
        </p:nvSpPr>
        <p:spPr>
          <a:xfrm>
            <a:off x="801485" y="4611451"/>
            <a:ext cx="7456800" cy="3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28"/>
          <p:cNvGrpSpPr/>
          <p:nvPr/>
        </p:nvGrpSpPr>
        <p:grpSpPr>
          <a:xfrm>
            <a:off x="178999" y="4550796"/>
            <a:ext cx="1362682" cy="490106"/>
            <a:chOff x="133217" y="4558850"/>
            <a:chExt cx="1420200" cy="490106"/>
          </a:xfrm>
        </p:grpSpPr>
        <p:sp>
          <p:nvSpPr>
            <p:cNvPr id="728" name="Google Shape;728;p28"/>
            <p:cNvSpPr/>
            <p:nvPr/>
          </p:nvSpPr>
          <p:spPr>
            <a:xfrm>
              <a:off x="695275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 txBox="1"/>
            <p:nvPr/>
          </p:nvSpPr>
          <p:spPr>
            <a:xfrm>
              <a:off x="133217" y="4716556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Team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30" name="Google Shape;730;p28"/>
          <p:cNvGrpSpPr/>
          <p:nvPr/>
        </p:nvGrpSpPr>
        <p:grpSpPr>
          <a:xfrm>
            <a:off x="1915120" y="4550796"/>
            <a:ext cx="1229983" cy="490100"/>
            <a:chOff x="2247411" y="4558850"/>
            <a:chExt cx="1281900" cy="490100"/>
          </a:xfrm>
        </p:grpSpPr>
        <p:sp>
          <p:nvSpPr>
            <p:cNvPr id="731" name="Google Shape;731;p28"/>
            <p:cNvSpPr/>
            <p:nvPr/>
          </p:nvSpPr>
          <p:spPr>
            <a:xfrm>
              <a:off x="2809461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 txBox="1"/>
            <p:nvPr/>
          </p:nvSpPr>
          <p:spPr>
            <a:xfrm>
              <a:off x="2247411" y="4716550"/>
              <a:ext cx="1281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Basic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33" name="Google Shape;733;p28"/>
          <p:cNvGrpSpPr/>
          <p:nvPr/>
        </p:nvGrpSpPr>
        <p:grpSpPr>
          <a:xfrm>
            <a:off x="3714272" y="4550796"/>
            <a:ext cx="1471489" cy="490100"/>
            <a:chOff x="3585900" y="4558850"/>
            <a:chExt cx="1533600" cy="490100"/>
          </a:xfrm>
        </p:grpSpPr>
        <p:sp>
          <p:nvSpPr>
            <p:cNvPr id="734" name="Google Shape;734;p28"/>
            <p:cNvSpPr/>
            <p:nvPr/>
          </p:nvSpPr>
          <p:spPr>
            <a:xfrm>
              <a:off x="4267654" y="4558850"/>
              <a:ext cx="157800" cy="15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 txBox="1"/>
            <p:nvPr/>
          </p:nvSpPr>
          <p:spPr>
            <a:xfrm>
              <a:off x="3585900" y="4716550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Advanced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5563335" y="4550796"/>
            <a:ext cx="1362682" cy="490100"/>
            <a:chOff x="4706596" y="4558850"/>
            <a:chExt cx="1420200" cy="490100"/>
          </a:xfrm>
        </p:grpSpPr>
        <p:sp>
          <p:nvSpPr>
            <p:cNvPr id="737" name="Google Shape;737;p28"/>
            <p:cNvSpPr/>
            <p:nvPr/>
          </p:nvSpPr>
          <p:spPr>
            <a:xfrm>
              <a:off x="5337796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4706596" y="4716550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Beta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7531106" y="4550796"/>
            <a:ext cx="1471489" cy="523245"/>
            <a:chOff x="7795652" y="4558850"/>
            <a:chExt cx="1533600" cy="523245"/>
          </a:xfrm>
        </p:grpSpPr>
        <p:sp>
          <p:nvSpPr>
            <p:cNvPr id="740" name="Google Shape;740;p28"/>
            <p:cNvSpPr/>
            <p:nvPr/>
          </p:nvSpPr>
          <p:spPr>
            <a:xfrm>
              <a:off x="8483561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7795652" y="4749695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Product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pic>
        <p:nvPicPr>
          <p:cNvPr id="742" name="Google Shape;7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319" y="4185300"/>
            <a:ext cx="277000" cy="332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28"/>
          <p:cNvSpPr txBox="1"/>
          <p:nvPr/>
        </p:nvSpPr>
        <p:spPr>
          <a:xfrm>
            <a:off x="1085125" y="1450800"/>
            <a:ext cx="6889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Overview of the design pattern used in organizing our code.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Brief introduction to coding conventions used in our code.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Introduction to users  who might be using our application with the help of user profiles.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 overview of all the design solutions introduced in the application for better customer experience.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800"/>
              </a:spcAft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GRID layout, Security, Number Keypad, Help tab, Analytics.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29"/>
          <p:cNvSpPr txBox="1"/>
          <p:nvPr/>
        </p:nvSpPr>
        <p:spPr>
          <a:xfrm>
            <a:off x="801475" y="81380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Beta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prototype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801485" y="4611451"/>
            <a:ext cx="7456800" cy="3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>
            <a:off x="178999" y="4550796"/>
            <a:ext cx="1362682" cy="490106"/>
            <a:chOff x="133217" y="4558850"/>
            <a:chExt cx="1420200" cy="490106"/>
          </a:xfrm>
        </p:grpSpPr>
        <p:sp>
          <p:nvSpPr>
            <p:cNvPr id="752" name="Google Shape;752;p29"/>
            <p:cNvSpPr/>
            <p:nvPr/>
          </p:nvSpPr>
          <p:spPr>
            <a:xfrm>
              <a:off x="695275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 txBox="1"/>
            <p:nvPr/>
          </p:nvSpPr>
          <p:spPr>
            <a:xfrm>
              <a:off x="133217" y="4716556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Team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54" name="Google Shape;754;p29"/>
          <p:cNvGrpSpPr/>
          <p:nvPr/>
        </p:nvGrpSpPr>
        <p:grpSpPr>
          <a:xfrm>
            <a:off x="1915120" y="4550796"/>
            <a:ext cx="1229983" cy="490100"/>
            <a:chOff x="2247411" y="4558850"/>
            <a:chExt cx="1281900" cy="490100"/>
          </a:xfrm>
        </p:grpSpPr>
        <p:sp>
          <p:nvSpPr>
            <p:cNvPr id="755" name="Google Shape;755;p29"/>
            <p:cNvSpPr/>
            <p:nvPr/>
          </p:nvSpPr>
          <p:spPr>
            <a:xfrm>
              <a:off x="2809461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 txBox="1"/>
            <p:nvPr/>
          </p:nvSpPr>
          <p:spPr>
            <a:xfrm>
              <a:off x="2247411" y="4716550"/>
              <a:ext cx="12819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Basic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3714272" y="4550796"/>
            <a:ext cx="1471489" cy="490100"/>
            <a:chOff x="3585900" y="4558850"/>
            <a:chExt cx="1533600" cy="490100"/>
          </a:xfrm>
        </p:grpSpPr>
        <p:sp>
          <p:nvSpPr>
            <p:cNvPr id="758" name="Google Shape;758;p29"/>
            <p:cNvSpPr/>
            <p:nvPr/>
          </p:nvSpPr>
          <p:spPr>
            <a:xfrm>
              <a:off x="4267654" y="4558850"/>
              <a:ext cx="157800" cy="157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 txBox="1"/>
            <p:nvPr/>
          </p:nvSpPr>
          <p:spPr>
            <a:xfrm>
              <a:off x="3585900" y="4716550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Advanced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5563335" y="4550796"/>
            <a:ext cx="1362682" cy="490100"/>
            <a:chOff x="4706596" y="4558850"/>
            <a:chExt cx="1420200" cy="490100"/>
          </a:xfrm>
        </p:grpSpPr>
        <p:sp>
          <p:nvSpPr>
            <p:cNvPr id="761" name="Google Shape;761;p29"/>
            <p:cNvSpPr/>
            <p:nvPr/>
          </p:nvSpPr>
          <p:spPr>
            <a:xfrm>
              <a:off x="5337796" y="4558850"/>
              <a:ext cx="157800" cy="15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 txBox="1"/>
            <p:nvPr/>
          </p:nvSpPr>
          <p:spPr>
            <a:xfrm>
              <a:off x="4706596" y="4716550"/>
              <a:ext cx="1420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Beta prototype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63" name="Google Shape;763;p29"/>
          <p:cNvGrpSpPr/>
          <p:nvPr/>
        </p:nvGrpSpPr>
        <p:grpSpPr>
          <a:xfrm>
            <a:off x="7531106" y="4550796"/>
            <a:ext cx="1471489" cy="523245"/>
            <a:chOff x="7795652" y="4558850"/>
            <a:chExt cx="1533600" cy="523245"/>
          </a:xfrm>
        </p:grpSpPr>
        <p:sp>
          <p:nvSpPr>
            <p:cNvPr id="764" name="Google Shape;764;p29"/>
            <p:cNvSpPr/>
            <p:nvPr/>
          </p:nvSpPr>
          <p:spPr>
            <a:xfrm>
              <a:off x="8483561" y="4558850"/>
              <a:ext cx="157800" cy="15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 txBox="1"/>
            <p:nvPr/>
          </p:nvSpPr>
          <p:spPr>
            <a:xfrm>
              <a:off x="7795652" y="4749695"/>
              <a:ext cx="1533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uli"/>
                  <a:ea typeface="Muli"/>
                  <a:cs typeface="Muli"/>
                  <a:sym typeface="Muli"/>
                </a:rPr>
                <a:t>Product presentation</a:t>
              </a:r>
              <a:endParaRPr sz="1000">
                <a:latin typeface="Muli"/>
                <a:ea typeface="Muli"/>
                <a:cs typeface="Muli"/>
                <a:sym typeface="Muli"/>
              </a:endParaRPr>
            </a:p>
          </p:txBody>
        </p:sp>
      </p:grpSp>
      <p:pic>
        <p:nvPicPr>
          <p:cNvPr id="766" name="Google Shape;7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319" y="4185300"/>
            <a:ext cx="277000" cy="332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9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8" name="Google Shape;768;p29"/>
          <p:cNvSpPr txBox="1"/>
          <p:nvPr/>
        </p:nvSpPr>
        <p:spPr>
          <a:xfrm>
            <a:off x="1081150" y="1402900"/>
            <a:ext cx="6890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What is Software Testing and why is it needed?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Discussed some good testing techniques.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Software Testing process.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White-Box testing, branch and condition coverage.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Black-Box testing, test cases on user requirements.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Updates in the app based on test results.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30"/>
          <p:cNvSpPr txBox="1"/>
          <p:nvPr>
            <p:ph type="title"/>
          </p:nvPr>
        </p:nvSpPr>
        <p:spPr>
          <a:xfrm>
            <a:off x="1090475" y="2430450"/>
            <a:ext cx="3396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Requirements</a:t>
            </a:r>
            <a:endParaRPr sz="3200"/>
          </a:p>
        </p:txBody>
      </p:sp>
      <p:sp>
        <p:nvSpPr>
          <p:cNvPr id="775" name="Google Shape;775;p30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Final customer requirements summary</a:t>
            </a:r>
            <a:endParaRPr sz="1600"/>
          </a:p>
        </p:txBody>
      </p:sp>
      <p:sp>
        <p:nvSpPr>
          <p:cNvPr id="776" name="Google Shape;776;p30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7" name="Google Shape;777;p30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type="title"/>
          </p:nvPr>
        </p:nvSpPr>
        <p:spPr>
          <a:xfrm>
            <a:off x="149000" y="8316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"/>
                <a:ea typeface="Muli"/>
                <a:cs typeface="Muli"/>
                <a:sym typeface="Muli"/>
              </a:rPr>
              <a:t>Customer requirements</a:t>
            </a:r>
            <a:endParaRPr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3" name="Google Shape;783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31"/>
          <p:cNvSpPr txBox="1"/>
          <p:nvPr>
            <p:ph idx="1" type="subTitle"/>
          </p:nvPr>
        </p:nvSpPr>
        <p:spPr>
          <a:xfrm>
            <a:off x="149000" y="1404325"/>
            <a:ext cx="2904000" cy="3599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Essential</a:t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Different categories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Date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Notes per entry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Payment option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6AA84F"/>
                </a:highlight>
              </a:rPr>
              <a:t>Filters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6AA84F"/>
                </a:highlight>
              </a:rPr>
              <a:t>Easy to enter numbers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6AA84F"/>
                </a:highlight>
              </a:rPr>
              <a:t>Currency selection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6AA84F"/>
                </a:highlight>
              </a:rPr>
              <a:t>Offline capability</a:t>
            </a:r>
            <a:endParaRPr sz="1500">
              <a:highlight>
                <a:srgbClr val="6AA84F"/>
              </a:highlight>
            </a:endParaRPr>
          </a:p>
        </p:txBody>
      </p:sp>
      <p:sp>
        <p:nvSpPr>
          <p:cNvPr id="785" name="Google Shape;785;p31"/>
          <p:cNvSpPr txBox="1"/>
          <p:nvPr>
            <p:ph idx="1" type="subTitle"/>
          </p:nvPr>
        </p:nvSpPr>
        <p:spPr>
          <a:xfrm>
            <a:off x="3129200" y="1404200"/>
            <a:ext cx="2904000" cy="3599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Necessary</a:t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I</a:t>
            </a:r>
            <a:r>
              <a:rPr lang="en" sz="1500">
                <a:highlight>
                  <a:srgbClr val="6AA84F"/>
                </a:highlight>
              </a:rPr>
              <a:t>cons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Deleting entries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Repeating transactions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Thresholds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Password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6AA84F"/>
                </a:highlight>
              </a:rPr>
              <a:t>Start screen indicating app about</a:t>
            </a:r>
            <a:endParaRPr sz="15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Access to contacts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6AA84F"/>
                </a:highlight>
              </a:rPr>
              <a:t>Export/Import data</a:t>
            </a:r>
            <a:endParaRPr sz="1600">
              <a:highlight>
                <a:srgbClr val="6AA84F"/>
              </a:highlight>
            </a:endParaRPr>
          </a:p>
        </p:txBody>
      </p:sp>
      <p:sp>
        <p:nvSpPr>
          <p:cNvPr id="786" name="Google Shape;786;p31"/>
          <p:cNvSpPr txBox="1"/>
          <p:nvPr>
            <p:ph idx="1" type="subTitle"/>
          </p:nvPr>
        </p:nvSpPr>
        <p:spPr>
          <a:xfrm>
            <a:off x="6109400" y="1404225"/>
            <a:ext cx="2904000" cy="359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Nice to have</a:t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Currency conversion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Help menu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Costs in charts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Computing average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Credit additional to debit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Notifications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Several projects</a:t>
            </a:r>
            <a:endParaRPr sz="16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Simple recommender</a:t>
            </a:r>
            <a:endParaRPr sz="1600">
              <a:highlight>
                <a:srgbClr val="CC0000"/>
              </a:highlight>
            </a:endParaRPr>
          </a:p>
        </p:txBody>
      </p:sp>
      <p:sp>
        <p:nvSpPr>
          <p:cNvPr id="787" name="Google Shape;787;p31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#5 - Product Presentation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