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9a2586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859a2586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d276b08ab4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d276b08ab4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276b08ab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276b08ab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ff22c9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ff22c9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d827fff6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d827fff6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276b08ab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276b08ab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4af36c5b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74af36c5b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df3d7a1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df3d7a1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276b08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d276b0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4af36c5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4af36c5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276b08ab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276b08ab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.ovgu.de/roy/isee_21_droidknights_moneycontrol/-/wikis/Team-Presenta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"/>
          <p:cNvSpPr txBox="1"/>
          <p:nvPr>
            <p:ph type="ctrTitle"/>
          </p:nvPr>
        </p:nvSpPr>
        <p:spPr>
          <a:xfrm>
            <a:off x="291000" y="1527500"/>
            <a:ext cx="42918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 ISEE Project –</a:t>
            </a:r>
            <a:br>
              <a:rPr lang="en" sz="3000"/>
            </a:br>
            <a:r>
              <a:rPr lang="en" sz="3000"/>
              <a:t> Team DroidKnights</a:t>
            </a:r>
            <a:endParaRPr sz="3000"/>
          </a:p>
        </p:txBody>
      </p:sp>
      <p:sp>
        <p:nvSpPr>
          <p:cNvPr id="615" name="Google Shape;615;p23"/>
          <p:cNvSpPr txBox="1"/>
          <p:nvPr>
            <p:ph idx="1" type="subTitle"/>
          </p:nvPr>
        </p:nvSpPr>
        <p:spPr>
          <a:xfrm>
            <a:off x="460500" y="3435350"/>
            <a:ext cx="4122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Milestone #1 - Team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8395188" y="698825"/>
            <a:ext cx="748800" cy="74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8395188" y="1447613"/>
            <a:ext cx="748800" cy="748800"/>
          </a:xfrm>
          <a:prstGeom prst="rect">
            <a:avLst/>
          </a:prstGeom>
          <a:solidFill>
            <a:srgbClr val="F2DADA">
              <a:alpha val="55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7646400" y="698825"/>
            <a:ext cx="748800" cy="748800"/>
          </a:xfrm>
          <a:prstGeom prst="rect">
            <a:avLst/>
          </a:prstGeom>
          <a:solidFill>
            <a:srgbClr val="F2DADA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50" y="1447625"/>
            <a:ext cx="3162676" cy="313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"/>
          <p:cNvSpPr txBox="1"/>
          <p:nvPr>
            <p:ph idx="7" type="title"/>
          </p:nvPr>
        </p:nvSpPr>
        <p:spPr>
          <a:xfrm>
            <a:off x="771438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1" name="Google Shape;761;p32"/>
          <p:cNvSpPr txBox="1"/>
          <p:nvPr>
            <p:ph idx="8" type="title"/>
          </p:nvPr>
        </p:nvSpPr>
        <p:spPr>
          <a:xfrm>
            <a:off x="771438" y="2944904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2" name="Google Shape;762;p32"/>
          <p:cNvSpPr txBox="1"/>
          <p:nvPr>
            <p:ph idx="13" type="title"/>
          </p:nvPr>
        </p:nvSpPr>
        <p:spPr>
          <a:xfrm>
            <a:off x="771438" y="3866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3" name="Google Shape;763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32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plan</a:t>
            </a:r>
            <a:endParaRPr/>
          </a:p>
        </p:txBody>
      </p:sp>
      <p:sp>
        <p:nvSpPr>
          <p:cNvPr id="765" name="Google Shape;765;p32"/>
          <p:cNvSpPr txBox="1"/>
          <p:nvPr>
            <p:ph idx="13" type="title"/>
          </p:nvPr>
        </p:nvSpPr>
        <p:spPr>
          <a:xfrm>
            <a:off x="4999588" y="2944888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1347438" y="2049175"/>
            <a:ext cx="323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Zoom or whatsapp team internal meeting 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regularly each week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347438" y="2944900"/>
            <a:ext cx="323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Google Drive to add, edit, share project document/files collaboratively.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1347438" y="3761625"/>
            <a:ext cx="323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Denzil is primarily 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assigned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 to blog writing whereas Abhirup, Harsha and Anjan works on the basic prototype.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5575588" y="2944900"/>
            <a:ext cx="323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Agile way of working to meet customer requirements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71" name="Google Shape;771;p32"/>
          <p:cNvSpPr txBox="1"/>
          <p:nvPr>
            <p:ph idx="7" type="title"/>
          </p:nvPr>
        </p:nvSpPr>
        <p:spPr>
          <a:xfrm>
            <a:off x="4999588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2" name="Google Shape;772;p32"/>
          <p:cNvSpPr txBox="1"/>
          <p:nvPr/>
        </p:nvSpPr>
        <p:spPr>
          <a:xfrm>
            <a:off x="5575588" y="2049175"/>
            <a:ext cx="323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Role reversal is important so that every member gets to work on everything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33"/>
          <p:cNvSpPr txBox="1"/>
          <p:nvPr>
            <p:ph type="title"/>
          </p:nvPr>
        </p:nvSpPr>
        <p:spPr>
          <a:xfrm>
            <a:off x="1090475" y="2430450"/>
            <a:ext cx="39831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</a:t>
            </a:r>
            <a:r>
              <a:rPr lang="en" sz="3200"/>
              <a:t>roject progress</a:t>
            </a:r>
            <a:endParaRPr sz="3200"/>
          </a:p>
        </p:txBody>
      </p:sp>
      <p:sp>
        <p:nvSpPr>
          <p:cNvPr id="779" name="Google Shape;779;p33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Tasks completed and the future work</a:t>
            </a:r>
            <a:endParaRPr sz="1600"/>
          </a:p>
        </p:txBody>
      </p:sp>
      <p:sp>
        <p:nvSpPr>
          <p:cNvPr id="780" name="Google Shape;780;p33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1" name="Google Shape;781;p33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34"/>
          <p:cNvSpPr txBox="1"/>
          <p:nvPr>
            <p:ph type="title"/>
          </p:nvPr>
        </p:nvSpPr>
        <p:spPr>
          <a:xfrm>
            <a:off x="608725" y="808675"/>
            <a:ext cx="3021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8" name="Google Shape;788;p34"/>
          <p:cNvSpPr txBox="1"/>
          <p:nvPr>
            <p:ph idx="6" type="title"/>
          </p:nvPr>
        </p:nvSpPr>
        <p:spPr>
          <a:xfrm>
            <a:off x="792925" y="18706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789" name="Google Shape;789;p34"/>
          <p:cNvSpPr txBox="1"/>
          <p:nvPr>
            <p:ph idx="4" type="subTitle"/>
          </p:nvPr>
        </p:nvSpPr>
        <p:spPr>
          <a:xfrm>
            <a:off x="1155625" y="1847575"/>
            <a:ext cx="1926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Build a team.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0" name="Google Shape;790;p34"/>
          <p:cNvSpPr txBox="1"/>
          <p:nvPr>
            <p:ph idx="6" type="title"/>
          </p:nvPr>
        </p:nvSpPr>
        <p:spPr>
          <a:xfrm>
            <a:off x="792925" y="25895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791" name="Google Shape;791;p34"/>
          <p:cNvSpPr txBox="1"/>
          <p:nvPr>
            <p:ph idx="4" type="subTitle"/>
          </p:nvPr>
        </p:nvSpPr>
        <p:spPr>
          <a:xfrm>
            <a:off x="4878800" y="17580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Draft work packets and role assignments.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2" name="Google Shape;792;p34"/>
          <p:cNvSpPr txBox="1"/>
          <p:nvPr>
            <p:ph idx="6" type="title"/>
          </p:nvPr>
        </p:nvSpPr>
        <p:spPr>
          <a:xfrm>
            <a:off x="4516100" y="18706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793" name="Google Shape;793;p34"/>
          <p:cNvSpPr txBox="1"/>
          <p:nvPr>
            <p:ph idx="4" type="subTitle"/>
          </p:nvPr>
        </p:nvSpPr>
        <p:spPr>
          <a:xfrm>
            <a:off x="1155625" y="2566475"/>
            <a:ext cx="247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Define team’s name and logo.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4" name="Google Shape;794;p34"/>
          <p:cNvSpPr txBox="1"/>
          <p:nvPr>
            <p:ph type="title"/>
          </p:nvPr>
        </p:nvSpPr>
        <p:spPr>
          <a:xfrm>
            <a:off x="4516100" y="808675"/>
            <a:ext cx="3021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95" name="Google Shape;795;p3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6" name="Google Shape;796;p34"/>
          <p:cNvSpPr txBox="1"/>
          <p:nvPr>
            <p:ph idx="6" type="title"/>
          </p:nvPr>
        </p:nvSpPr>
        <p:spPr>
          <a:xfrm>
            <a:off x="792925" y="32853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797" name="Google Shape;797;p34"/>
          <p:cNvSpPr txBox="1"/>
          <p:nvPr>
            <p:ph idx="4" type="subTitle"/>
          </p:nvPr>
        </p:nvSpPr>
        <p:spPr>
          <a:xfrm>
            <a:off x="1155625" y="3172725"/>
            <a:ext cx="26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Select a project and start working on the prototype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8" name="Google Shape;798;p34"/>
          <p:cNvSpPr txBox="1"/>
          <p:nvPr>
            <p:ph idx="4" type="subTitle"/>
          </p:nvPr>
        </p:nvSpPr>
        <p:spPr>
          <a:xfrm>
            <a:off x="4878800" y="246537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Weekly monitoring of the progress for each member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9" name="Google Shape;799;p34"/>
          <p:cNvSpPr txBox="1"/>
          <p:nvPr>
            <p:ph idx="6" type="title"/>
          </p:nvPr>
        </p:nvSpPr>
        <p:spPr>
          <a:xfrm>
            <a:off x="4516100" y="25780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00" name="Google Shape;800;p34"/>
          <p:cNvSpPr txBox="1"/>
          <p:nvPr>
            <p:ph idx="4" type="subTitle"/>
          </p:nvPr>
        </p:nvSpPr>
        <p:spPr>
          <a:xfrm>
            <a:off x="4878800" y="31727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Documenting weekly meeting details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01" name="Google Shape;801;p34"/>
          <p:cNvSpPr txBox="1"/>
          <p:nvPr>
            <p:ph idx="6" type="title"/>
          </p:nvPr>
        </p:nvSpPr>
        <p:spPr>
          <a:xfrm>
            <a:off x="4516100" y="32853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02" name="Google Shape;802;p34"/>
          <p:cNvSpPr txBox="1"/>
          <p:nvPr>
            <p:ph idx="1" type="subTitle"/>
          </p:nvPr>
        </p:nvSpPr>
        <p:spPr>
          <a:xfrm>
            <a:off x="792925" y="3848550"/>
            <a:ext cx="6016500" cy="948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Follow our blog here: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https://code.ovgu.de/roy/isee_21_droidknights_moneycontrol/-/wikis/Team-Presentation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35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09" name="Google Shape;809;p35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0" name="Google Shape;810;p35"/>
          <p:cNvSpPr txBox="1"/>
          <p:nvPr>
            <p:ph idx="1" type="subTitle"/>
          </p:nvPr>
        </p:nvSpPr>
        <p:spPr>
          <a:xfrm>
            <a:off x="1090475" y="3169900"/>
            <a:ext cx="60165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1" name="Google Shape;811;p35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2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565963" y="1672900"/>
            <a:ext cx="2482500" cy="1475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3175638" y="16729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565963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3175638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565115" y="1671100"/>
            <a:ext cx="402300" cy="347400"/>
          </a:xfrm>
          <a:prstGeom prst="rect">
            <a:avLst/>
          </a:prstGeom>
          <a:solidFill>
            <a:srgbClr val="1922A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911201" y="1948450"/>
            <a:ext cx="2002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t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eam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967425" y="2313242"/>
            <a:ext cx="2073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Skills, background and personal motivation of team members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3177789" y="16711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3559702" y="193105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roject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565115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915375" y="3582375"/>
            <a:ext cx="2177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Initial approach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1002825" y="3929725"/>
            <a:ext cx="20025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Primary division of workload and basic plan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3177789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3539563" y="3573963"/>
            <a:ext cx="1856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progress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3580100" y="3929775"/>
            <a:ext cx="2073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Tasks completed and the future work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3580100" y="229901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Project topic selected and the motivation behind it.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2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team</a:t>
            </a:r>
            <a:endParaRPr sz="3200"/>
          </a:p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1103950" y="3098550"/>
            <a:ext cx="3152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Skills, background and personal motivation of team members</a:t>
            </a:r>
            <a:endParaRPr sz="1600"/>
          </a:p>
        </p:txBody>
      </p:sp>
      <p:sp>
        <p:nvSpPr>
          <p:cNvPr id="650" name="Google Shape;650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1" name="Google Shape;651;p25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26"/>
          <p:cNvSpPr txBox="1"/>
          <p:nvPr>
            <p:ph idx="1" type="subTitle"/>
          </p:nvPr>
        </p:nvSpPr>
        <p:spPr>
          <a:xfrm>
            <a:off x="-475" y="2228850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Abhirup Roy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58" name="Google Shape;658;p26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59" name="Google Shape;6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832125"/>
            <a:ext cx="1542701" cy="150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200" y="832125"/>
            <a:ext cx="1345875" cy="15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200" y="3003525"/>
            <a:ext cx="1345875" cy="1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25" y="3003525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6"/>
          <p:cNvSpPr txBox="1"/>
          <p:nvPr>
            <p:ph idx="1" type="subTitle"/>
          </p:nvPr>
        </p:nvSpPr>
        <p:spPr>
          <a:xfrm>
            <a:off x="-475" y="4489850"/>
            <a:ext cx="36225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Denzil Correa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</a:t>
            </a:r>
            <a:r>
              <a:rPr lang="en" sz="1100"/>
              <a:t>Operations Research and Business Analytics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64" name="Google Shape;664;p26"/>
          <p:cNvSpPr txBox="1"/>
          <p:nvPr>
            <p:ph idx="1" type="subTitle"/>
          </p:nvPr>
        </p:nvSpPr>
        <p:spPr>
          <a:xfrm>
            <a:off x="6879975" y="2252325"/>
            <a:ext cx="2253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300"/>
              <a:t>  </a:t>
            </a:r>
            <a:r>
              <a:rPr b="1" lang="en" sz="1300"/>
              <a:t>Anjan Chatterjee</a:t>
            </a:r>
            <a:endParaRPr b="1" sz="900"/>
          </a:p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5" name="Google Shape;665;p26"/>
          <p:cNvSpPr txBox="1"/>
          <p:nvPr>
            <p:ph idx="1" type="subTitle"/>
          </p:nvPr>
        </p:nvSpPr>
        <p:spPr>
          <a:xfrm>
            <a:off x="6879975" y="4463650"/>
            <a:ext cx="2194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b="1" lang="en" sz="1300"/>
              <a:t> </a:t>
            </a:r>
            <a:r>
              <a:rPr b="1" lang="en" sz="1300"/>
              <a:t>Harshavardhan Reddy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</a:t>
            </a: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6" name="Google Shape;666;p26"/>
          <p:cNvSpPr txBox="1"/>
          <p:nvPr/>
        </p:nvSpPr>
        <p:spPr>
          <a:xfrm>
            <a:off x="2119325" y="629850"/>
            <a:ext cx="47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"/>
                <a:ea typeface="Muli"/>
                <a:cs typeface="Muli"/>
                <a:sym typeface="Muli"/>
              </a:rPr>
              <a:t>Personal Motivation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7" name="Google Shape;667;p26"/>
          <p:cNvSpPr/>
          <p:nvPr/>
        </p:nvSpPr>
        <p:spPr>
          <a:xfrm>
            <a:off x="4667925" y="2903850"/>
            <a:ext cx="2382900" cy="1662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uli"/>
              <a:buChar char="❖"/>
            </a:pPr>
            <a:r>
              <a:rPr lang="en" sz="13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Be a part of the team and contribute to the success of the project</a:t>
            </a:r>
            <a:endParaRPr sz="13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uli"/>
              <a:buChar char="❖"/>
            </a:pPr>
            <a:r>
              <a:rPr lang="en" sz="13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Acquire new skills by working on a real world application.</a:t>
            </a:r>
            <a:endParaRPr sz="13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2119325" y="2896625"/>
            <a:ext cx="2331900" cy="1662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Build Team </a:t>
            </a: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coordination</a:t>
            </a: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b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</a:b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Enhance Programming skills 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2119327" y="1045375"/>
            <a:ext cx="2331900" cy="1662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Managing a team to an ultimate goal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Keeping up with a new field of Android Development.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70" name="Google Shape;670;p26"/>
          <p:cNvCxnSpPr>
            <a:stCxn id="659" idx="3"/>
            <a:endCxn id="669" idx="1"/>
          </p:cNvCxnSpPr>
          <p:nvPr/>
        </p:nvCxnSpPr>
        <p:spPr>
          <a:xfrm>
            <a:off x="1707476" y="1586562"/>
            <a:ext cx="4119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6"/>
          <p:cNvCxnSpPr>
            <a:stCxn id="660" idx="1"/>
            <a:endCxn id="672" idx="3"/>
          </p:cNvCxnSpPr>
          <p:nvPr/>
        </p:nvCxnSpPr>
        <p:spPr>
          <a:xfrm flipH="1">
            <a:off x="7050700" y="1586562"/>
            <a:ext cx="6015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6"/>
          <p:cNvCxnSpPr>
            <a:stCxn id="662" idx="3"/>
            <a:endCxn id="668" idx="1"/>
          </p:cNvCxnSpPr>
          <p:nvPr/>
        </p:nvCxnSpPr>
        <p:spPr>
          <a:xfrm flipH="1" rot="10800000">
            <a:off x="1497800" y="3727775"/>
            <a:ext cx="621600" cy="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6"/>
          <p:cNvCxnSpPr>
            <a:stCxn id="661" idx="1"/>
            <a:endCxn id="667" idx="3"/>
          </p:cNvCxnSpPr>
          <p:nvPr/>
        </p:nvCxnSpPr>
        <p:spPr>
          <a:xfrm rot="10800000">
            <a:off x="7050700" y="3734975"/>
            <a:ext cx="601500" cy="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6"/>
          <p:cNvSpPr/>
          <p:nvPr/>
        </p:nvSpPr>
        <p:spPr>
          <a:xfrm>
            <a:off x="4697827" y="1045375"/>
            <a:ext cx="2331900" cy="1662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Get hands-on experience on an integral part of Industry 4.0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uli"/>
              <a:buChar char="❖"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Enhance management and technical skills.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/>
          <p:nvPr/>
        </p:nvSpPr>
        <p:spPr>
          <a:xfrm>
            <a:off x="1096775" y="2243900"/>
            <a:ext cx="6950400" cy="237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"/>
          <p:cNvSpPr txBox="1"/>
          <p:nvPr>
            <p:ph idx="4" type="subTitle"/>
          </p:nvPr>
        </p:nvSpPr>
        <p:spPr>
          <a:xfrm>
            <a:off x="1291225" y="2727475"/>
            <a:ext cx="65499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lang="en"/>
              <a:t>We are a group of budding coders with not much experience in Android development but willing to learn and develop a functional app to address our very own issue of sticking to budget, and overall operate inside an interdisciplinary team playing on each other’s strength.”</a:t>
            </a:r>
            <a:endParaRPr/>
          </a:p>
        </p:txBody>
      </p:sp>
      <p:sp>
        <p:nvSpPr>
          <p:cNvPr id="682" name="Google Shape;682;p27"/>
          <p:cNvSpPr txBox="1"/>
          <p:nvPr>
            <p:ph idx="7" type="title"/>
          </p:nvPr>
        </p:nvSpPr>
        <p:spPr>
          <a:xfrm>
            <a:off x="1096825" y="1772000"/>
            <a:ext cx="6950400" cy="471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VISION</a:t>
            </a:r>
            <a:endParaRPr/>
          </a:p>
        </p:txBody>
      </p:sp>
      <p:sp>
        <p:nvSpPr>
          <p:cNvPr id="683" name="Google Shape;683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27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685" name="Google Shape;685;p27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28"/>
          <p:cNvSpPr txBox="1"/>
          <p:nvPr>
            <p:ph idx="1" type="subTitle"/>
          </p:nvPr>
        </p:nvSpPr>
        <p:spPr>
          <a:xfrm>
            <a:off x="-475" y="2228850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Abhirup Roy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2" name="Google Shape;692;p28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3" name="Google Shape;6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5" y="832128"/>
            <a:ext cx="1345874" cy="150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200" y="832125"/>
            <a:ext cx="1345875" cy="15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200" y="3003525"/>
            <a:ext cx="1345875" cy="1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25" y="3003525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28"/>
          <p:cNvSpPr txBox="1"/>
          <p:nvPr>
            <p:ph idx="1" type="subTitle"/>
          </p:nvPr>
        </p:nvSpPr>
        <p:spPr>
          <a:xfrm>
            <a:off x="-475" y="4489850"/>
            <a:ext cx="36225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Denzil Correa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Operations Research and Business Analytics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98" name="Google Shape;698;p28"/>
          <p:cNvSpPr txBox="1"/>
          <p:nvPr>
            <p:ph idx="1" type="subTitle"/>
          </p:nvPr>
        </p:nvSpPr>
        <p:spPr>
          <a:xfrm>
            <a:off x="6879975" y="2252325"/>
            <a:ext cx="2253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300"/>
              <a:t>  </a:t>
            </a:r>
            <a:r>
              <a:rPr b="1" lang="en" sz="1300"/>
              <a:t>Anjan Chatterjee</a:t>
            </a:r>
            <a:endParaRPr b="1" sz="900"/>
          </a:p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9" name="Google Shape;699;p28"/>
          <p:cNvSpPr txBox="1"/>
          <p:nvPr>
            <p:ph idx="1" type="subTitle"/>
          </p:nvPr>
        </p:nvSpPr>
        <p:spPr>
          <a:xfrm>
            <a:off x="6879975" y="4463650"/>
            <a:ext cx="2194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b="1" lang="en" sz="1300"/>
              <a:t> Harshavardhan Reddy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</a:t>
            </a: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00" name="Google Shape;700;p28"/>
          <p:cNvSpPr txBox="1"/>
          <p:nvPr/>
        </p:nvSpPr>
        <p:spPr>
          <a:xfrm>
            <a:off x="2119325" y="629850"/>
            <a:ext cx="47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"/>
                <a:ea typeface="Muli"/>
                <a:cs typeface="Muli"/>
                <a:sym typeface="Muli"/>
              </a:rPr>
              <a:t>Skills and Background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3786600" y="1941550"/>
            <a:ext cx="1576800" cy="1585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Java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2896025" y="3042050"/>
            <a:ext cx="1018800" cy="1024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AMPL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2831825" y="1557350"/>
            <a:ext cx="1018800" cy="10248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MatLab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5301075" y="1557350"/>
            <a:ext cx="1095000" cy="1101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ArduinoNode MCU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5301075" y="3069425"/>
            <a:ext cx="1018800" cy="10248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Git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1872725" y="1016953"/>
            <a:ext cx="951600" cy="957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6319871" y="1279144"/>
            <a:ext cx="690900" cy="69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8"/>
          <p:cNvSpPr/>
          <p:nvPr/>
        </p:nvSpPr>
        <p:spPr>
          <a:xfrm>
            <a:off x="2133446" y="3527344"/>
            <a:ext cx="690900" cy="694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R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09" name="Google Shape;709;p28"/>
          <p:cNvSpPr/>
          <p:nvPr/>
        </p:nvSpPr>
        <p:spPr>
          <a:xfrm>
            <a:off x="1547275" y="1941550"/>
            <a:ext cx="690900" cy="552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0" name="Google Shape;710;p28"/>
          <p:cNvCxnSpPr>
            <a:stCxn id="693" idx="3"/>
            <a:endCxn id="709" idx="2"/>
          </p:cNvCxnSpPr>
          <p:nvPr/>
        </p:nvCxnSpPr>
        <p:spPr>
          <a:xfrm>
            <a:off x="1497799" y="1586569"/>
            <a:ext cx="495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8"/>
          <p:cNvCxnSpPr>
            <a:stCxn id="709" idx="6"/>
            <a:endCxn id="706" idx="4"/>
          </p:cNvCxnSpPr>
          <p:nvPr/>
        </p:nvCxnSpPr>
        <p:spPr>
          <a:xfrm flipH="1" rot="10800000">
            <a:off x="2238175" y="1973950"/>
            <a:ext cx="1104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8"/>
          <p:cNvCxnSpPr>
            <a:stCxn id="706" idx="6"/>
            <a:endCxn id="703" idx="2"/>
          </p:cNvCxnSpPr>
          <p:nvPr/>
        </p:nvCxnSpPr>
        <p:spPr>
          <a:xfrm>
            <a:off x="2824325" y="1495453"/>
            <a:ext cx="75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8"/>
          <p:cNvCxnSpPr>
            <a:stCxn id="703" idx="5"/>
            <a:endCxn id="701" idx="1"/>
          </p:cNvCxnSpPr>
          <p:nvPr/>
        </p:nvCxnSpPr>
        <p:spPr>
          <a:xfrm flipH="1" rot="10800000">
            <a:off x="3701425" y="2173772"/>
            <a:ext cx="3162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8"/>
          <p:cNvCxnSpPr>
            <a:stCxn id="707" idx="3"/>
            <a:endCxn id="704" idx="6"/>
          </p:cNvCxnSpPr>
          <p:nvPr/>
        </p:nvCxnSpPr>
        <p:spPr>
          <a:xfrm flipH="1">
            <a:off x="6396151" y="1872193"/>
            <a:ext cx="249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8"/>
          <p:cNvCxnSpPr>
            <a:stCxn id="704" idx="3"/>
            <a:endCxn id="701" idx="7"/>
          </p:cNvCxnSpPr>
          <p:nvPr/>
        </p:nvCxnSpPr>
        <p:spPr>
          <a:xfrm rot="10800000">
            <a:off x="5132334" y="2173668"/>
            <a:ext cx="3291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8"/>
          <p:cNvCxnSpPr>
            <a:stCxn id="696" idx="3"/>
            <a:endCxn id="708" idx="3"/>
          </p:cNvCxnSpPr>
          <p:nvPr/>
        </p:nvCxnSpPr>
        <p:spPr>
          <a:xfrm>
            <a:off x="1497800" y="3796475"/>
            <a:ext cx="7368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8"/>
          <p:cNvCxnSpPr>
            <a:stCxn id="708" idx="6"/>
            <a:endCxn id="702" idx="2"/>
          </p:cNvCxnSpPr>
          <p:nvPr/>
        </p:nvCxnSpPr>
        <p:spPr>
          <a:xfrm flipH="1" rot="10800000">
            <a:off x="2824346" y="3554344"/>
            <a:ext cx="71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8"/>
          <p:cNvCxnSpPr>
            <a:stCxn id="702" idx="7"/>
            <a:endCxn id="701" idx="3"/>
          </p:cNvCxnSpPr>
          <p:nvPr/>
        </p:nvCxnSpPr>
        <p:spPr>
          <a:xfrm>
            <a:off x="3765625" y="3192128"/>
            <a:ext cx="2520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8"/>
          <p:cNvCxnSpPr>
            <a:stCxn id="707" idx="7"/>
            <a:endCxn id="694" idx="1"/>
          </p:cNvCxnSpPr>
          <p:nvPr/>
        </p:nvCxnSpPr>
        <p:spPr>
          <a:xfrm>
            <a:off x="6909591" y="1380895"/>
            <a:ext cx="7425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8"/>
          <p:cNvCxnSpPr>
            <a:stCxn id="705" idx="1"/>
            <a:endCxn id="701" idx="5"/>
          </p:cNvCxnSpPr>
          <p:nvPr/>
        </p:nvCxnSpPr>
        <p:spPr>
          <a:xfrm flipH="1">
            <a:off x="5132575" y="3219503"/>
            <a:ext cx="3177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8"/>
          <p:cNvCxnSpPr>
            <a:stCxn id="705" idx="7"/>
            <a:endCxn id="695" idx="1"/>
          </p:cNvCxnSpPr>
          <p:nvPr/>
        </p:nvCxnSpPr>
        <p:spPr>
          <a:xfrm>
            <a:off x="6170675" y="3219503"/>
            <a:ext cx="14814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29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project</a:t>
            </a:r>
            <a:endParaRPr sz="3200"/>
          </a:p>
        </p:txBody>
      </p:sp>
      <p:sp>
        <p:nvSpPr>
          <p:cNvPr id="728" name="Google Shape;728;p29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Project topic selected and the motivation behind it</a:t>
            </a:r>
            <a:endParaRPr sz="1600"/>
          </a:p>
        </p:txBody>
      </p:sp>
      <p:sp>
        <p:nvSpPr>
          <p:cNvPr id="729" name="Google Shape;729;p2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0" name="Google Shape;730;p29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 txBox="1"/>
          <p:nvPr>
            <p:ph type="title"/>
          </p:nvPr>
        </p:nvSpPr>
        <p:spPr>
          <a:xfrm>
            <a:off x="4208300" y="893788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control</a:t>
            </a:r>
            <a:endParaRPr/>
          </a:p>
        </p:txBody>
      </p:sp>
      <p:sp>
        <p:nvSpPr>
          <p:cNvPr id="736" name="Google Shape;736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4699100" y="1680250"/>
            <a:ext cx="3940800" cy="52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Digital world lures us to spend.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4296800" y="1680250"/>
            <a:ext cx="402300" cy="5205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4699100" y="2424868"/>
            <a:ext cx="3940800" cy="52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track of what is spent becomes tedious.</a:t>
            </a:r>
            <a:endParaRPr/>
          </a:p>
        </p:txBody>
      </p:sp>
      <p:sp>
        <p:nvSpPr>
          <p:cNvPr id="740" name="Google Shape;740;p30"/>
          <p:cNvSpPr txBox="1"/>
          <p:nvPr/>
        </p:nvSpPr>
        <p:spPr>
          <a:xfrm>
            <a:off x="4296800" y="2424868"/>
            <a:ext cx="402300" cy="5205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4699100" y="3169486"/>
            <a:ext cx="3940800" cy="52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between income and expenditure should be monitored.</a:t>
            </a:r>
            <a:endParaRPr/>
          </a:p>
        </p:txBody>
      </p:sp>
      <p:sp>
        <p:nvSpPr>
          <p:cNvPr id="742" name="Google Shape;742;p30"/>
          <p:cNvSpPr txBox="1"/>
          <p:nvPr/>
        </p:nvSpPr>
        <p:spPr>
          <a:xfrm>
            <a:off x="4296800" y="3169486"/>
            <a:ext cx="402300" cy="5205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30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44" name="Google Shape;7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5" y="919525"/>
            <a:ext cx="3567001" cy="35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0"/>
          <p:cNvSpPr/>
          <p:nvPr/>
        </p:nvSpPr>
        <p:spPr>
          <a:xfrm>
            <a:off x="4699100" y="3914086"/>
            <a:ext cx="3940800" cy="52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history of </a:t>
            </a:r>
            <a:r>
              <a:rPr lang="en"/>
              <a:t>money flow could help user detect bad spending and curb it</a:t>
            </a:r>
            <a:r>
              <a:rPr lang="en"/>
              <a:t>.</a:t>
            </a:r>
            <a:endParaRPr/>
          </a:p>
        </p:txBody>
      </p:sp>
      <p:sp>
        <p:nvSpPr>
          <p:cNvPr id="746" name="Google Shape;746;p30"/>
          <p:cNvSpPr txBox="1"/>
          <p:nvPr/>
        </p:nvSpPr>
        <p:spPr>
          <a:xfrm>
            <a:off x="4296800" y="3914086"/>
            <a:ext cx="402300" cy="5205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Google Shape;752;p31"/>
          <p:cNvSpPr txBox="1"/>
          <p:nvPr>
            <p:ph type="title"/>
          </p:nvPr>
        </p:nvSpPr>
        <p:spPr>
          <a:xfrm>
            <a:off x="1090475" y="2430450"/>
            <a:ext cx="41523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Initial approach</a:t>
            </a:r>
            <a:endParaRPr sz="3200"/>
          </a:p>
        </p:txBody>
      </p:sp>
      <p:sp>
        <p:nvSpPr>
          <p:cNvPr id="753" name="Google Shape;753;p31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Primary division of workload and basic plan</a:t>
            </a:r>
            <a:endParaRPr sz="1600"/>
          </a:p>
        </p:txBody>
      </p:sp>
      <p:sp>
        <p:nvSpPr>
          <p:cNvPr id="754" name="Google Shape;754;p31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5" name="Google Shape;755;p31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