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uli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gMyDBMOZ5RwnLTWaq7mT9KQKXs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27072FD-E496-4389-9A55-FB1CE6956011}">
  <a:tblStyle styleId="{A27072FD-E496-4389-9A55-FB1CE695601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uli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uli-italic.fntdata"/><Relationship Id="rId30" Type="http://schemas.openxmlformats.org/officeDocument/2006/relationships/font" Target="fonts/Muli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Muli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2" name="Google Shape;7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2" name="Google Shape;9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1" name="Google Shape;9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5"/>
          <p:cNvGrpSpPr/>
          <p:nvPr/>
        </p:nvGrpSpPr>
        <p:grpSpPr>
          <a:xfrm>
            <a:off x="344975" y="923325"/>
            <a:ext cx="948675" cy="958125"/>
            <a:chOff x="-1042825" y="1873925"/>
            <a:chExt cx="948675" cy="958125"/>
          </a:xfrm>
        </p:grpSpPr>
        <p:sp>
          <p:nvSpPr>
            <p:cNvPr id="12" name="Google Shape;12;p25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5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5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5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5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5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5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5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5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5"/>
          <p:cNvGrpSpPr/>
          <p:nvPr/>
        </p:nvGrpSpPr>
        <p:grpSpPr>
          <a:xfrm>
            <a:off x="3700800" y="3017750"/>
            <a:ext cx="948675" cy="958125"/>
            <a:chOff x="-1042825" y="1873925"/>
            <a:chExt cx="948675" cy="958125"/>
          </a:xfrm>
        </p:grpSpPr>
        <p:sp>
          <p:nvSpPr>
            <p:cNvPr id="29" name="Google Shape;29;p25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5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5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5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5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5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5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5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5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5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5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5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5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5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5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5"/>
          <p:cNvSpPr txBox="1"/>
          <p:nvPr>
            <p:ph type="ctrTitle"/>
          </p:nvPr>
        </p:nvSpPr>
        <p:spPr>
          <a:xfrm>
            <a:off x="677679" y="1449050"/>
            <a:ext cx="412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46" name="Google Shape;46;p25"/>
          <p:cNvSpPr txBox="1"/>
          <p:nvPr>
            <p:ph idx="1" type="subTitle"/>
          </p:nvPr>
        </p:nvSpPr>
        <p:spPr>
          <a:xfrm>
            <a:off x="677675" y="3538600"/>
            <a:ext cx="4122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25"/>
          <p:cNvSpPr/>
          <p:nvPr/>
        </p:nvSpPr>
        <p:spPr>
          <a:xfrm>
            <a:off x="0" y="4406500"/>
            <a:ext cx="4500600" cy="73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34"/>
          <p:cNvGrpSpPr/>
          <p:nvPr/>
        </p:nvGrpSpPr>
        <p:grpSpPr>
          <a:xfrm>
            <a:off x="-25" y="679381"/>
            <a:ext cx="817198" cy="817198"/>
            <a:chOff x="0" y="0"/>
            <a:chExt cx="1372750" cy="1372750"/>
          </a:xfrm>
        </p:grpSpPr>
        <p:sp>
          <p:nvSpPr>
            <p:cNvPr id="288" name="Google Shape;288;p34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34"/>
          <p:cNvSpPr txBox="1"/>
          <p:nvPr>
            <p:ph type="title"/>
          </p:nvPr>
        </p:nvSpPr>
        <p:spPr>
          <a:xfrm>
            <a:off x="829075" y="814150"/>
            <a:ext cx="7635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717200" y="1524200"/>
            <a:ext cx="57867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4"/>
          <p:cNvSpPr/>
          <p:nvPr/>
        </p:nvSpPr>
        <p:spPr>
          <a:xfrm>
            <a:off x="7881900" y="3881400"/>
            <a:ext cx="1262100" cy="12621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35"/>
          <p:cNvGrpSpPr/>
          <p:nvPr/>
        </p:nvGrpSpPr>
        <p:grpSpPr>
          <a:xfrm>
            <a:off x="6750426" y="539231"/>
            <a:ext cx="1680483" cy="1697223"/>
            <a:chOff x="-1042825" y="1873925"/>
            <a:chExt cx="948675" cy="958125"/>
          </a:xfrm>
        </p:grpSpPr>
        <p:sp>
          <p:nvSpPr>
            <p:cNvPr id="300" name="Google Shape;300;p35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35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-25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5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9" name="Google Shape;319;p35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320" name="Google Shape;320;p3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/>
          <p:nvPr/>
        </p:nvSpPr>
        <p:spPr>
          <a:xfrm>
            <a:off x="0" y="2571750"/>
            <a:ext cx="4563300" cy="25716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6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/>
            </a:lvl9pPr>
          </a:lstStyle>
          <a:p/>
        </p:txBody>
      </p:sp>
      <p:sp>
        <p:nvSpPr>
          <p:cNvPr id="327" name="Google Shape;32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6"/>
          <p:cNvSpPr txBox="1"/>
          <p:nvPr>
            <p:ph type="title"/>
          </p:nvPr>
        </p:nvSpPr>
        <p:spPr>
          <a:xfrm>
            <a:off x="5170425" y="765025"/>
            <a:ext cx="32643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36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0" name="Google Shape;330;p36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" name="Google Shape;331;p36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36"/>
          <p:cNvSpPr txBox="1"/>
          <p:nvPr>
            <p:ph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3" name="Google Shape;333;p36"/>
          <p:cNvSpPr txBox="1"/>
          <p:nvPr>
            <p:ph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4" name="Google Shape;334;p36"/>
          <p:cNvSpPr txBox="1"/>
          <p:nvPr>
            <p:ph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335" name="Google Shape;335;p36"/>
          <p:cNvGrpSpPr/>
          <p:nvPr/>
        </p:nvGrpSpPr>
        <p:grpSpPr>
          <a:xfrm>
            <a:off x="2548104" y="530075"/>
            <a:ext cx="1152640" cy="1164122"/>
            <a:chOff x="-1042825" y="1873925"/>
            <a:chExt cx="948675" cy="958125"/>
          </a:xfrm>
        </p:grpSpPr>
        <p:sp>
          <p:nvSpPr>
            <p:cNvPr id="336" name="Google Shape;336;p3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3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37"/>
          <p:cNvGrpSpPr/>
          <p:nvPr/>
        </p:nvGrpSpPr>
        <p:grpSpPr>
          <a:xfrm>
            <a:off x="454320" y="1079994"/>
            <a:ext cx="1326248" cy="1339459"/>
            <a:chOff x="-1042825" y="1873925"/>
            <a:chExt cx="948675" cy="958125"/>
          </a:xfrm>
        </p:grpSpPr>
        <p:sp>
          <p:nvSpPr>
            <p:cNvPr id="358" name="Google Shape;358;p3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37"/>
          <p:cNvSpPr txBox="1"/>
          <p:nvPr>
            <p:ph type="title"/>
          </p:nvPr>
        </p:nvSpPr>
        <p:spPr>
          <a:xfrm>
            <a:off x="1204025" y="147675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5" name="Google Shape;375;p37"/>
          <p:cNvSpPr txBox="1"/>
          <p:nvPr>
            <p:ph idx="1" type="subTitle"/>
          </p:nvPr>
        </p:nvSpPr>
        <p:spPr>
          <a:xfrm>
            <a:off x="1210775" y="3349225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76" name="Google Shape;376;p37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377" name="Google Shape;377;p37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37"/>
          <p:cNvSpPr/>
          <p:nvPr/>
        </p:nvSpPr>
        <p:spPr>
          <a:xfrm>
            <a:off x="7954775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7954775" y="1869300"/>
            <a:ext cx="1189200" cy="11892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/>
          <p:nvPr/>
        </p:nvSpPr>
        <p:spPr>
          <a:xfrm>
            <a:off x="6765575" y="680100"/>
            <a:ext cx="1189200" cy="1189200"/>
          </a:xfrm>
          <a:prstGeom prst="rect">
            <a:avLst/>
          </a:prstGeom>
          <a:solidFill>
            <a:srgbClr val="F2DADA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38"/>
          <p:cNvGrpSpPr/>
          <p:nvPr/>
        </p:nvGrpSpPr>
        <p:grpSpPr>
          <a:xfrm>
            <a:off x="853820" y="1931644"/>
            <a:ext cx="1326248" cy="1339459"/>
            <a:chOff x="-1042825" y="1873925"/>
            <a:chExt cx="948675" cy="958125"/>
          </a:xfrm>
        </p:grpSpPr>
        <p:sp>
          <p:nvSpPr>
            <p:cNvPr id="389" name="Google Shape;389;p3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38"/>
          <p:cNvSpPr/>
          <p:nvPr/>
        </p:nvSpPr>
        <p:spPr>
          <a:xfrm>
            <a:off x="1689600" y="1749550"/>
            <a:ext cx="5736300" cy="17037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8"/>
          <p:cNvSpPr txBox="1"/>
          <p:nvPr>
            <p:ph hasCustomPrompt="1" type="title"/>
          </p:nvPr>
        </p:nvSpPr>
        <p:spPr>
          <a:xfrm>
            <a:off x="2100300" y="1882725"/>
            <a:ext cx="4915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7" name="Google Shape;407;p38"/>
          <p:cNvSpPr/>
          <p:nvPr/>
        </p:nvSpPr>
        <p:spPr>
          <a:xfrm flipH="1">
            <a:off x="-23" y="680145"/>
            <a:ext cx="644700" cy="6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8"/>
          <p:cNvSpPr/>
          <p:nvPr/>
        </p:nvSpPr>
        <p:spPr>
          <a:xfrm flipH="1">
            <a:off x="-23" y="1324543"/>
            <a:ext cx="644700" cy="6447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8"/>
          <p:cNvSpPr/>
          <p:nvPr/>
        </p:nvSpPr>
        <p:spPr>
          <a:xfrm flipH="1">
            <a:off x="644450" y="680145"/>
            <a:ext cx="644700" cy="644700"/>
          </a:xfrm>
          <a:prstGeom prst="rect">
            <a:avLst/>
          </a:prstGeom>
          <a:solidFill>
            <a:srgbClr val="F2DADA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8"/>
          <p:cNvSpPr txBox="1"/>
          <p:nvPr>
            <p:ph idx="1" type="subTitle"/>
          </p:nvPr>
        </p:nvSpPr>
        <p:spPr>
          <a:xfrm>
            <a:off x="1689600" y="3453250"/>
            <a:ext cx="5736300" cy="7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1" name="Google Shape;411;p38"/>
          <p:cNvSpPr/>
          <p:nvPr/>
        </p:nvSpPr>
        <p:spPr>
          <a:xfrm flipH="1">
            <a:off x="6710376" y="680102"/>
            <a:ext cx="2433600" cy="24336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 2">
  <p:cSld name="CUSTOM_1_2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"/>
          <p:cNvSpPr txBox="1"/>
          <p:nvPr>
            <p:ph type="title"/>
          </p:nvPr>
        </p:nvSpPr>
        <p:spPr>
          <a:xfrm>
            <a:off x="717425" y="11251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3" name="Google Shape;423;p40"/>
          <p:cNvSpPr txBox="1"/>
          <p:nvPr>
            <p:ph idx="1" type="subTitle"/>
          </p:nvPr>
        </p:nvSpPr>
        <p:spPr>
          <a:xfrm>
            <a:off x="715125" y="2111000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4" name="Google Shape;424;p40"/>
          <p:cNvSpPr txBox="1"/>
          <p:nvPr>
            <p:ph idx="2" type="subTitle"/>
          </p:nvPr>
        </p:nvSpPr>
        <p:spPr>
          <a:xfrm>
            <a:off x="3431525" y="2111000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40"/>
          <p:cNvSpPr txBox="1"/>
          <p:nvPr>
            <p:ph idx="3" type="subTitle"/>
          </p:nvPr>
        </p:nvSpPr>
        <p:spPr>
          <a:xfrm>
            <a:off x="6147926" y="2111000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6" name="Google Shape;426;p40"/>
          <p:cNvSpPr/>
          <p:nvPr/>
        </p:nvSpPr>
        <p:spPr>
          <a:xfrm>
            <a:off x="8525900" y="680100"/>
            <a:ext cx="622200" cy="6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0"/>
          <p:cNvSpPr/>
          <p:nvPr/>
        </p:nvSpPr>
        <p:spPr>
          <a:xfrm>
            <a:off x="8525900" y="1302400"/>
            <a:ext cx="622200" cy="6222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0"/>
          <p:cNvSpPr/>
          <p:nvPr/>
        </p:nvSpPr>
        <p:spPr>
          <a:xfrm>
            <a:off x="7903600" y="680100"/>
            <a:ext cx="622200" cy="622200"/>
          </a:xfrm>
          <a:prstGeom prst="rect">
            <a:avLst/>
          </a:prstGeom>
          <a:solidFill>
            <a:srgbClr val="F2DADA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0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0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40"/>
          <p:cNvGrpSpPr/>
          <p:nvPr/>
        </p:nvGrpSpPr>
        <p:grpSpPr>
          <a:xfrm>
            <a:off x="7803548" y="3801764"/>
            <a:ext cx="1114124" cy="1125222"/>
            <a:chOff x="-1042825" y="1873925"/>
            <a:chExt cx="948675" cy="958125"/>
          </a:xfrm>
        </p:grpSpPr>
        <p:sp>
          <p:nvSpPr>
            <p:cNvPr id="432" name="Google Shape;432;p40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4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2">
  <p:cSld name="CUSTOM_2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41"/>
          <p:cNvGrpSpPr/>
          <p:nvPr/>
        </p:nvGrpSpPr>
        <p:grpSpPr>
          <a:xfrm>
            <a:off x="717218" y="3839723"/>
            <a:ext cx="756853" cy="764392"/>
            <a:chOff x="-1042825" y="1873925"/>
            <a:chExt cx="948675" cy="958125"/>
          </a:xfrm>
        </p:grpSpPr>
        <p:sp>
          <p:nvSpPr>
            <p:cNvPr id="454" name="Google Shape;454;p4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41"/>
          <p:cNvSpPr/>
          <p:nvPr/>
        </p:nvSpPr>
        <p:spPr>
          <a:xfrm>
            <a:off x="0" y="68010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686350" y="680100"/>
            <a:ext cx="686400" cy="686400"/>
          </a:xfrm>
          <a:prstGeom prst="rect">
            <a:avLst/>
          </a:prstGeom>
          <a:solidFill>
            <a:srgbClr val="2634F9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0" y="1366450"/>
            <a:ext cx="686400" cy="6864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1"/>
          <p:cNvSpPr/>
          <p:nvPr/>
        </p:nvSpPr>
        <p:spPr>
          <a:xfrm>
            <a:off x="1372750" y="1366450"/>
            <a:ext cx="337500" cy="3375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1"/>
          <p:cNvSpPr/>
          <p:nvPr/>
        </p:nvSpPr>
        <p:spPr>
          <a:xfrm>
            <a:off x="8457600" y="4457100"/>
            <a:ext cx="686400" cy="6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1"/>
          <p:cNvSpPr/>
          <p:nvPr/>
        </p:nvSpPr>
        <p:spPr>
          <a:xfrm>
            <a:off x="7771200" y="4457100"/>
            <a:ext cx="686400" cy="6864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1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7" name="Google Shape;477;p41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478" name="Google Shape;478;p41"/>
          <p:cNvSpPr txBox="1"/>
          <p:nvPr>
            <p:ph idx="2" type="subTitle"/>
          </p:nvPr>
        </p:nvSpPr>
        <p:spPr>
          <a:xfrm>
            <a:off x="5893100" y="1145738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9" name="Google Shape;479;p41"/>
          <p:cNvSpPr txBox="1"/>
          <p:nvPr>
            <p:ph idx="3" type="subTitle"/>
          </p:nvPr>
        </p:nvSpPr>
        <p:spPr>
          <a:xfrm>
            <a:off x="5893100" y="1714638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480" name="Google Shape;480;p41"/>
          <p:cNvSpPr txBox="1"/>
          <p:nvPr>
            <p:ph idx="4" type="subTitle"/>
          </p:nvPr>
        </p:nvSpPr>
        <p:spPr>
          <a:xfrm>
            <a:off x="5893100" y="2399329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481" name="Google Shape;481;p41"/>
          <p:cNvSpPr txBox="1"/>
          <p:nvPr>
            <p:ph idx="5" type="subTitle"/>
          </p:nvPr>
        </p:nvSpPr>
        <p:spPr>
          <a:xfrm>
            <a:off x="5893100" y="3087321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482" name="Google Shape;482;p41"/>
          <p:cNvSpPr txBox="1"/>
          <p:nvPr>
            <p:ph idx="6" type="subTitle"/>
          </p:nvPr>
        </p:nvSpPr>
        <p:spPr>
          <a:xfrm>
            <a:off x="5893100" y="3775313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483" name="Google Shape;483;p41"/>
          <p:cNvSpPr txBox="1"/>
          <p:nvPr>
            <p:ph idx="7" type="title"/>
          </p:nvPr>
        </p:nvSpPr>
        <p:spPr>
          <a:xfrm>
            <a:off x="5185750" y="1711338"/>
            <a:ext cx="576000" cy="5760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4" name="Google Shape;484;p41"/>
          <p:cNvSpPr txBox="1"/>
          <p:nvPr>
            <p:ph idx="8" type="title"/>
          </p:nvPr>
        </p:nvSpPr>
        <p:spPr>
          <a:xfrm>
            <a:off x="5185750" y="2399329"/>
            <a:ext cx="576000" cy="5760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5" name="Google Shape;485;p41"/>
          <p:cNvSpPr txBox="1"/>
          <p:nvPr>
            <p:ph idx="9" type="title"/>
          </p:nvPr>
        </p:nvSpPr>
        <p:spPr>
          <a:xfrm>
            <a:off x="5185750" y="3087321"/>
            <a:ext cx="576000" cy="5760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6" name="Google Shape;486;p41"/>
          <p:cNvSpPr txBox="1"/>
          <p:nvPr>
            <p:ph idx="13" type="title"/>
          </p:nvPr>
        </p:nvSpPr>
        <p:spPr>
          <a:xfrm>
            <a:off x="5185750" y="3775313"/>
            <a:ext cx="576000" cy="5760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7" name="Google Shape;487;p4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42"/>
          <p:cNvGrpSpPr/>
          <p:nvPr/>
        </p:nvGrpSpPr>
        <p:grpSpPr>
          <a:xfrm>
            <a:off x="3538841" y="3942626"/>
            <a:ext cx="1098661" cy="1109605"/>
            <a:chOff x="-1042825" y="1873925"/>
            <a:chExt cx="948675" cy="958125"/>
          </a:xfrm>
        </p:grpSpPr>
        <p:sp>
          <p:nvSpPr>
            <p:cNvPr id="493" name="Google Shape;493;p4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42"/>
          <p:cNvSpPr txBox="1"/>
          <p:nvPr>
            <p:ph idx="1" type="subTitle"/>
          </p:nvPr>
        </p:nvSpPr>
        <p:spPr>
          <a:xfrm>
            <a:off x="3666450" y="32943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510" name="Google Shape;510;p42"/>
          <p:cNvSpPr txBox="1"/>
          <p:nvPr>
            <p:ph idx="2" type="subTitle"/>
          </p:nvPr>
        </p:nvSpPr>
        <p:spPr>
          <a:xfrm>
            <a:off x="3670950" y="29469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11" name="Google Shape;511;p42"/>
          <p:cNvSpPr txBox="1"/>
          <p:nvPr>
            <p:ph idx="3" type="subTitle"/>
          </p:nvPr>
        </p:nvSpPr>
        <p:spPr>
          <a:xfrm>
            <a:off x="3666450" y="4476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512" name="Google Shape;512;p42"/>
          <p:cNvSpPr txBox="1"/>
          <p:nvPr>
            <p:ph idx="4" type="subTitle"/>
          </p:nvPr>
        </p:nvSpPr>
        <p:spPr>
          <a:xfrm>
            <a:off x="3670950" y="4128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13" name="Google Shape;513;p42"/>
          <p:cNvSpPr txBox="1"/>
          <p:nvPr>
            <p:ph idx="5" type="subTitle"/>
          </p:nvPr>
        </p:nvSpPr>
        <p:spPr>
          <a:xfrm>
            <a:off x="3666450" y="211252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514" name="Google Shape;514;p42"/>
          <p:cNvSpPr txBox="1"/>
          <p:nvPr>
            <p:ph idx="6" type="subTitle"/>
          </p:nvPr>
        </p:nvSpPr>
        <p:spPr>
          <a:xfrm>
            <a:off x="3670950" y="176512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15" name="Google Shape;515;p42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516" name="Google Shape;516;p42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42"/>
          <p:cNvSpPr/>
          <p:nvPr/>
        </p:nvSpPr>
        <p:spPr>
          <a:xfrm>
            <a:off x="8292900" y="680100"/>
            <a:ext cx="851100" cy="851100"/>
          </a:xfrm>
          <a:prstGeom prst="rect">
            <a:avLst/>
          </a:prstGeom>
          <a:solidFill>
            <a:srgbClr val="F2DADA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2"/>
          <p:cNvSpPr/>
          <p:nvPr/>
        </p:nvSpPr>
        <p:spPr>
          <a:xfrm>
            <a:off x="7441750" y="680100"/>
            <a:ext cx="851100" cy="8511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2"/>
          <p:cNvSpPr txBox="1"/>
          <p:nvPr>
            <p:ph type="title"/>
          </p:nvPr>
        </p:nvSpPr>
        <p:spPr>
          <a:xfrm>
            <a:off x="3666275" y="819300"/>
            <a:ext cx="476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3" name="Google Shape;523;p42"/>
          <p:cNvSpPr txBox="1"/>
          <p:nvPr>
            <p:ph idx="7" type="subTitle"/>
          </p:nvPr>
        </p:nvSpPr>
        <p:spPr>
          <a:xfrm>
            <a:off x="6268775" y="211252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524" name="Google Shape;524;p42"/>
          <p:cNvSpPr txBox="1"/>
          <p:nvPr>
            <p:ph idx="8" type="subTitle"/>
          </p:nvPr>
        </p:nvSpPr>
        <p:spPr>
          <a:xfrm>
            <a:off x="6273275" y="176512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5" name="Google Shape;525;p42"/>
          <p:cNvSpPr txBox="1"/>
          <p:nvPr>
            <p:ph idx="9" type="subTitle"/>
          </p:nvPr>
        </p:nvSpPr>
        <p:spPr>
          <a:xfrm>
            <a:off x="6268775" y="32943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526" name="Google Shape;526;p42"/>
          <p:cNvSpPr txBox="1"/>
          <p:nvPr>
            <p:ph idx="13" type="subTitle"/>
          </p:nvPr>
        </p:nvSpPr>
        <p:spPr>
          <a:xfrm>
            <a:off x="6273275" y="29469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7" name="Google Shape;527;p42"/>
          <p:cNvSpPr txBox="1"/>
          <p:nvPr>
            <p:ph idx="14" type="subTitle"/>
          </p:nvPr>
        </p:nvSpPr>
        <p:spPr>
          <a:xfrm>
            <a:off x="6268775" y="4476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528" name="Google Shape;528;p42"/>
          <p:cNvSpPr txBox="1"/>
          <p:nvPr>
            <p:ph idx="15" type="subTitle"/>
          </p:nvPr>
        </p:nvSpPr>
        <p:spPr>
          <a:xfrm>
            <a:off x="6273275" y="4128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9" name="Google Shape;529;p4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1">
  <p:cSld name="CUSTOM_5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/>
          <p:nvPr/>
        </p:nvSpPr>
        <p:spPr>
          <a:xfrm>
            <a:off x="7681200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Google Shape;535;p43"/>
          <p:cNvGrpSpPr/>
          <p:nvPr/>
        </p:nvGrpSpPr>
        <p:grpSpPr>
          <a:xfrm>
            <a:off x="187972" y="868034"/>
            <a:ext cx="999809" cy="1009672"/>
            <a:chOff x="-1042825" y="1873925"/>
            <a:chExt cx="948675" cy="958125"/>
          </a:xfrm>
        </p:grpSpPr>
        <p:sp>
          <p:nvSpPr>
            <p:cNvPr id="536" name="Google Shape;536;p4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2" name="Google Shape;552;p43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3"/>
          <p:cNvSpPr txBox="1"/>
          <p:nvPr>
            <p:ph type="title"/>
          </p:nvPr>
        </p:nvSpPr>
        <p:spPr>
          <a:xfrm>
            <a:off x="1187775" y="868025"/>
            <a:ext cx="4178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43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55" name="Google Shape;555;p43"/>
          <p:cNvSpPr txBox="1"/>
          <p:nvPr>
            <p:ph idx="2" type="subTitle"/>
          </p:nvPr>
        </p:nvSpPr>
        <p:spPr>
          <a:xfrm>
            <a:off x="729275" y="2323038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556" name="Google Shape;556;p43"/>
          <p:cNvSpPr txBox="1"/>
          <p:nvPr>
            <p:ph idx="3" type="subTitle"/>
          </p:nvPr>
        </p:nvSpPr>
        <p:spPr>
          <a:xfrm>
            <a:off x="3088575" y="2323038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557" name="Google Shape;557;p43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58" name="Google Shape;558;p43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559" name="Google Shape;559;p43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560" name="Google Shape;560;p4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Google Shape;562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26"/>
          <p:cNvGrpSpPr/>
          <p:nvPr/>
        </p:nvGrpSpPr>
        <p:grpSpPr>
          <a:xfrm>
            <a:off x="379486" y="3904690"/>
            <a:ext cx="847926" cy="856372"/>
            <a:chOff x="-1042825" y="1873925"/>
            <a:chExt cx="948675" cy="958125"/>
          </a:xfrm>
        </p:grpSpPr>
        <p:sp>
          <p:nvSpPr>
            <p:cNvPr id="53" name="Google Shape;53;p2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6"/>
          <p:cNvSpPr/>
          <p:nvPr/>
        </p:nvSpPr>
        <p:spPr>
          <a:xfrm>
            <a:off x="0" y="4605650"/>
            <a:ext cx="537900" cy="5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6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2" type="title"/>
          </p:nvPr>
        </p:nvSpPr>
        <p:spPr>
          <a:xfrm>
            <a:off x="729177" y="17027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26"/>
          <p:cNvSpPr txBox="1"/>
          <p:nvPr>
            <p:ph idx="1" type="subTitle"/>
          </p:nvPr>
        </p:nvSpPr>
        <p:spPr>
          <a:xfrm>
            <a:off x="1039850" y="19988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26"/>
          <p:cNvSpPr txBox="1"/>
          <p:nvPr>
            <p:ph idx="3" type="subTitle"/>
          </p:nvPr>
        </p:nvSpPr>
        <p:spPr>
          <a:xfrm>
            <a:off x="1039850" y="23462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4" type="subTitle"/>
          </p:nvPr>
        </p:nvSpPr>
        <p:spPr>
          <a:xfrm>
            <a:off x="3652275" y="19988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26"/>
          <p:cNvSpPr txBox="1"/>
          <p:nvPr>
            <p:ph idx="5" type="subTitle"/>
          </p:nvPr>
        </p:nvSpPr>
        <p:spPr>
          <a:xfrm>
            <a:off x="3652275" y="23462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6" type="title"/>
          </p:nvPr>
        </p:nvSpPr>
        <p:spPr>
          <a:xfrm>
            <a:off x="3341852" y="17027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26"/>
          <p:cNvSpPr txBox="1"/>
          <p:nvPr>
            <p:ph idx="7" type="subTitle"/>
          </p:nvPr>
        </p:nvSpPr>
        <p:spPr>
          <a:xfrm>
            <a:off x="6261100" y="19988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" name="Google Shape;78;p26"/>
          <p:cNvSpPr txBox="1"/>
          <p:nvPr>
            <p:ph idx="8" type="subTitle"/>
          </p:nvPr>
        </p:nvSpPr>
        <p:spPr>
          <a:xfrm>
            <a:off x="6261100" y="23462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9" type="title"/>
          </p:nvPr>
        </p:nvSpPr>
        <p:spPr>
          <a:xfrm>
            <a:off x="5950677" y="17027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26"/>
          <p:cNvSpPr txBox="1"/>
          <p:nvPr>
            <p:ph idx="13" type="subTitle"/>
          </p:nvPr>
        </p:nvSpPr>
        <p:spPr>
          <a:xfrm>
            <a:off x="1039850" y="396137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4" type="subTitle"/>
          </p:nvPr>
        </p:nvSpPr>
        <p:spPr>
          <a:xfrm>
            <a:off x="1039850" y="361397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2" name="Google Shape;82;p26"/>
          <p:cNvSpPr txBox="1"/>
          <p:nvPr>
            <p:ph idx="15" type="title"/>
          </p:nvPr>
        </p:nvSpPr>
        <p:spPr>
          <a:xfrm>
            <a:off x="729177" y="331787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26"/>
          <p:cNvSpPr txBox="1"/>
          <p:nvPr>
            <p:ph idx="16" type="subTitle"/>
          </p:nvPr>
        </p:nvSpPr>
        <p:spPr>
          <a:xfrm>
            <a:off x="3652275" y="361397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26"/>
          <p:cNvSpPr txBox="1"/>
          <p:nvPr>
            <p:ph idx="17" type="subTitle"/>
          </p:nvPr>
        </p:nvSpPr>
        <p:spPr>
          <a:xfrm>
            <a:off x="3652275" y="396137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8" type="title"/>
          </p:nvPr>
        </p:nvSpPr>
        <p:spPr>
          <a:xfrm>
            <a:off x="3341852" y="331787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p26"/>
          <p:cNvSpPr txBox="1"/>
          <p:nvPr>
            <p:ph idx="19" type="subTitle"/>
          </p:nvPr>
        </p:nvSpPr>
        <p:spPr>
          <a:xfrm>
            <a:off x="6261100" y="361397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26"/>
          <p:cNvSpPr txBox="1"/>
          <p:nvPr>
            <p:ph idx="20" type="subTitle"/>
          </p:nvPr>
        </p:nvSpPr>
        <p:spPr>
          <a:xfrm>
            <a:off x="6261100" y="396137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21" type="title"/>
          </p:nvPr>
        </p:nvSpPr>
        <p:spPr>
          <a:xfrm>
            <a:off x="5950677" y="331787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26"/>
          <p:cNvSpPr/>
          <p:nvPr/>
        </p:nvSpPr>
        <p:spPr>
          <a:xfrm>
            <a:off x="7970750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6"/>
          <p:cNvSpPr/>
          <p:nvPr/>
        </p:nvSpPr>
        <p:spPr>
          <a:xfrm>
            <a:off x="7970750" y="1869300"/>
            <a:ext cx="1189200" cy="11892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6"/>
          <p:cNvSpPr/>
          <p:nvPr/>
        </p:nvSpPr>
        <p:spPr>
          <a:xfrm>
            <a:off x="6781550" y="680100"/>
            <a:ext cx="1189200" cy="1189200"/>
          </a:xfrm>
          <a:prstGeom prst="rect">
            <a:avLst/>
          </a:prstGeom>
          <a:solidFill>
            <a:srgbClr val="F2DADA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2">
  <p:cSld name="CUSTOM_7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4"/>
          <p:cNvSpPr/>
          <p:nvPr/>
        </p:nvSpPr>
        <p:spPr>
          <a:xfrm>
            <a:off x="0" y="680099"/>
            <a:ext cx="1572600" cy="15726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4"/>
          <p:cNvSpPr/>
          <p:nvPr/>
        </p:nvSpPr>
        <p:spPr>
          <a:xfrm>
            <a:off x="4531925" y="7850"/>
            <a:ext cx="4612200" cy="51435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7" name="Google Shape;567;p44"/>
          <p:cNvGrpSpPr/>
          <p:nvPr/>
        </p:nvGrpSpPr>
        <p:grpSpPr>
          <a:xfrm>
            <a:off x="7305394" y="865384"/>
            <a:ext cx="1125508" cy="1136719"/>
            <a:chOff x="-1042825" y="1873925"/>
            <a:chExt cx="948675" cy="958125"/>
          </a:xfrm>
        </p:grpSpPr>
        <p:sp>
          <p:nvSpPr>
            <p:cNvPr id="568" name="Google Shape;568;p4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4" name="Google Shape;584;p44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4"/>
          <p:cNvSpPr txBox="1"/>
          <p:nvPr>
            <p:ph type="title"/>
          </p:nvPr>
        </p:nvSpPr>
        <p:spPr>
          <a:xfrm>
            <a:off x="713100" y="1146400"/>
            <a:ext cx="260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6" name="Google Shape;586;p44"/>
          <p:cNvSpPr txBox="1"/>
          <p:nvPr>
            <p:ph idx="1" type="subTitle"/>
          </p:nvPr>
        </p:nvSpPr>
        <p:spPr>
          <a:xfrm>
            <a:off x="741450" y="248005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7" name="Google Shape;587;p44"/>
          <p:cNvSpPr txBox="1"/>
          <p:nvPr>
            <p:ph idx="2" type="subTitle"/>
          </p:nvPr>
        </p:nvSpPr>
        <p:spPr>
          <a:xfrm>
            <a:off x="698513" y="302925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588" name="Google Shape;588;p44"/>
          <p:cNvSpPr txBox="1"/>
          <p:nvPr>
            <p:ph idx="3" type="subTitle"/>
          </p:nvPr>
        </p:nvSpPr>
        <p:spPr>
          <a:xfrm>
            <a:off x="698513" y="36693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9" name="Google Shape;589;p44"/>
          <p:cNvSpPr txBox="1"/>
          <p:nvPr>
            <p:ph idx="4" type="subTitle"/>
          </p:nvPr>
        </p:nvSpPr>
        <p:spPr>
          <a:xfrm>
            <a:off x="698513" y="40167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590" name="Google Shape;590;p44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592" name="Google Shape;592;p44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594" name="Google Shape;594;p4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6" name="Google Shape;596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7"/>
          <p:cNvGrpSpPr/>
          <p:nvPr/>
        </p:nvGrpSpPr>
        <p:grpSpPr>
          <a:xfrm>
            <a:off x="5428006" y="3407527"/>
            <a:ext cx="1625744" cy="1642035"/>
            <a:chOff x="-1042825" y="1873925"/>
            <a:chExt cx="948675" cy="958125"/>
          </a:xfrm>
        </p:grpSpPr>
        <p:sp>
          <p:nvSpPr>
            <p:cNvPr id="98" name="Google Shape;98;p2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27"/>
          <p:cNvSpPr/>
          <p:nvPr/>
        </p:nvSpPr>
        <p:spPr>
          <a:xfrm>
            <a:off x="7159900" y="1977150"/>
            <a:ext cx="1984200" cy="13395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7"/>
          <p:cNvSpPr/>
          <p:nvPr/>
        </p:nvSpPr>
        <p:spPr>
          <a:xfrm flipH="1" rot="10800000">
            <a:off x="8151938" y="988650"/>
            <a:ext cx="992100" cy="98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7159900" y="3316694"/>
            <a:ext cx="1984200" cy="18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 txBox="1"/>
          <p:nvPr>
            <p:ph type="title"/>
          </p:nvPr>
        </p:nvSpPr>
        <p:spPr>
          <a:xfrm>
            <a:off x="1098125" y="1897625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27"/>
          <p:cNvSpPr txBox="1"/>
          <p:nvPr>
            <p:ph idx="1" type="subTitle"/>
          </p:nvPr>
        </p:nvSpPr>
        <p:spPr>
          <a:xfrm>
            <a:off x="1111600" y="2565725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7"/>
          <p:cNvSpPr txBox="1"/>
          <p:nvPr>
            <p:ph idx="2" type="title"/>
          </p:nvPr>
        </p:nvSpPr>
        <p:spPr>
          <a:xfrm>
            <a:off x="1242014" y="1118525"/>
            <a:ext cx="8160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27"/>
          <p:cNvSpPr/>
          <p:nvPr/>
        </p:nvSpPr>
        <p:spPr>
          <a:xfrm flipH="1" rot="10800000">
            <a:off x="7159888" y="3312539"/>
            <a:ext cx="992100" cy="98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 1">
  <p:cSld name="CUSTOM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>
            <a:off x="-7850" y="2972075"/>
            <a:ext cx="9144000" cy="21714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28"/>
          <p:cNvGrpSpPr/>
          <p:nvPr/>
        </p:nvGrpSpPr>
        <p:grpSpPr>
          <a:xfrm>
            <a:off x="7448920" y="998169"/>
            <a:ext cx="1326248" cy="1339459"/>
            <a:chOff x="-1042825" y="1873925"/>
            <a:chExt cx="948675" cy="958125"/>
          </a:xfrm>
        </p:grpSpPr>
        <p:sp>
          <p:nvSpPr>
            <p:cNvPr id="129" name="Google Shape;129;p2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28"/>
          <p:cNvSpPr txBox="1"/>
          <p:nvPr>
            <p:ph type="title"/>
          </p:nvPr>
        </p:nvSpPr>
        <p:spPr>
          <a:xfrm>
            <a:off x="705250" y="9981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715150" y="32554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2" type="subTitle"/>
          </p:nvPr>
        </p:nvSpPr>
        <p:spPr>
          <a:xfrm>
            <a:off x="3369450" y="32554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3" type="subTitle"/>
          </p:nvPr>
        </p:nvSpPr>
        <p:spPr>
          <a:xfrm>
            <a:off x="6023750" y="32554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3">
  <p:cSld name="TITLE_ONLY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9"/>
          <p:cNvGrpSpPr/>
          <p:nvPr/>
        </p:nvGrpSpPr>
        <p:grpSpPr>
          <a:xfrm>
            <a:off x="295311" y="859929"/>
            <a:ext cx="669290" cy="675957"/>
            <a:chOff x="-1042825" y="1873925"/>
            <a:chExt cx="948675" cy="958125"/>
          </a:xfrm>
        </p:grpSpPr>
        <p:sp>
          <p:nvSpPr>
            <p:cNvPr id="155" name="Google Shape;155;p2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29"/>
          <p:cNvSpPr txBox="1"/>
          <p:nvPr>
            <p:ph type="title"/>
          </p:nvPr>
        </p:nvSpPr>
        <p:spPr>
          <a:xfrm>
            <a:off x="713075" y="102595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2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/>
          <p:nvPr/>
        </p:nvSpPr>
        <p:spPr>
          <a:xfrm>
            <a:off x="75" y="3399425"/>
            <a:ext cx="9144000" cy="17442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0"/>
          <p:cNvGrpSpPr/>
          <p:nvPr/>
        </p:nvGrpSpPr>
        <p:grpSpPr>
          <a:xfrm>
            <a:off x="337900" y="1004825"/>
            <a:ext cx="948675" cy="958125"/>
            <a:chOff x="-1042825" y="1873925"/>
            <a:chExt cx="948675" cy="958125"/>
          </a:xfrm>
        </p:grpSpPr>
        <p:sp>
          <p:nvSpPr>
            <p:cNvPr id="179" name="Google Shape;179;p30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30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96" name="Google Shape;196;p30"/>
          <p:cNvSpPr txBox="1"/>
          <p:nvPr/>
        </p:nvSpPr>
        <p:spPr>
          <a:xfrm>
            <a:off x="720025" y="3554363"/>
            <a:ext cx="3428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/>
              </a:rPr>
              <a:t>Freepik</a:t>
            </a:r>
            <a:r>
              <a:rPr b="0" i="0" lang="en" sz="10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b="0" i="0" sz="1000" u="none" cap="none" strike="noStrik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1"/>
          <p:cNvGrpSpPr/>
          <p:nvPr/>
        </p:nvGrpSpPr>
        <p:grpSpPr>
          <a:xfrm>
            <a:off x="7366016" y="787526"/>
            <a:ext cx="1098661" cy="1109605"/>
            <a:chOff x="-1042825" y="1873925"/>
            <a:chExt cx="948675" cy="958125"/>
          </a:xfrm>
        </p:grpSpPr>
        <p:sp>
          <p:nvSpPr>
            <p:cNvPr id="203" name="Google Shape;203;p3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31"/>
          <p:cNvSpPr/>
          <p:nvPr/>
        </p:nvSpPr>
        <p:spPr>
          <a:xfrm>
            <a:off x="0" y="0"/>
            <a:ext cx="1889700" cy="18897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31"/>
          <p:cNvGrpSpPr/>
          <p:nvPr/>
        </p:nvGrpSpPr>
        <p:grpSpPr>
          <a:xfrm flipH="1">
            <a:off x="8005353" y="4574039"/>
            <a:ext cx="1138602" cy="569301"/>
            <a:chOff x="0" y="4292400"/>
            <a:chExt cx="1702200" cy="851100"/>
          </a:xfrm>
        </p:grpSpPr>
        <p:sp>
          <p:nvSpPr>
            <p:cNvPr id="221" name="Google Shape;221;p31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1"/>
          <p:cNvSpPr txBox="1"/>
          <p:nvPr>
            <p:ph type="title"/>
          </p:nvPr>
        </p:nvSpPr>
        <p:spPr>
          <a:xfrm>
            <a:off x="713075" y="9328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31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6" name="Google Shape;226;p31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7" name="Google Shape;227;p31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8" name="Google Shape;228;p3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32"/>
          <p:cNvGrpSpPr/>
          <p:nvPr/>
        </p:nvGrpSpPr>
        <p:grpSpPr>
          <a:xfrm>
            <a:off x="221693" y="854392"/>
            <a:ext cx="901810" cy="910794"/>
            <a:chOff x="-1042825" y="1873925"/>
            <a:chExt cx="948675" cy="958125"/>
          </a:xfrm>
        </p:grpSpPr>
        <p:sp>
          <p:nvSpPr>
            <p:cNvPr id="234" name="Google Shape;234;p3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32"/>
          <p:cNvSpPr/>
          <p:nvPr/>
        </p:nvSpPr>
        <p:spPr>
          <a:xfrm>
            <a:off x="8696400" y="68010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8696400" y="1125125"/>
            <a:ext cx="447600" cy="447600"/>
          </a:xfrm>
          <a:prstGeom prst="rect">
            <a:avLst/>
          </a:prstGeom>
          <a:solidFill>
            <a:srgbClr val="2634F9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2"/>
          <p:cNvSpPr txBox="1"/>
          <p:nvPr>
            <p:ph type="title"/>
          </p:nvPr>
        </p:nvSpPr>
        <p:spPr>
          <a:xfrm>
            <a:off x="713100" y="10625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3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2">
  <p:cSld name="TITLE_ONLY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3"/>
          <p:cNvGrpSpPr/>
          <p:nvPr/>
        </p:nvGrpSpPr>
        <p:grpSpPr>
          <a:xfrm>
            <a:off x="7987068" y="523180"/>
            <a:ext cx="901810" cy="910794"/>
            <a:chOff x="-1042825" y="1873925"/>
            <a:chExt cx="948675" cy="958125"/>
          </a:xfrm>
        </p:grpSpPr>
        <p:sp>
          <p:nvSpPr>
            <p:cNvPr id="261" name="Google Shape;261;p3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33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3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3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0" y="680100"/>
            <a:ext cx="949500" cy="9495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 txBox="1"/>
          <p:nvPr>
            <p:ph type="title"/>
          </p:nvPr>
        </p:nvSpPr>
        <p:spPr>
          <a:xfrm>
            <a:off x="713075" y="8685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3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Char char="■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hyperlink" Target="https://cdn.ottopix.de/wp-content/uploads/2019/04/Magdeburg-Panorama-%C3%BCber-der-Hubbr%C3%BCcke.jp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"/>
          <p:cNvPicPr preferRelativeResize="0"/>
          <p:nvPr/>
        </p:nvPicPr>
        <p:blipFill rotWithShape="1">
          <a:blip r:embed="rId3">
            <a:alphaModFix/>
          </a:blip>
          <a:srcRect b="0" l="22737" r="22737" t="13539"/>
          <a:stretch/>
        </p:blipFill>
        <p:spPr>
          <a:xfrm>
            <a:off x="4500575" y="681200"/>
            <a:ext cx="4643424" cy="44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"/>
          <p:cNvSpPr txBox="1"/>
          <p:nvPr>
            <p:ph type="ctrTitle"/>
          </p:nvPr>
        </p:nvSpPr>
        <p:spPr>
          <a:xfrm>
            <a:off x="402150" y="960775"/>
            <a:ext cx="3749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/>
              <a:t>Simulation Project - 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800"/>
              <a:t>Team Tetrahedron</a:t>
            </a:r>
            <a:endParaRPr sz="2800"/>
          </a:p>
        </p:txBody>
      </p:sp>
      <p:sp>
        <p:nvSpPr>
          <p:cNvPr id="604" name="Google Shape;604;p1"/>
          <p:cNvSpPr txBox="1"/>
          <p:nvPr>
            <p:ph idx="1" type="subTitle"/>
          </p:nvPr>
        </p:nvSpPr>
        <p:spPr>
          <a:xfrm>
            <a:off x="402150" y="3125275"/>
            <a:ext cx="237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Milestone #4 –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Analysis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05" name="Google Shape;605;p1"/>
          <p:cNvSpPr txBox="1"/>
          <p:nvPr/>
        </p:nvSpPr>
        <p:spPr>
          <a:xfrm>
            <a:off x="4500588" y="4552775"/>
            <a:ext cx="4643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Image source: </a:t>
            </a:r>
            <a:r>
              <a:rPr b="0" i="0" lang="en" sz="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https://cdn.ottopix.de/wp-content/uploads/2019/04/Magdeburg-Panorama-%C3%BCber-der-Hubbr%C3%BCcke.jpg</a:t>
            </a:r>
            <a:endParaRPr b="0" i="0" sz="8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06" name="Google Shape;606;p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1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0"/>
          <p:cNvSpPr txBox="1"/>
          <p:nvPr>
            <p:ph type="title"/>
          </p:nvPr>
        </p:nvSpPr>
        <p:spPr>
          <a:xfrm>
            <a:off x="98154" y="728819"/>
            <a:ext cx="322510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 Findings of Am Fuchsberg str:</a:t>
            </a:r>
            <a:endParaRPr sz="1400"/>
          </a:p>
        </p:txBody>
      </p:sp>
      <p:sp>
        <p:nvSpPr>
          <p:cNvPr id="750" name="Google Shape;750;p1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10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52" name="Google Shape;752;p10"/>
          <p:cNvSpPr txBox="1"/>
          <p:nvPr/>
        </p:nvSpPr>
        <p:spPr>
          <a:xfrm>
            <a:off x="654017" y="1223793"/>
            <a:ext cx="301214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Distribution : Log normal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=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1.267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standard deviation=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0.593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3" name="Google Shape;753;p10"/>
          <p:cNvSpPr txBox="1"/>
          <p:nvPr/>
        </p:nvSpPr>
        <p:spPr>
          <a:xfrm>
            <a:off x="98154" y="2215826"/>
            <a:ext cx="3225104" cy="4152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Findings of Leipziger str North:</a:t>
            </a:r>
            <a:endParaRPr/>
          </a:p>
        </p:txBody>
      </p:sp>
      <p:sp>
        <p:nvSpPr>
          <p:cNvPr id="754" name="Google Shape;754;p10"/>
          <p:cNvSpPr txBox="1"/>
          <p:nvPr/>
        </p:nvSpPr>
        <p:spPr>
          <a:xfrm>
            <a:off x="98154" y="3725739"/>
            <a:ext cx="3225104" cy="4152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Findings of Leipziger str South:</a:t>
            </a:r>
            <a:endParaRPr/>
          </a:p>
        </p:txBody>
      </p:sp>
      <p:sp>
        <p:nvSpPr>
          <p:cNvPr id="755" name="Google Shape;755;p10"/>
          <p:cNvSpPr txBox="1"/>
          <p:nvPr/>
        </p:nvSpPr>
        <p:spPr>
          <a:xfrm>
            <a:off x="654017" y="4198493"/>
            <a:ext cx="253477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Distribution : Log normal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=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0.662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standard deviation=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0.871</a:t>
            </a:r>
            <a:endParaRPr/>
          </a:p>
        </p:txBody>
      </p:sp>
      <p:sp>
        <p:nvSpPr>
          <p:cNvPr id="756" name="Google Shape;756;p10"/>
          <p:cNvSpPr txBox="1"/>
          <p:nvPr/>
        </p:nvSpPr>
        <p:spPr>
          <a:xfrm>
            <a:off x="654017" y="2688580"/>
            <a:ext cx="253477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Distribution : Log normal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=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1.511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standard deviation=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1.112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757" name="Google Shape;7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4965" y="1745504"/>
            <a:ext cx="2940882" cy="218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8787" y="2839083"/>
            <a:ext cx="2996523" cy="2228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8788" y="649978"/>
            <a:ext cx="2996524" cy="2228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1"/>
          <p:cNvSpPr txBox="1"/>
          <p:nvPr>
            <p:ph type="title"/>
          </p:nvPr>
        </p:nvSpPr>
        <p:spPr>
          <a:xfrm>
            <a:off x="735815" y="604625"/>
            <a:ext cx="3698162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Pedestrians and bicyclists</a:t>
            </a:r>
            <a:endParaRPr sz="2000"/>
          </a:p>
        </p:txBody>
      </p:sp>
      <p:sp>
        <p:nvSpPr>
          <p:cNvPr id="765" name="Google Shape;765;p1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11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67" name="Google Shape;767;p11"/>
          <p:cNvSpPr txBox="1"/>
          <p:nvPr/>
        </p:nvSpPr>
        <p:spPr>
          <a:xfrm>
            <a:off x="1333786" y="1529108"/>
            <a:ext cx="34100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Distribution: Uniform distribution</a:t>
            </a:r>
            <a:endParaRPr/>
          </a:p>
        </p:txBody>
      </p:sp>
      <p:sp>
        <p:nvSpPr>
          <p:cNvPr id="768" name="Google Shape;768;p11"/>
          <p:cNvSpPr txBox="1"/>
          <p:nvPr/>
        </p:nvSpPr>
        <p:spPr>
          <a:xfrm>
            <a:off x="811272" y="1181108"/>
            <a:ext cx="37607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Am Fuchsberg to Erich- Weinert - Str</a:t>
            </a:r>
            <a:endParaRPr/>
          </a:p>
        </p:txBody>
      </p:sp>
      <p:sp>
        <p:nvSpPr>
          <p:cNvPr id="769" name="Google Shape;769;p11"/>
          <p:cNvSpPr txBox="1"/>
          <p:nvPr/>
        </p:nvSpPr>
        <p:spPr>
          <a:xfrm>
            <a:off x="1570980" y="1815242"/>
            <a:ext cx="24063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value = 10 sec</a:t>
            </a:r>
            <a:endParaRPr/>
          </a:p>
        </p:txBody>
      </p:sp>
      <p:sp>
        <p:nvSpPr>
          <p:cNvPr id="770" name="Google Shape;770;p11"/>
          <p:cNvSpPr txBox="1"/>
          <p:nvPr/>
        </p:nvSpPr>
        <p:spPr>
          <a:xfrm>
            <a:off x="1570980" y="2136171"/>
            <a:ext cx="22413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value = 20sec</a:t>
            </a:r>
            <a:endParaRPr/>
          </a:p>
        </p:txBody>
      </p:sp>
      <p:sp>
        <p:nvSpPr>
          <p:cNvPr id="771" name="Google Shape;771;p11"/>
          <p:cNvSpPr txBox="1"/>
          <p:nvPr/>
        </p:nvSpPr>
        <p:spPr>
          <a:xfrm>
            <a:off x="873856" y="2468720"/>
            <a:ext cx="21649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Trams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772" name="Google Shape;772;p11"/>
          <p:cNvSpPr txBox="1"/>
          <p:nvPr/>
        </p:nvSpPr>
        <p:spPr>
          <a:xfrm>
            <a:off x="1333774" y="3007625"/>
            <a:ext cx="399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Leipziger str south                 Leipziger str north</a:t>
            </a:r>
            <a:endParaRPr/>
          </a:p>
        </p:txBody>
      </p:sp>
      <p:cxnSp>
        <p:nvCxnSpPr>
          <p:cNvPr id="773" name="Google Shape;773;p11"/>
          <p:cNvCxnSpPr/>
          <p:nvPr/>
        </p:nvCxnSpPr>
        <p:spPr>
          <a:xfrm rot="10800000">
            <a:off x="2951629" y="3167870"/>
            <a:ext cx="672353" cy="0"/>
          </a:xfrm>
          <a:prstGeom prst="straightConnector1">
            <a:avLst/>
          </a:prstGeom>
          <a:noFill/>
          <a:ln cap="flat" cmpd="sng" w="9525">
            <a:solidFill>
              <a:srgbClr val="141EA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4" name="Google Shape;774;p11"/>
          <p:cNvSpPr txBox="1"/>
          <p:nvPr/>
        </p:nvSpPr>
        <p:spPr>
          <a:xfrm flipH="1">
            <a:off x="1323189" y="3570194"/>
            <a:ext cx="30336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:Truncated normal </a:t>
            </a:r>
            <a:endParaRPr/>
          </a:p>
        </p:txBody>
      </p:sp>
      <p:sp>
        <p:nvSpPr>
          <p:cNvPr id="775" name="Google Shape;775;p11"/>
          <p:cNvSpPr txBox="1"/>
          <p:nvPr/>
        </p:nvSpPr>
        <p:spPr>
          <a:xfrm>
            <a:off x="1333786" y="4191087"/>
            <a:ext cx="42198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value = 8 minutes, Max value = 12 minutes,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deviation = 2 minute, mean = 10minutes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2"/>
          <p:cNvSpPr txBox="1"/>
          <p:nvPr>
            <p:ph type="title"/>
          </p:nvPr>
        </p:nvSpPr>
        <p:spPr>
          <a:xfrm>
            <a:off x="735815" y="604625"/>
            <a:ext cx="2856302" cy="42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Traffic light phases </a:t>
            </a:r>
            <a:endParaRPr/>
          </a:p>
        </p:txBody>
      </p:sp>
      <p:sp>
        <p:nvSpPr>
          <p:cNvPr id="781" name="Google Shape;781;p1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12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783" name="Google Shape;783;p12"/>
          <p:cNvGraphicFramePr/>
          <p:nvPr/>
        </p:nvGraphicFramePr>
        <p:xfrm>
          <a:off x="875925" y="11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{A27072FD-E496-4389-9A55-FB1CE6956011}</a:tableStyleId>
              </a:tblPr>
              <a:tblGrid>
                <a:gridCol w="1724925"/>
                <a:gridCol w="543150"/>
                <a:gridCol w="531500"/>
                <a:gridCol w="578525"/>
                <a:gridCol w="522675"/>
                <a:gridCol w="531475"/>
                <a:gridCol w="551850"/>
                <a:gridCol w="520925"/>
                <a:gridCol w="534900"/>
              </a:tblGrid>
              <a:tr h="35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Timing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66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4" name="Google Shape;784;p12"/>
          <p:cNvCxnSpPr/>
          <p:nvPr/>
        </p:nvCxnSpPr>
        <p:spPr>
          <a:xfrm>
            <a:off x="1405655" y="1645390"/>
            <a:ext cx="0" cy="48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5" name="Google Shape;785;p12"/>
          <p:cNvCxnSpPr/>
          <p:nvPr/>
        </p:nvCxnSpPr>
        <p:spPr>
          <a:xfrm flipH="1" rot="10800000">
            <a:off x="953550" y="2130223"/>
            <a:ext cx="452100" cy="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6" name="Google Shape;786;p12"/>
          <p:cNvCxnSpPr/>
          <p:nvPr/>
        </p:nvCxnSpPr>
        <p:spPr>
          <a:xfrm>
            <a:off x="2131572" y="1651775"/>
            <a:ext cx="6300" cy="44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7" name="Google Shape;787;p12"/>
          <p:cNvCxnSpPr/>
          <p:nvPr/>
        </p:nvCxnSpPr>
        <p:spPr>
          <a:xfrm flipH="1" rot="10800000">
            <a:off x="2144299" y="2098463"/>
            <a:ext cx="4140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8" name="Google Shape;788;p12"/>
          <p:cNvCxnSpPr/>
          <p:nvPr/>
        </p:nvCxnSpPr>
        <p:spPr>
          <a:xfrm flipH="1" rot="10800000">
            <a:off x="985395" y="2615033"/>
            <a:ext cx="452100" cy="1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9" name="Google Shape;789;p12"/>
          <p:cNvCxnSpPr/>
          <p:nvPr/>
        </p:nvCxnSpPr>
        <p:spPr>
          <a:xfrm>
            <a:off x="1443856" y="2621548"/>
            <a:ext cx="0" cy="33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0" name="Google Shape;790;p12"/>
          <p:cNvCxnSpPr/>
          <p:nvPr/>
        </p:nvCxnSpPr>
        <p:spPr>
          <a:xfrm flipH="1" rot="10800000">
            <a:off x="2207990" y="2570588"/>
            <a:ext cx="3441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1" name="Google Shape;791;p12"/>
          <p:cNvCxnSpPr/>
          <p:nvPr/>
        </p:nvCxnSpPr>
        <p:spPr>
          <a:xfrm>
            <a:off x="2214346" y="2583273"/>
            <a:ext cx="0" cy="36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2" name="Google Shape;792;p12"/>
          <p:cNvCxnSpPr/>
          <p:nvPr/>
        </p:nvCxnSpPr>
        <p:spPr>
          <a:xfrm flipH="1">
            <a:off x="1303729" y="2264266"/>
            <a:ext cx="1152600" cy="31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3" name="Google Shape;793;p12"/>
          <p:cNvCxnSpPr/>
          <p:nvPr/>
        </p:nvCxnSpPr>
        <p:spPr>
          <a:xfrm flipH="1" rot="10800000">
            <a:off x="1354709" y="2436545"/>
            <a:ext cx="1101300" cy="25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4" name="Google Shape;794;p12"/>
          <p:cNvCxnSpPr/>
          <p:nvPr/>
        </p:nvCxnSpPr>
        <p:spPr>
          <a:xfrm flipH="1" rot="5400000">
            <a:off x="1977083" y="1868934"/>
            <a:ext cx="421200" cy="382200"/>
          </a:xfrm>
          <a:prstGeom prst="curvedConnector3">
            <a:avLst>
              <a:gd fmla="val 18179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5" name="Google Shape;795;p12"/>
          <p:cNvCxnSpPr/>
          <p:nvPr/>
        </p:nvCxnSpPr>
        <p:spPr>
          <a:xfrm flipH="1">
            <a:off x="1606110" y="2322809"/>
            <a:ext cx="720600" cy="452700"/>
          </a:xfrm>
          <a:prstGeom prst="curvedConnector3">
            <a:avLst>
              <a:gd fmla="val 86754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6" name="Google Shape;796;p12"/>
          <p:cNvCxnSpPr/>
          <p:nvPr/>
        </p:nvCxnSpPr>
        <p:spPr>
          <a:xfrm flipH="1" rot="-5400000">
            <a:off x="1329390" y="2539334"/>
            <a:ext cx="289200" cy="169200"/>
          </a:xfrm>
          <a:prstGeom prst="curvedConnector3">
            <a:avLst>
              <a:gd fmla="val 16092" name="adj1"/>
            </a:avLst>
          </a:prstGeom>
          <a:noFill/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12"/>
          <p:cNvCxnSpPr/>
          <p:nvPr/>
        </p:nvCxnSpPr>
        <p:spPr>
          <a:xfrm flipH="1" rot="10800000">
            <a:off x="1389390" y="1894384"/>
            <a:ext cx="557400" cy="480600"/>
          </a:xfrm>
          <a:prstGeom prst="curvedConnector3">
            <a:avLst>
              <a:gd fmla="val 90876" name="adj1"/>
            </a:avLst>
          </a:prstGeom>
          <a:noFill/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8" name="Google Shape;798;p12"/>
          <p:cNvSpPr/>
          <p:nvPr/>
        </p:nvSpPr>
        <p:spPr>
          <a:xfrm>
            <a:off x="2328828" y="1561325"/>
            <a:ext cx="80700" cy="108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9" name="Google Shape;799;p12"/>
          <p:cNvCxnSpPr>
            <a:stCxn id="798" idx="4"/>
          </p:cNvCxnSpPr>
          <p:nvPr/>
        </p:nvCxnSpPr>
        <p:spPr>
          <a:xfrm>
            <a:off x="2369178" y="166992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12"/>
          <p:cNvCxnSpPr>
            <a:stCxn id="798" idx="4"/>
          </p:cNvCxnSpPr>
          <p:nvPr/>
        </p:nvCxnSpPr>
        <p:spPr>
          <a:xfrm>
            <a:off x="2369178" y="1669925"/>
            <a:ext cx="4500" cy="17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1" name="Google Shape;801;p12"/>
          <p:cNvCxnSpPr/>
          <p:nvPr/>
        </p:nvCxnSpPr>
        <p:spPr>
          <a:xfrm flipH="1">
            <a:off x="2309501" y="1802634"/>
            <a:ext cx="63900" cy="8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2" name="Google Shape;802;p12"/>
          <p:cNvCxnSpPr/>
          <p:nvPr/>
        </p:nvCxnSpPr>
        <p:spPr>
          <a:xfrm>
            <a:off x="2386129" y="1822901"/>
            <a:ext cx="44100" cy="5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3" name="Google Shape;803;p12"/>
          <p:cNvSpPr/>
          <p:nvPr/>
        </p:nvSpPr>
        <p:spPr>
          <a:xfrm>
            <a:off x="1235289" y="2761349"/>
            <a:ext cx="80700" cy="108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4" name="Google Shape;804;p12"/>
          <p:cNvCxnSpPr>
            <a:stCxn id="803" idx="4"/>
          </p:cNvCxnSpPr>
          <p:nvPr/>
        </p:nvCxnSpPr>
        <p:spPr>
          <a:xfrm>
            <a:off x="1275639" y="2869949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5" name="Google Shape;805;p12"/>
          <p:cNvCxnSpPr>
            <a:stCxn id="803" idx="4"/>
          </p:cNvCxnSpPr>
          <p:nvPr/>
        </p:nvCxnSpPr>
        <p:spPr>
          <a:xfrm>
            <a:off x="1275639" y="2869949"/>
            <a:ext cx="4500" cy="17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6" name="Google Shape;806;p12"/>
          <p:cNvCxnSpPr/>
          <p:nvPr/>
        </p:nvCxnSpPr>
        <p:spPr>
          <a:xfrm flipH="1">
            <a:off x="1215962" y="3002659"/>
            <a:ext cx="63900" cy="8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7" name="Google Shape;807;p12"/>
          <p:cNvCxnSpPr/>
          <p:nvPr/>
        </p:nvCxnSpPr>
        <p:spPr>
          <a:xfrm>
            <a:off x="1292590" y="3022926"/>
            <a:ext cx="44100" cy="5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8" name="Google Shape;808;p12"/>
          <p:cNvCxnSpPr/>
          <p:nvPr/>
        </p:nvCxnSpPr>
        <p:spPr>
          <a:xfrm flipH="1" rot="10800000">
            <a:off x="1405655" y="2908733"/>
            <a:ext cx="910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09" name="Google Shape;809;p12"/>
          <p:cNvCxnSpPr/>
          <p:nvPr/>
        </p:nvCxnSpPr>
        <p:spPr>
          <a:xfrm flipH="1">
            <a:off x="1379219" y="2825712"/>
            <a:ext cx="891300" cy="1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10" name="Google Shape;810;p12"/>
          <p:cNvCxnSpPr/>
          <p:nvPr/>
        </p:nvCxnSpPr>
        <p:spPr>
          <a:xfrm flipH="1" rot="10800000">
            <a:off x="1353582" y="1813058"/>
            <a:ext cx="910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11" name="Google Shape;811;p12"/>
          <p:cNvCxnSpPr/>
          <p:nvPr/>
        </p:nvCxnSpPr>
        <p:spPr>
          <a:xfrm flipH="1">
            <a:off x="1327146" y="1730037"/>
            <a:ext cx="891300" cy="1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12" name="Google Shape;812;p12"/>
          <p:cNvCxnSpPr/>
          <p:nvPr/>
        </p:nvCxnSpPr>
        <p:spPr>
          <a:xfrm>
            <a:off x="1377118" y="327080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3" name="Google Shape;813;p12"/>
          <p:cNvCxnSpPr/>
          <p:nvPr/>
        </p:nvCxnSpPr>
        <p:spPr>
          <a:xfrm flipH="1" rot="10800000">
            <a:off x="953550" y="3823332"/>
            <a:ext cx="423300" cy="2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4" name="Google Shape;814;p12"/>
          <p:cNvCxnSpPr/>
          <p:nvPr/>
        </p:nvCxnSpPr>
        <p:spPr>
          <a:xfrm>
            <a:off x="2057214" y="3278077"/>
            <a:ext cx="6000" cy="50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5" name="Google Shape;815;p12"/>
          <p:cNvCxnSpPr/>
          <p:nvPr/>
        </p:nvCxnSpPr>
        <p:spPr>
          <a:xfrm flipH="1" rot="10800000">
            <a:off x="2069139" y="3787734"/>
            <a:ext cx="3879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6" name="Google Shape;816;p12"/>
          <p:cNvCxnSpPr/>
          <p:nvPr/>
        </p:nvCxnSpPr>
        <p:spPr>
          <a:xfrm flipH="1" rot="10800000">
            <a:off x="983385" y="4375877"/>
            <a:ext cx="423300" cy="1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7" name="Google Shape;817;p12"/>
          <p:cNvCxnSpPr/>
          <p:nvPr/>
        </p:nvCxnSpPr>
        <p:spPr>
          <a:xfrm>
            <a:off x="1412907" y="4383300"/>
            <a:ext cx="0" cy="37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8" name="Google Shape;818;p12"/>
          <p:cNvCxnSpPr/>
          <p:nvPr/>
        </p:nvCxnSpPr>
        <p:spPr>
          <a:xfrm flipH="1" rot="10800000">
            <a:off x="2128809" y="4325802"/>
            <a:ext cx="3222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9" name="Google Shape;819;p12"/>
          <p:cNvCxnSpPr/>
          <p:nvPr/>
        </p:nvCxnSpPr>
        <p:spPr>
          <a:xfrm>
            <a:off x="2134763" y="4339679"/>
            <a:ext cx="0" cy="42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p12"/>
          <p:cNvCxnSpPr/>
          <p:nvPr/>
        </p:nvCxnSpPr>
        <p:spPr>
          <a:xfrm flipH="1">
            <a:off x="1606807" y="3379873"/>
            <a:ext cx="17700" cy="1287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1" name="Google Shape;821;p12"/>
          <p:cNvCxnSpPr/>
          <p:nvPr/>
        </p:nvCxnSpPr>
        <p:spPr>
          <a:xfrm rot="10800000">
            <a:off x="1910825" y="3416357"/>
            <a:ext cx="6000" cy="1206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2" name="Google Shape;822;p12"/>
          <p:cNvCxnSpPr/>
          <p:nvPr/>
        </p:nvCxnSpPr>
        <p:spPr>
          <a:xfrm rot="5400000">
            <a:off x="1234807" y="3596601"/>
            <a:ext cx="385500" cy="286500"/>
          </a:xfrm>
          <a:prstGeom prst="curvedConnector3">
            <a:avLst>
              <a:gd fmla="val 84918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3" name="Google Shape;823;p12"/>
          <p:cNvCxnSpPr/>
          <p:nvPr/>
        </p:nvCxnSpPr>
        <p:spPr>
          <a:xfrm rot="10800000">
            <a:off x="1326290" y="4004771"/>
            <a:ext cx="560700" cy="538500"/>
          </a:xfrm>
          <a:prstGeom prst="curvedConnector3">
            <a:avLst>
              <a:gd fmla="val 13827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4" name="Google Shape;824;p12"/>
          <p:cNvCxnSpPr/>
          <p:nvPr/>
        </p:nvCxnSpPr>
        <p:spPr>
          <a:xfrm rot="-5400000">
            <a:off x="1975310" y="4294092"/>
            <a:ext cx="341700" cy="243900"/>
          </a:xfrm>
          <a:prstGeom prst="curvedConnector3">
            <a:avLst>
              <a:gd fmla="val 95731" name="adj1"/>
            </a:avLst>
          </a:prstGeom>
          <a:noFill/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5" name="Google Shape;825;p12"/>
          <p:cNvCxnSpPr/>
          <p:nvPr/>
        </p:nvCxnSpPr>
        <p:spPr>
          <a:xfrm flipH="1" rot="-5400000">
            <a:off x="1597567" y="3514005"/>
            <a:ext cx="734400" cy="597000"/>
          </a:xfrm>
          <a:prstGeom prst="curvedConnector3">
            <a:avLst>
              <a:gd fmla="val 88120" name="adj1"/>
            </a:avLst>
          </a:prstGeom>
          <a:noFill/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26" name="Google Shape;826;p12"/>
          <p:cNvSpPr/>
          <p:nvPr/>
        </p:nvSpPr>
        <p:spPr>
          <a:xfrm>
            <a:off x="2413395" y="3293918"/>
            <a:ext cx="98700" cy="123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7" name="Google Shape;827;p12"/>
          <p:cNvCxnSpPr>
            <a:stCxn id="826" idx="4"/>
          </p:cNvCxnSpPr>
          <p:nvPr/>
        </p:nvCxnSpPr>
        <p:spPr>
          <a:xfrm>
            <a:off x="2462745" y="3417518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8" name="Google Shape;828;p12"/>
          <p:cNvCxnSpPr/>
          <p:nvPr/>
        </p:nvCxnSpPr>
        <p:spPr>
          <a:xfrm>
            <a:off x="2475065" y="3417275"/>
            <a:ext cx="3900" cy="19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9" name="Google Shape;829;p12"/>
          <p:cNvCxnSpPr/>
          <p:nvPr/>
        </p:nvCxnSpPr>
        <p:spPr>
          <a:xfrm flipH="1">
            <a:off x="2419225" y="3568931"/>
            <a:ext cx="59700" cy="9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12"/>
          <p:cNvCxnSpPr/>
          <p:nvPr/>
        </p:nvCxnSpPr>
        <p:spPr>
          <a:xfrm>
            <a:off x="2490850" y="3592029"/>
            <a:ext cx="41700" cy="5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1" name="Google Shape;831;p12"/>
          <p:cNvSpPr/>
          <p:nvPr/>
        </p:nvSpPr>
        <p:spPr>
          <a:xfrm>
            <a:off x="973574" y="4423703"/>
            <a:ext cx="75900" cy="123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2" name="Google Shape;832;p12"/>
          <p:cNvCxnSpPr>
            <a:stCxn id="831" idx="4"/>
          </p:cNvCxnSpPr>
          <p:nvPr/>
        </p:nvCxnSpPr>
        <p:spPr>
          <a:xfrm>
            <a:off x="1011524" y="4547303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3" name="Google Shape;833;p12"/>
          <p:cNvCxnSpPr>
            <a:stCxn id="831" idx="4"/>
          </p:cNvCxnSpPr>
          <p:nvPr/>
        </p:nvCxnSpPr>
        <p:spPr>
          <a:xfrm>
            <a:off x="1011524" y="4547303"/>
            <a:ext cx="3900" cy="19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4" name="Google Shape;834;p12"/>
          <p:cNvCxnSpPr/>
          <p:nvPr/>
        </p:nvCxnSpPr>
        <p:spPr>
          <a:xfrm flipH="1">
            <a:off x="955633" y="4698716"/>
            <a:ext cx="59700" cy="9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5" name="Google Shape;835;p12"/>
          <p:cNvCxnSpPr/>
          <p:nvPr/>
        </p:nvCxnSpPr>
        <p:spPr>
          <a:xfrm>
            <a:off x="1027258" y="4721814"/>
            <a:ext cx="41700" cy="5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6" name="Google Shape;836;p12"/>
          <p:cNvCxnSpPr/>
          <p:nvPr/>
        </p:nvCxnSpPr>
        <p:spPr>
          <a:xfrm>
            <a:off x="1137427" y="3714349"/>
            <a:ext cx="9600" cy="77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37" name="Google Shape;837;p12"/>
          <p:cNvCxnSpPr/>
          <p:nvPr/>
        </p:nvCxnSpPr>
        <p:spPr>
          <a:xfrm rot="10800000">
            <a:off x="1248653" y="3736175"/>
            <a:ext cx="0" cy="70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38" name="Google Shape;838;p12"/>
          <p:cNvCxnSpPr/>
          <p:nvPr/>
        </p:nvCxnSpPr>
        <p:spPr>
          <a:xfrm flipH="1">
            <a:off x="2328423" y="3583465"/>
            <a:ext cx="6000" cy="82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39" name="Google Shape;839;p12"/>
          <p:cNvCxnSpPr/>
          <p:nvPr/>
        </p:nvCxnSpPr>
        <p:spPr>
          <a:xfrm rot="10800000">
            <a:off x="2274768" y="3540198"/>
            <a:ext cx="0" cy="89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840" name="Google Shape;840;p12"/>
          <p:cNvSpPr/>
          <p:nvPr/>
        </p:nvSpPr>
        <p:spPr>
          <a:xfrm>
            <a:off x="2714175" y="1995275"/>
            <a:ext cx="351300" cy="158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2"/>
          <p:cNvSpPr/>
          <p:nvPr/>
        </p:nvSpPr>
        <p:spPr>
          <a:xfrm>
            <a:off x="4892585" y="1995275"/>
            <a:ext cx="351300" cy="158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2"/>
          <p:cNvSpPr/>
          <p:nvPr/>
        </p:nvSpPr>
        <p:spPr>
          <a:xfrm>
            <a:off x="5430230" y="1995275"/>
            <a:ext cx="351300" cy="1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2"/>
          <p:cNvSpPr/>
          <p:nvPr/>
        </p:nvSpPr>
        <p:spPr>
          <a:xfrm>
            <a:off x="4324460" y="1995275"/>
            <a:ext cx="351300" cy="1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2"/>
          <p:cNvSpPr/>
          <p:nvPr/>
        </p:nvSpPr>
        <p:spPr>
          <a:xfrm>
            <a:off x="3816281" y="1995275"/>
            <a:ext cx="351300" cy="158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2"/>
          <p:cNvSpPr/>
          <p:nvPr/>
        </p:nvSpPr>
        <p:spPr>
          <a:xfrm>
            <a:off x="3240817" y="1995275"/>
            <a:ext cx="351300" cy="1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2"/>
          <p:cNvSpPr/>
          <p:nvPr/>
        </p:nvSpPr>
        <p:spPr>
          <a:xfrm>
            <a:off x="5949477" y="1995275"/>
            <a:ext cx="351300" cy="158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2"/>
          <p:cNvSpPr/>
          <p:nvPr/>
        </p:nvSpPr>
        <p:spPr>
          <a:xfrm>
            <a:off x="6468725" y="1995275"/>
            <a:ext cx="351300" cy="1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2"/>
          <p:cNvSpPr/>
          <p:nvPr/>
        </p:nvSpPr>
        <p:spPr>
          <a:xfrm>
            <a:off x="2690722" y="3900275"/>
            <a:ext cx="351600" cy="158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2"/>
          <p:cNvSpPr/>
          <p:nvPr/>
        </p:nvSpPr>
        <p:spPr>
          <a:xfrm>
            <a:off x="4892495" y="3900275"/>
            <a:ext cx="351600" cy="158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2"/>
          <p:cNvSpPr/>
          <p:nvPr/>
        </p:nvSpPr>
        <p:spPr>
          <a:xfrm>
            <a:off x="5430117" y="3900275"/>
            <a:ext cx="351600" cy="1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2"/>
          <p:cNvSpPr/>
          <p:nvPr/>
        </p:nvSpPr>
        <p:spPr>
          <a:xfrm>
            <a:off x="4324393" y="3900275"/>
            <a:ext cx="351600" cy="1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2"/>
          <p:cNvSpPr/>
          <p:nvPr/>
        </p:nvSpPr>
        <p:spPr>
          <a:xfrm>
            <a:off x="3816235" y="3900275"/>
            <a:ext cx="351600" cy="158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2"/>
          <p:cNvSpPr/>
          <p:nvPr/>
        </p:nvSpPr>
        <p:spPr>
          <a:xfrm>
            <a:off x="3240795" y="3900275"/>
            <a:ext cx="351600" cy="1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2"/>
          <p:cNvSpPr/>
          <p:nvPr/>
        </p:nvSpPr>
        <p:spPr>
          <a:xfrm>
            <a:off x="5949344" y="3900275"/>
            <a:ext cx="351600" cy="158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2"/>
          <p:cNvSpPr/>
          <p:nvPr/>
        </p:nvSpPr>
        <p:spPr>
          <a:xfrm>
            <a:off x="6468570" y="3900275"/>
            <a:ext cx="351600" cy="1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2"/>
          <p:cNvSpPr txBox="1"/>
          <p:nvPr/>
        </p:nvSpPr>
        <p:spPr>
          <a:xfrm>
            <a:off x="6990525" y="1213075"/>
            <a:ext cx="202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 = uniform_discr(29, 30)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2"/>
          <p:cNvSpPr txBox="1"/>
          <p:nvPr/>
        </p:nvSpPr>
        <p:spPr>
          <a:xfrm>
            <a:off x="7006375" y="1646825"/>
            <a:ext cx="15300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P2,P4,P6,P8 = 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2"/>
          <p:cNvSpPr txBox="1"/>
          <p:nvPr/>
        </p:nvSpPr>
        <p:spPr>
          <a:xfrm>
            <a:off x="6987975" y="2051725"/>
            <a:ext cx="202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P5 = uniform_discr(39, 41)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2"/>
          <p:cNvSpPr txBox="1"/>
          <p:nvPr/>
        </p:nvSpPr>
        <p:spPr>
          <a:xfrm>
            <a:off x="6990525" y="2562725"/>
            <a:ext cx="202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 = uniform_discr(51, 62)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2"/>
          <p:cNvSpPr txBox="1"/>
          <p:nvPr/>
        </p:nvSpPr>
        <p:spPr>
          <a:xfrm>
            <a:off x="7006375" y="3002650"/>
            <a:ext cx="202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P7 = uniform_discr(65, 70)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6" name="Google Shape;866;p13"/>
          <p:cNvSpPr txBox="1"/>
          <p:nvPr/>
        </p:nvSpPr>
        <p:spPr>
          <a:xfrm flipH="1">
            <a:off x="1317835" y="2103887"/>
            <a:ext cx="36512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Quality</a:t>
            </a:r>
            <a:endParaRPr/>
          </a:p>
        </p:txBody>
      </p:sp>
      <p:sp>
        <p:nvSpPr>
          <p:cNvPr id="867" name="Google Shape;867;p13"/>
          <p:cNvSpPr txBox="1"/>
          <p:nvPr/>
        </p:nvSpPr>
        <p:spPr>
          <a:xfrm>
            <a:off x="1445855" y="2804485"/>
            <a:ext cx="54922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 overview on ways to assess Data Quality</a:t>
            </a:r>
            <a:endParaRPr/>
          </a:p>
        </p:txBody>
      </p:sp>
      <p:sp>
        <p:nvSpPr>
          <p:cNvPr id="868" name="Google Shape;868;p13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4"/>
          <p:cNvSpPr txBox="1"/>
          <p:nvPr>
            <p:ph type="title"/>
          </p:nvPr>
        </p:nvSpPr>
        <p:spPr>
          <a:xfrm>
            <a:off x="764301" y="584359"/>
            <a:ext cx="3807699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/>
              <a:t>Sum of squared errors</a:t>
            </a:r>
            <a:endParaRPr sz="2400"/>
          </a:p>
        </p:txBody>
      </p:sp>
      <p:sp>
        <p:nvSpPr>
          <p:cNvPr id="874" name="Google Shape;874;p1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5" name="Google Shape;875;p14"/>
          <p:cNvSpPr txBox="1"/>
          <p:nvPr/>
        </p:nvSpPr>
        <p:spPr>
          <a:xfrm>
            <a:off x="1373635" y="1267631"/>
            <a:ext cx="46162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of squared errors(SSE) gives the information about how far the expected data lies from the actual point.</a:t>
            </a:r>
            <a:endParaRPr/>
          </a:p>
        </p:txBody>
      </p:sp>
      <p:sp>
        <p:nvSpPr>
          <p:cNvPr id="876" name="Google Shape;876;p14"/>
          <p:cNvSpPr txBox="1"/>
          <p:nvPr/>
        </p:nvSpPr>
        <p:spPr>
          <a:xfrm>
            <a:off x="4306035" y="3568092"/>
            <a:ext cx="26350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of squared error = 44.06</a:t>
            </a:r>
            <a:endParaRPr/>
          </a:p>
        </p:txBody>
      </p:sp>
      <p:sp>
        <p:nvSpPr>
          <p:cNvPr id="877" name="Google Shape;877;p14"/>
          <p:cNvSpPr txBox="1"/>
          <p:nvPr/>
        </p:nvSpPr>
        <p:spPr>
          <a:xfrm>
            <a:off x="971335" y="1238719"/>
            <a:ext cx="402300" cy="581044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8" name="Google Shape;878;p14"/>
          <p:cNvSpPr txBox="1"/>
          <p:nvPr/>
        </p:nvSpPr>
        <p:spPr>
          <a:xfrm>
            <a:off x="1373635" y="1973206"/>
            <a:ext cx="4572000" cy="3077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998" l="-399" r="0" t="-3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79" name="Google Shape;879;p14"/>
          <p:cNvSpPr txBox="1"/>
          <p:nvPr/>
        </p:nvSpPr>
        <p:spPr>
          <a:xfrm>
            <a:off x="971335" y="1860280"/>
            <a:ext cx="402300" cy="581044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0" name="Google Shape;880;p14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81" name="Google Shape;8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413" y="2771424"/>
            <a:ext cx="26574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5"/>
          <p:cNvSpPr txBox="1"/>
          <p:nvPr>
            <p:ph type="title"/>
          </p:nvPr>
        </p:nvSpPr>
        <p:spPr>
          <a:xfrm>
            <a:off x="735815" y="687253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Trade- offs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887" name="Google Shape;887;p1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8" name="Google Shape;888;p15"/>
          <p:cNvSpPr txBox="1"/>
          <p:nvPr/>
        </p:nvSpPr>
        <p:spPr>
          <a:xfrm flipH="1">
            <a:off x="1826962" y="1129781"/>
            <a:ext cx="67680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Trade off between Variance due to outliers and estimation of distribution function.  </a:t>
            </a:r>
            <a:endParaRPr/>
          </a:p>
        </p:txBody>
      </p:sp>
      <p:sp>
        <p:nvSpPr>
          <p:cNvPr id="889" name="Google Shape;889;p15"/>
          <p:cNvSpPr txBox="1"/>
          <p:nvPr/>
        </p:nvSpPr>
        <p:spPr>
          <a:xfrm>
            <a:off x="1826963" y="4215965"/>
            <a:ext cx="6222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is censored there by reducing variance in order to get good estimate for the distribution function.</a:t>
            </a:r>
            <a:endParaRPr/>
          </a:p>
        </p:txBody>
      </p:sp>
      <p:sp>
        <p:nvSpPr>
          <p:cNvPr id="890" name="Google Shape;890;p15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91" name="Google Shape;8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775" y="1653001"/>
            <a:ext cx="5925264" cy="23992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2" name="Google Shape;892;p15"/>
          <p:cNvCxnSpPr/>
          <p:nvPr/>
        </p:nvCxnSpPr>
        <p:spPr>
          <a:xfrm>
            <a:off x="3935280" y="3442675"/>
            <a:ext cx="0" cy="685572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93" name="Google Shape;893;p15"/>
          <p:cNvCxnSpPr/>
          <p:nvPr/>
        </p:nvCxnSpPr>
        <p:spPr>
          <a:xfrm>
            <a:off x="7128955" y="3442675"/>
            <a:ext cx="0" cy="685572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894" name="Google Shape;894;p15"/>
          <p:cNvSpPr txBox="1"/>
          <p:nvPr/>
        </p:nvSpPr>
        <p:spPr>
          <a:xfrm>
            <a:off x="5338484" y="2346626"/>
            <a:ext cx="16539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Variance    145.705501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/>
          <p:nvPr/>
        </p:nvSpPr>
        <p:spPr>
          <a:xfrm>
            <a:off x="930624" y="993060"/>
            <a:ext cx="15372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Pre-data censor</a:t>
            </a:r>
            <a:endParaRPr/>
          </a:p>
        </p:txBody>
      </p:sp>
      <p:sp>
        <p:nvSpPr>
          <p:cNvPr id="900" name="Google Shape;900;p16"/>
          <p:cNvSpPr txBox="1"/>
          <p:nvPr/>
        </p:nvSpPr>
        <p:spPr>
          <a:xfrm>
            <a:off x="2526456" y="991038"/>
            <a:ext cx="16419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Post- data censor</a:t>
            </a:r>
            <a:endParaRPr/>
          </a:p>
        </p:txBody>
      </p:sp>
      <p:sp>
        <p:nvSpPr>
          <p:cNvPr id="901" name="Google Shape;901;p1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2" name="Google Shape;902;p16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903" name="Google Shape;9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624" y="1309850"/>
            <a:ext cx="6933216" cy="36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6"/>
          <p:cNvSpPr txBox="1"/>
          <p:nvPr/>
        </p:nvSpPr>
        <p:spPr>
          <a:xfrm>
            <a:off x="2721381" y="1996173"/>
            <a:ext cx="289412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Variance: 145.705501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rejected null hypothesis with 95% C.I for all distribution types</a:t>
            </a:r>
            <a:endParaRPr/>
          </a:p>
        </p:txBody>
      </p:sp>
      <p:pic>
        <p:nvPicPr>
          <p:cNvPr id="905" name="Google Shape;9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7897" y="1391698"/>
            <a:ext cx="6255471" cy="3751802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16"/>
          <p:cNvSpPr txBox="1"/>
          <p:nvPr/>
        </p:nvSpPr>
        <p:spPr>
          <a:xfrm>
            <a:off x="4533109" y="2202418"/>
            <a:ext cx="354295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Variance: 48.390222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Failed to reject null hypothesis for log normal distribution at k = 91</a:t>
            </a:r>
            <a:endParaRPr/>
          </a:p>
        </p:txBody>
      </p:sp>
      <p:pic>
        <p:nvPicPr>
          <p:cNvPr id="907" name="Google Shape;90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7897" y="1298503"/>
            <a:ext cx="6064971" cy="3844997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16"/>
          <p:cNvSpPr txBox="1"/>
          <p:nvPr/>
        </p:nvSpPr>
        <p:spPr>
          <a:xfrm>
            <a:off x="4286932" y="2202418"/>
            <a:ext cx="289412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Variance: 26.079071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Lognormal: failed to reject null hypothesis with 95% confidence level at k=83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9" name="Google Shape;90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26456" y="1298503"/>
            <a:ext cx="6006412" cy="3856332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16"/>
          <p:cNvSpPr txBox="1"/>
          <p:nvPr/>
        </p:nvSpPr>
        <p:spPr>
          <a:xfrm>
            <a:off x="4499534" y="2163580"/>
            <a:ext cx="300616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Variance = 7.719009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Normal :Failed to reject null hypothesis with 95% confidence interval at k = 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7"/>
          <p:cNvSpPr txBox="1"/>
          <p:nvPr>
            <p:ph type="title"/>
          </p:nvPr>
        </p:nvSpPr>
        <p:spPr>
          <a:xfrm>
            <a:off x="194100" y="686800"/>
            <a:ext cx="87558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Assumptions:</a:t>
            </a:r>
            <a:endParaRPr/>
          </a:p>
        </p:txBody>
      </p:sp>
      <p:sp>
        <p:nvSpPr>
          <p:cNvPr id="916" name="Google Shape;916;p1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7" name="Google Shape;917;p17"/>
          <p:cNvSpPr/>
          <p:nvPr/>
        </p:nvSpPr>
        <p:spPr>
          <a:xfrm>
            <a:off x="733050" y="1680275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 assume all the motor vehicles are of the same type.</a:t>
            </a:r>
            <a:endParaRPr b="0" i="0" sz="1400" u="none" cap="none" strike="noStrik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18" name="Google Shape;918;p17"/>
          <p:cNvSpPr txBox="1"/>
          <p:nvPr/>
        </p:nvSpPr>
        <p:spPr>
          <a:xfrm>
            <a:off x="330744" y="1680250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17"/>
          <p:cNvSpPr/>
          <p:nvPr/>
        </p:nvSpPr>
        <p:spPr>
          <a:xfrm>
            <a:off x="5101400" y="1680275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 assume there are no major changes in the behavior of cars and pedestrians between different years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7"/>
          <p:cNvSpPr txBox="1"/>
          <p:nvPr/>
        </p:nvSpPr>
        <p:spPr>
          <a:xfrm>
            <a:off x="330750" y="2831488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1" name="Google Shape;921;p17"/>
          <p:cNvSpPr/>
          <p:nvPr/>
        </p:nvSpPr>
        <p:spPr>
          <a:xfrm>
            <a:off x="733050" y="3982725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Pedestrians go in only one direction.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17"/>
          <p:cNvSpPr txBox="1"/>
          <p:nvPr/>
        </p:nvSpPr>
        <p:spPr>
          <a:xfrm>
            <a:off x="330750" y="398272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17"/>
          <p:cNvSpPr txBox="1"/>
          <p:nvPr/>
        </p:nvSpPr>
        <p:spPr>
          <a:xfrm>
            <a:off x="4699094" y="168027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4" name="Google Shape;924;p17"/>
          <p:cNvSpPr/>
          <p:nvPr/>
        </p:nvSpPr>
        <p:spPr>
          <a:xfrm>
            <a:off x="733050" y="2831488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 assume all pedestrians and cyclists behave in the same way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7"/>
          <p:cNvSpPr txBox="1"/>
          <p:nvPr/>
        </p:nvSpPr>
        <p:spPr>
          <a:xfrm>
            <a:off x="4699094" y="2831500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6" name="Google Shape;926;p17"/>
          <p:cNvSpPr/>
          <p:nvPr/>
        </p:nvSpPr>
        <p:spPr>
          <a:xfrm>
            <a:off x="5101400" y="2831500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 tried to fit the conventional distribution functions.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17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3" name="Google Shape;933;p18"/>
          <p:cNvSpPr txBox="1"/>
          <p:nvPr>
            <p:ph type="title"/>
          </p:nvPr>
        </p:nvSpPr>
        <p:spPr>
          <a:xfrm>
            <a:off x="1298904" y="2013591"/>
            <a:ext cx="3662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So far</a:t>
            </a:r>
            <a:endParaRPr sz="3200"/>
          </a:p>
        </p:txBody>
      </p:sp>
      <p:sp>
        <p:nvSpPr>
          <p:cNvPr id="934" name="Google Shape;934;p18"/>
          <p:cNvSpPr txBox="1"/>
          <p:nvPr>
            <p:ph idx="1" type="subTitle"/>
          </p:nvPr>
        </p:nvSpPr>
        <p:spPr>
          <a:xfrm>
            <a:off x="1312379" y="2681691"/>
            <a:ext cx="41793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 sz="1600"/>
              <a:t>Tasks completed and costs incurred so far</a:t>
            </a:r>
            <a:endParaRPr sz="1600"/>
          </a:p>
        </p:txBody>
      </p:sp>
      <p:sp>
        <p:nvSpPr>
          <p:cNvPr id="935" name="Google Shape;935;p18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1" name="Google Shape;941;p19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Tasks completed so far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42" name="Google Shape;942;p19"/>
          <p:cNvSpPr txBox="1"/>
          <p:nvPr>
            <p:ph idx="4" type="subTitle"/>
          </p:nvPr>
        </p:nvSpPr>
        <p:spPr>
          <a:xfrm>
            <a:off x="1155725" y="3343725"/>
            <a:ext cx="22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Update work as issues in GitHub.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43" name="Google Shape;943;p19"/>
          <p:cNvSpPr txBox="1"/>
          <p:nvPr>
            <p:ph idx="6" type="title"/>
          </p:nvPr>
        </p:nvSpPr>
        <p:spPr>
          <a:xfrm>
            <a:off x="793025" y="3445125"/>
            <a:ext cx="3627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944" name="Google Shape;944;p19"/>
          <p:cNvSpPr txBox="1"/>
          <p:nvPr>
            <p:ph idx="4" type="subTitle"/>
          </p:nvPr>
        </p:nvSpPr>
        <p:spPr>
          <a:xfrm>
            <a:off x="1155724" y="2634461"/>
            <a:ext cx="244136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Incorporated required elements in simulation model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45" name="Google Shape;945;p19"/>
          <p:cNvSpPr txBox="1"/>
          <p:nvPr>
            <p:ph idx="6" type="title"/>
          </p:nvPr>
        </p:nvSpPr>
        <p:spPr>
          <a:xfrm>
            <a:off x="793025" y="2747118"/>
            <a:ext cx="3627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946" name="Google Shape;946;p19"/>
          <p:cNvSpPr txBox="1"/>
          <p:nvPr>
            <p:ph idx="4" type="subTitle"/>
          </p:nvPr>
        </p:nvSpPr>
        <p:spPr>
          <a:xfrm>
            <a:off x="4516099" y="2007918"/>
            <a:ext cx="260245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Completed analyzing the data from the city of Magdeburg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47" name="Google Shape;947;p19"/>
          <p:cNvSpPr txBox="1"/>
          <p:nvPr>
            <p:ph idx="6" type="title"/>
          </p:nvPr>
        </p:nvSpPr>
        <p:spPr>
          <a:xfrm>
            <a:off x="4153400" y="2120568"/>
            <a:ext cx="3627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948" name="Google Shape;948;p19"/>
          <p:cNvSpPr txBox="1"/>
          <p:nvPr>
            <p:ph idx="4" type="subTitle"/>
          </p:nvPr>
        </p:nvSpPr>
        <p:spPr>
          <a:xfrm>
            <a:off x="1155725" y="2007918"/>
            <a:ext cx="22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Completed analyzing the data from previous years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49" name="Google Shape;949;p19"/>
          <p:cNvSpPr txBox="1"/>
          <p:nvPr>
            <p:ph idx="6" type="title"/>
          </p:nvPr>
        </p:nvSpPr>
        <p:spPr>
          <a:xfrm>
            <a:off x="793025" y="2141175"/>
            <a:ext cx="3627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950" name="Google Shape;950;p19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2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4" name="Google Shape;614;p2"/>
          <p:cNvSpPr/>
          <p:nvPr/>
        </p:nvSpPr>
        <p:spPr>
          <a:xfrm>
            <a:off x="721925" y="1696925"/>
            <a:ext cx="2482500" cy="147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"/>
          <p:cNvSpPr/>
          <p:nvPr/>
        </p:nvSpPr>
        <p:spPr>
          <a:xfrm>
            <a:off x="3331600" y="1696925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"/>
          <p:cNvSpPr/>
          <p:nvPr/>
        </p:nvSpPr>
        <p:spPr>
          <a:xfrm>
            <a:off x="721925" y="33121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"/>
          <p:cNvSpPr/>
          <p:nvPr/>
        </p:nvSpPr>
        <p:spPr>
          <a:xfrm>
            <a:off x="3331600" y="33121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"/>
          <p:cNvSpPr txBox="1"/>
          <p:nvPr>
            <p:ph type="title"/>
          </p:nvPr>
        </p:nvSpPr>
        <p:spPr>
          <a:xfrm>
            <a:off x="713100" y="8646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9" name="Google Shape;619;p2"/>
          <p:cNvSpPr txBox="1"/>
          <p:nvPr>
            <p:ph idx="2" type="title"/>
          </p:nvPr>
        </p:nvSpPr>
        <p:spPr>
          <a:xfrm>
            <a:off x="721077" y="1695125"/>
            <a:ext cx="4023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20" name="Google Shape;620;p2"/>
          <p:cNvSpPr txBox="1"/>
          <p:nvPr>
            <p:ph idx="1" type="subTitle"/>
          </p:nvPr>
        </p:nvSpPr>
        <p:spPr>
          <a:xfrm>
            <a:off x="1031750" y="19912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>
                <a:solidFill>
                  <a:schemeClr val="lt1"/>
                </a:solidFill>
              </a:rPr>
              <a:t>Data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1" name="Google Shape;621;p2"/>
          <p:cNvSpPr txBox="1"/>
          <p:nvPr>
            <p:ph idx="3" type="subTitle"/>
          </p:nvPr>
        </p:nvSpPr>
        <p:spPr>
          <a:xfrm>
            <a:off x="1031750" y="2338625"/>
            <a:ext cx="20025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>
                <a:solidFill>
                  <a:schemeClr val="lt1"/>
                </a:solidFill>
              </a:rPr>
              <a:t>Input data used and output values calculated.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2" name="Google Shape;622;p2"/>
          <p:cNvSpPr txBox="1"/>
          <p:nvPr>
            <p:ph idx="6" type="title"/>
          </p:nvPr>
        </p:nvSpPr>
        <p:spPr>
          <a:xfrm>
            <a:off x="3333752" y="16951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23" name="Google Shape;623;p2"/>
          <p:cNvSpPr txBox="1"/>
          <p:nvPr/>
        </p:nvSpPr>
        <p:spPr>
          <a:xfrm>
            <a:off x="3642015" y="1973825"/>
            <a:ext cx="1856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Difficulties faced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2"/>
          <p:cNvSpPr txBox="1"/>
          <p:nvPr/>
        </p:nvSpPr>
        <p:spPr>
          <a:xfrm>
            <a:off x="721077" y="33103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2"/>
          <p:cNvSpPr txBox="1"/>
          <p:nvPr/>
        </p:nvSpPr>
        <p:spPr>
          <a:xfrm>
            <a:off x="1037933" y="3609257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Quality of data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2"/>
          <p:cNvSpPr txBox="1"/>
          <p:nvPr/>
        </p:nvSpPr>
        <p:spPr>
          <a:xfrm>
            <a:off x="1031750" y="3953800"/>
            <a:ext cx="20025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An overview of the accuracy and validity of the data.</a:t>
            </a:r>
            <a:endParaRPr b="0" i="0" sz="1200" u="none" cap="none" strike="noStrik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7" name="Google Shape;627;p2"/>
          <p:cNvSpPr txBox="1"/>
          <p:nvPr/>
        </p:nvSpPr>
        <p:spPr>
          <a:xfrm>
            <a:off x="3333752" y="33103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8" name="Google Shape;628;p2"/>
          <p:cNvSpPr txBox="1"/>
          <p:nvPr/>
        </p:nvSpPr>
        <p:spPr>
          <a:xfrm>
            <a:off x="3644375" y="3599325"/>
            <a:ext cx="1856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Assumptions 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2"/>
          <p:cNvSpPr txBox="1"/>
          <p:nvPr/>
        </p:nvSpPr>
        <p:spPr>
          <a:xfrm>
            <a:off x="3736050" y="4005100"/>
            <a:ext cx="2002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 brief about the assumptions made.</a:t>
            </a:r>
            <a:endParaRPr b="0" i="0" sz="1200" u="none" cap="none" strike="noStrik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0" name="Google Shape;630;p2"/>
          <p:cNvSpPr txBox="1"/>
          <p:nvPr/>
        </p:nvSpPr>
        <p:spPr>
          <a:xfrm>
            <a:off x="3642015" y="2397600"/>
            <a:ext cx="2002500" cy="651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An overview of the difficulties encountered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6" name="Google Shape;956;p20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Cost comparison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57" name="Google Shape;957;p20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958" name="Google Shape;958;p20" title="P r o j e c t  C o s t  D i a g r a 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25" y="1329102"/>
            <a:ext cx="5823024" cy="38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0"/>
          <p:cNvSpPr txBox="1"/>
          <p:nvPr/>
        </p:nvSpPr>
        <p:spPr>
          <a:xfrm>
            <a:off x="6171868" y="1716408"/>
            <a:ext cx="14985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Estimated cost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Actual cost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Cumulative estimate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Cumulative actual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5" name="Google Shape;965;p21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Current costs as % of total cost: </a:t>
            </a:r>
            <a:r>
              <a:rPr lang="en">
                <a:solidFill>
                  <a:schemeClr val="accent5"/>
                </a:solidFill>
              </a:rPr>
              <a:t>44.48</a:t>
            </a:r>
            <a:r>
              <a:rPr lang="en">
                <a:solidFill>
                  <a:schemeClr val="accent5"/>
                </a:solidFill>
              </a:rPr>
              <a:t>%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66" name="Google Shape;966;p21"/>
          <p:cNvSpPr txBox="1"/>
          <p:nvPr>
            <p:ph type="title"/>
          </p:nvPr>
        </p:nvSpPr>
        <p:spPr>
          <a:xfrm>
            <a:off x="6238350" y="3896175"/>
            <a:ext cx="24936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Current costs: </a:t>
            </a:r>
            <a:r>
              <a:rPr lang="en" sz="2400">
                <a:solidFill>
                  <a:schemeClr val="accent5"/>
                </a:solidFill>
              </a:rPr>
              <a:t>26.885</a:t>
            </a:r>
            <a:r>
              <a:rPr lang="en" sz="2400">
                <a:solidFill>
                  <a:schemeClr val="accent5"/>
                </a:solidFill>
              </a:rPr>
              <a:t>,00 €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967" name="Google Shape;967;p21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968" name="Google Shape;968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25" y="1549425"/>
            <a:ext cx="5591361" cy="3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2"/>
          <p:cNvSpPr/>
          <p:nvPr/>
        </p:nvSpPr>
        <p:spPr>
          <a:xfrm>
            <a:off x="806650" y="1633648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22"/>
          <p:cNvSpPr/>
          <p:nvPr/>
        </p:nvSpPr>
        <p:spPr>
          <a:xfrm>
            <a:off x="6105198" y="1632773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22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976" name="Google Shape;976;p22"/>
          <p:cNvSpPr txBox="1"/>
          <p:nvPr>
            <p:ph idx="6" type="title"/>
          </p:nvPr>
        </p:nvSpPr>
        <p:spPr>
          <a:xfrm>
            <a:off x="884127" y="1631773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77" name="Google Shape;977;p22"/>
          <p:cNvSpPr txBox="1"/>
          <p:nvPr>
            <p:ph idx="15" type="title"/>
          </p:nvPr>
        </p:nvSpPr>
        <p:spPr>
          <a:xfrm>
            <a:off x="6106912" y="1632773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78" name="Google Shape;978;p2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9" name="Google Shape;979;p22"/>
          <p:cNvSpPr txBox="1"/>
          <p:nvPr>
            <p:ph idx="14" type="subTitle"/>
          </p:nvPr>
        </p:nvSpPr>
        <p:spPr>
          <a:xfrm>
            <a:off x="1214025" y="2197798"/>
            <a:ext cx="1928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 sz="1000"/>
              <a:t>Guess work is error prone</a:t>
            </a:r>
            <a:endParaRPr/>
          </a:p>
        </p:txBody>
      </p:sp>
      <p:sp>
        <p:nvSpPr>
          <p:cNvPr id="980" name="Google Shape;980;p22"/>
          <p:cNvSpPr txBox="1"/>
          <p:nvPr>
            <p:ph idx="14" type="subTitle"/>
          </p:nvPr>
        </p:nvSpPr>
        <p:spPr>
          <a:xfrm>
            <a:off x="6437985" y="2197873"/>
            <a:ext cx="192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 sz="1000"/>
              <a:t>Update time chart the same day</a:t>
            </a:r>
            <a:endParaRPr/>
          </a:p>
        </p:txBody>
      </p:sp>
      <p:sp>
        <p:nvSpPr>
          <p:cNvPr id="981" name="Google Shape;981;p22"/>
          <p:cNvSpPr/>
          <p:nvPr/>
        </p:nvSpPr>
        <p:spPr>
          <a:xfrm>
            <a:off x="3455924" y="1632773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22"/>
          <p:cNvSpPr txBox="1"/>
          <p:nvPr>
            <p:ph idx="15" type="title"/>
          </p:nvPr>
        </p:nvSpPr>
        <p:spPr>
          <a:xfrm>
            <a:off x="3455938" y="1630898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83" name="Google Shape;983;p22"/>
          <p:cNvSpPr txBox="1"/>
          <p:nvPr>
            <p:ph idx="14" type="subTitle"/>
          </p:nvPr>
        </p:nvSpPr>
        <p:spPr>
          <a:xfrm>
            <a:off x="3732986" y="2196923"/>
            <a:ext cx="1928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 sz="1000"/>
              <a:t>Do the homework as well</a:t>
            </a:r>
            <a:endParaRPr/>
          </a:p>
        </p:txBody>
      </p:sp>
      <p:sp>
        <p:nvSpPr>
          <p:cNvPr id="984" name="Google Shape;984;p22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85" name="Google Shape;985;p22"/>
          <p:cNvSpPr txBox="1"/>
          <p:nvPr>
            <p:ph idx="6" type="title"/>
          </p:nvPr>
        </p:nvSpPr>
        <p:spPr>
          <a:xfrm>
            <a:off x="817752" y="1630898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1" name="Google Shape;991;p23"/>
          <p:cNvSpPr txBox="1"/>
          <p:nvPr>
            <p:ph type="title"/>
          </p:nvPr>
        </p:nvSpPr>
        <p:spPr>
          <a:xfrm>
            <a:off x="1090475" y="2627250"/>
            <a:ext cx="3662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Thank you!</a:t>
            </a:r>
            <a:endParaRPr sz="3200"/>
          </a:p>
        </p:txBody>
      </p:sp>
      <p:sp>
        <p:nvSpPr>
          <p:cNvPr id="992" name="Google Shape;992;p23"/>
          <p:cNvSpPr txBox="1"/>
          <p:nvPr>
            <p:ph idx="2" type="title"/>
          </p:nvPr>
        </p:nvSpPr>
        <p:spPr>
          <a:xfrm>
            <a:off x="1172791" y="1848150"/>
            <a:ext cx="8160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93" name="Google Shape;993;p23"/>
          <p:cNvSpPr txBox="1"/>
          <p:nvPr>
            <p:ph idx="1" type="subTitle"/>
          </p:nvPr>
        </p:nvSpPr>
        <p:spPr>
          <a:xfrm>
            <a:off x="1090475" y="3169900"/>
            <a:ext cx="313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 sz="1600"/>
              <a:t>Questions?</a:t>
            </a:r>
            <a:endParaRPr sz="1600"/>
          </a:p>
        </p:txBody>
      </p:sp>
      <p:sp>
        <p:nvSpPr>
          <p:cNvPr id="994" name="Google Shape;994;p23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"/>
          <p:cNvSpPr/>
          <p:nvPr/>
        </p:nvSpPr>
        <p:spPr>
          <a:xfrm>
            <a:off x="5684400" y="0"/>
            <a:ext cx="3459600" cy="63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7" name="Google Shape;637;p3"/>
          <p:cNvSpPr txBox="1"/>
          <p:nvPr>
            <p:ph type="title"/>
          </p:nvPr>
        </p:nvSpPr>
        <p:spPr>
          <a:xfrm>
            <a:off x="1176673" y="2144604"/>
            <a:ext cx="354769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Data</a:t>
            </a:r>
            <a:r>
              <a:rPr lang="en" sz="4800"/>
              <a:t> </a:t>
            </a:r>
            <a:r>
              <a:rPr lang="en" sz="3200"/>
              <a:t>Analysis</a:t>
            </a:r>
            <a:endParaRPr sz="3200"/>
          </a:p>
        </p:txBody>
      </p:sp>
      <p:sp>
        <p:nvSpPr>
          <p:cNvPr id="638" name="Google Shape;638;p3"/>
          <p:cNvSpPr txBox="1"/>
          <p:nvPr>
            <p:ph idx="1" type="subTitle"/>
          </p:nvPr>
        </p:nvSpPr>
        <p:spPr>
          <a:xfrm>
            <a:off x="1176648" y="3034404"/>
            <a:ext cx="34512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 sz="1400"/>
              <a:t>Estimating the underlying distributions function and testing the hypothesis for the inferences.</a:t>
            </a:r>
            <a:endParaRPr sz="1400"/>
          </a:p>
        </p:txBody>
      </p:sp>
      <p:sp>
        <p:nvSpPr>
          <p:cNvPr id="639" name="Google Shape;639;p3"/>
          <p:cNvSpPr txBox="1"/>
          <p:nvPr/>
        </p:nvSpPr>
        <p:spPr>
          <a:xfrm>
            <a:off x="6070743" y="2368390"/>
            <a:ext cx="2619677" cy="5570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Collecting the data and cleaning it</a:t>
            </a:r>
            <a:endParaRPr/>
          </a:p>
        </p:txBody>
      </p:sp>
      <p:sp>
        <p:nvSpPr>
          <p:cNvPr id="640" name="Google Shape;640;p3"/>
          <p:cNvSpPr txBox="1"/>
          <p:nvPr/>
        </p:nvSpPr>
        <p:spPr>
          <a:xfrm>
            <a:off x="6098487" y="3137160"/>
            <a:ext cx="2773463" cy="576000"/>
          </a:xfrm>
          <a:prstGeom prst="rect">
            <a:avLst/>
          </a:prstGeom>
          <a:solidFill>
            <a:srgbClr val="EFE0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Plotting histogram and e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stimating the type of distribution </a:t>
            </a:r>
            <a:endParaRPr/>
          </a:p>
        </p:txBody>
      </p:sp>
      <p:sp>
        <p:nvSpPr>
          <p:cNvPr id="641" name="Google Shape;641;p3"/>
          <p:cNvSpPr txBox="1"/>
          <p:nvPr/>
        </p:nvSpPr>
        <p:spPr>
          <a:xfrm>
            <a:off x="6098487" y="3866417"/>
            <a:ext cx="2844940" cy="576000"/>
          </a:xfrm>
          <a:prstGeom prst="rect">
            <a:avLst/>
          </a:prstGeom>
          <a:solidFill>
            <a:srgbClr val="EFE0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Validating the analysis by QQ plot and Chi square test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"/>
          <p:cNvSpPr txBox="1"/>
          <p:nvPr/>
        </p:nvSpPr>
        <p:spPr>
          <a:xfrm>
            <a:off x="5497120" y="2493735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643" name="Google Shape;643;p3"/>
          <p:cNvSpPr txBox="1"/>
          <p:nvPr/>
        </p:nvSpPr>
        <p:spPr>
          <a:xfrm>
            <a:off x="5522487" y="2349482"/>
            <a:ext cx="576000" cy="57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/>
          </a:p>
        </p:txBody>
      </p:sp>
      <p:sp>
        <p:nvSpPr>
          <p:cNvPr id="644" name="Google Shape;644;p3"/>
          <p:cNvSpPr txBox="1"/>
          <p:nvPr/>
        </p:nvSpPr>
        <p:spPr>
          <a:xfrm>
            <a:off x="5522487" y="3137160"/>
            <a:ext cx="576000" cy="57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/>
          </a:p>
        </p:txBody>
      </p:sp>
      <p:sp>
        <p:nvSpPr>
          <p:cNvPr id="645" name="Google Shape;645;p3"/>
          <p:cNvSpPr txBox="1"/>
          <p:nvPr/>
        </p:nvSpPr>
        <p:spPr>
          <a:xfrm>
            <a:off x="5522487" y="3866417"/>
            <a:ext cx="576000" cy="57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/>
          </a:p>
        </p:txBody>
      </p:sp>
      <p:sp>
        <p:nvSpPr>
          <p:cNvPr id="646" name="Google Shape;646;p3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4"/>
          <p:cNvSpPr txBox="1"/>
          <p:nvPr/>
        </p:nvSpPr>
        <p:spPr>
          <a:xfrm flipH="1">
            <a:off x="1233403" y="2761531"/>
            <a:ext cx="50648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from City of Magdeburg for Pedestrians, bicyclists</a:t>
            </a:r>
            <a:endParaRPr/>
          </a:p>
        </p:txBody>
      </p:sp>
      <p:sp>
        <p:nvSpPr>
          <p:cNvPr id="653" name="Google Shape;653;p4"/>
          <p:cNvSpPr txBox="1"/>
          <p:nvPr/>
        </p:nvSpPr>
        <p:spPr>
          <a:xfrm>
            <a:off x="831104" y="2748167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4"/>
          <p:cNvSpPr txBox="1"/>
          <p:nvPr/>
        </p:nvSpPr>
        <p:spPr>
          <a:xfrm>
            <a:off x="831104" y="3506480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4"/>
          <p:cNvSpPr txBox="1"/>
          <p:nvPr/>
        </p:nvSpPr>
        <p:spPr>
          <a:xfrm flipH="1">
            <a:off x="1233403" y="3506480"/>
            <a:ext cx="50648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collected by last year group for the inter arrival time distribution function of vehicles.</a:t>
            </a:r>
            <a:endParaRPr/>
          </a:p>
        </p:txBody>
      </p:sp>
      <p:sp>
        <p:nvSpPr>
          <p:cNvPr id="656" name="Google Shape;656;p4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7" name="Google Shape;657;p4"/>
          <p:cNvSpPr txBox="1"/>
          <p:nvPr>
            <p:ph type="title"/>
          </p:nvPr>
        </p:nvSpPr>
        <p:spPr>
          <a:xfrm>
            <a:off x="831104" y="1320661"/>
            <a:ext cx="3327941" cy="675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Input Data</a:t>
            </a:r>
            <a:endParaRPr sz="3200"/>
          </a:p>
        </p:txBody>
      </p:sp>
      <p:sp>
        <p:nvSpPr>
          <p:cNvPr id="658" name="Google Shape;658;p4"/>
          <p:cNvSpPr txBox="1"/>
          <p:nvPr/>
        </p:nvSpPr>
        <p:spPr>
          <a:xfrm flipH="1">
            <a:off x="1233375" y="4343004"/>
            <a:ext cx="506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collected by our group for traffic light phases</a:t>
            </a:r>
            <a:endParaRPr/>
          </a:p>
        </p:txBody>
      </p:sp>
      <p:sp>
        <p:nvSpPr>
          <p:cNvPr id="659" name="Google Shape;659;p4"/>
          <p:cNvSpPr txBox="1"/>
          <p:nvPr/>
        </p:nvSpPr>
        <p:spPr>
          <a:xfrm>
            <a:off x="831104" y="4225990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5" name="Google Shape;665;p5"/>
          <p:cNvSpPr txBox="1"/>
          <p:nvPr>
            <p:ph type="title"/>
          </p:nvPr>
        </p:nvSpPr>
        <p:spPr>
          <a:xfrm>
            <a:off x="604679" y="868065"/>
            <a:ext cx="376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Softwares used:</a:t>
            </a:r>
            <a:endParaRPr sz="2400"/>
          </a:p>
        </p:txBody>
      </p:sp>
      <p:pic>
        <p:nvPicPr>
          <p:cNvPr id="666" name="Google Shape;6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5301" y="1807723"/>
            <a:ext cx="722585" cy="72258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5"/>
          <p:cNvSpPr txBox="1"/>
          <p:nvPr/>
        </p:nvSpPr>
        <p:spPr>
          <a:xfrm>
            <a:off x="722191" y="1517036"/>
            <a:ext cx="29432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Python, Excel</a:t>
            </a:r>
            <a:endParaRPr/>
          </a:p>
        </p:txBody>
      </p:sp>
      <p:sp>
        <p:nvSpPr>
          <p:cNvPr id="668" name="Google Shape;668;p5"/>
          <p:cNvSpPr txBox="1"/>
          <p:nvPr/>
        </p:nvSpPr>
        <p:spPr>
          <a:xfrm flipH="1">
            <a:off x="722191" y="2111427"/>
            <a:ext cx="26448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Libraries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used:</a:t>
            </a:r>
            <a:endParaRPr/>
          </a:p>
        </p:txBody>
      </p:sp>
      <p:sp>
        <p:nvSpPr>
          <p:cNvPr id="669" name="Google Shape;669;p5"/>
          <p:cNvSpPr txBox="1"/>
          <p:nvPr/>
        </p:nvSpPr>
        <p:spPr>
          <a:xfrm>
            <a:off x="722191" y="2628609"/>
            <a:ext cx="6297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SciPy, Matplotlib, NumPy, Pandas</a:t>
            </a:r>
            <a:endParaRPr/>
          </a:p>
        </p:txBody>
      </p:sp>
      <p:pic>
        <p:nvPicPr>
          <p:cNvPr id="670" name="Google Shape;67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845" y="3207038"/>
            <a:ext cx="5461786" cy="17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"/>
          <p:cNvSpPr txBox="1"/>
          <p:nvPr/>
        </p:nvSpPr>
        <p:spPr>
          <a:xfrm>
            <a:off x="174561" y="897193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5"/>
          <p:cNvSpPr txBox="1"/>
          <p:nvPr/>
        </p:nvSpPr>
        <p:spPr>
          <a:xfrm>
            <a:off x="174561" y="2055909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3" name="Google Shape;67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0557" y="1047011"/>
            <a:ext cx="1252074" cy="660479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5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0" name="Google Shape;680;p6"/>
          <p:cNvSpPr txBox="1"/>
          <p:nvPr/>
        </p:nvSpPr>
        <p:spPr>
          <a:xfrm>
            <a:off x="1421637" y="1192753"/>
            <a:ext cx="39918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is in the form of excel sheet.</a:t>
            </a:r>
            <a:endParaRPr/>
          </a:p>
        </p:txBody>
      </p:sp>
      <p:sp>
        <p:nvSpPr>
          <p:cNvPr id="681" name="Google Shape;681;p6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2" name="Google Shape;682;p6"/>
          <p:cNvSpPr txBox="1"/>
          <p:nvPr>
            <p:ph type="title"/>
          </p:nvPr>
        </p:nvSpPr>
        <p:spPr>
          <a:xfrm>
            <a:off x="1216960" y="714069"/>
            <a:ext cx="5013682" cy="509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Collecting and cleaning the data</a:t>
            </a:r>
            <a:endParaRPr sz="1600"/>
          </a:p>
        </p:txBody>
      </p:sp>
      <p:sp>
        <p:nvSpPr>
          <p:cNvPr id="683" name="Google Shape;683;p6"/>
          <p:cNvSpPr/>
          <p:nvPr/>
        </p:nvSpPr>
        <p:spPr>
          <a:xfrm>
            <a:off x="1454220" y="1436357"/>
            <a:ext cx="3117780" cy="64633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pd.read_excel</a:t>
            </a: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(….</a:t>
            </a: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.sort_values(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ascending= True</a:t>
            </a: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6"/>
          <p:cNvSpPr txBox="1"/>
          <p:nvPr/>
        </p:nvSpPr>
        <p:spPr>
          <a:xfrm>
            <a:off x="1454220" y="2351011"/>
            <a:ext cx="3519949" cy="4637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210" l="-172" r="0" t="-13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85" name="Google Shape;685;p6"/>
          <p:cNvSpPr/>
          <p:nvPr/>
        </p:nvSpPr>
        <p:spPr>
          <a:xfrm>
            <a:off x="1454220" y="2774724"/>
            <a:ext cx="5224255" cy="2769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sns.distplot(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data, hist = true, density = 1, bins = k</a:t>
            </a: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/>
          </a:p>
        </p:txBody>
      </p:sp>
      <p:sp>
        <p:nvSpPr>
          <p:cNvPr id="686" name="Google Shape;686;p6"/>
          <p:cNvSpPr txBox="1"/>
          <p:nvPr/>
        </p:nvSpPr>
        <p:spPr>
          <a:xfrm>
            <a:off x="1180770" y="1920759"/>
            <a:ext cx="3319490" cy="521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r>
              <a:rPr b="1" i="0" lang="e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plotting</a:t>
            </a:r>
            <a:endParaRPr/>
          </a:p>
        </p:txBody>
      </p:sp>
      <p:sp>
        <p:nvSpPr>
          <p:cNvPr id="687" name="Google Shape;687;p6"/>
          <p:cNvSpPr txBox="1"/>
          <p:nvPr/>
        </p:nvSpPr>
        <p:spPr>
          <a:xfrm>
            <a:off x="842258" y="686920"/>
            <a:ext cx="343524" cy="521968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6"/>
          <p:cNvSpPr txBox="1"/>
          <p:nvPr/>
        </p:nvSpPr>
        <p:spPr>
          <a:xfrm>
            <a:off x="837246" y="1914439"/>
            <a:ext cx="353550" cy="534607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9" name="Google Shape;689;p6"/>
          <p:cNvSpPr txBox="1"/>
          <p:nvPr/>
        </p:nvSpPr>
        <p:spPr>
          <a:xfrm>
            <a:off x="1101085" y="3230936"/>
            <a:ext cx="64309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Generate qq plot and get the statistics for best fit distribution.</a:t>
            </a:r>
            <a:endParaRPr/>
          </a:p>
        </p:txBody>
      </p:sp>
      <p:sp>
        <p:nvSpPr>
          <p:cNvPr id="690" name="Google Shape;690;p6"/>
          <p:cNvSpPr txBox="1"/>
          <p:nvPr/>
        </p:nvSpPr>
        <p:spPr>
          <a:xfrm>
            <a:off x="837246" y="3099089"/>
            <a:ext cx="343523" cy="534607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6"/>
          <p:cNvSpPr txBox="1"/>
          <p:nvPr/>
        </p:nvSpPr>
        <p:spPr>
          <a:xfrm>
            <a:off x="1641921" y="3818997"/>
            <a:ext cx="72600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  Get the best fit parameters (</a:t>
            </a: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params = distribution.</a:t>
            </a:r>
            <a:r>
              <a:rPr b="1" i="0" lang="en" sz="1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fit</a:t>
            </a: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2. Generate the Quantiles ( </a:t>
            </a: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distribution</a:t>
            </a:r>
            <a:r>
              <a:rPr b="1" i="0" lang="en" sz="1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.ppf</a:t>
            </a: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(data, params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3. Generate qq plot against raw data(</a:t>
            </a: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qqplot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(data, distribution))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4. Get the statistics of the best fit 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if lognormal, normal (mean, standard deviation)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if exponential(lambda, minimum value)</a:t>
            </a:r>
            <a:endParaRPr/>
          </a:p>
        </p:txBody>
      </p:sp>
      <p:sp>
        <p:nvSpPr>
          <p:cNvPr id="692" name="Google Shape;692;p6"/>
          <p:cNvSpPr txBox="1"/>
          <p:nvPr/>
        </p:nvSpPr>
        <p:spPr>
          <a:xfrm>
            <a:off x="1416624" y="3575555"/>
            <a:ext cx="57647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all distribution types [st.expon, st.lognorm, st.norm]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"/>
          <p:cNvSpPr txBox="1"/>
          <p:nvPr>
            <p:ph type="title"/>
          </p:nvPr>
        </p:nvSpPr>
        <p:spPr>
          <a:xfrm>
            <a:off x="718562" y="604625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 Chi square test</a:t>
            </a:r>
            <a:endParaRPr sz="2000"/>
          </a:p>
        </p:txBody>
      </p:sp>
      <p:sp>
        <p:nvSpPr>
          <p:cNvPr id="698" name="Google Shape;698;p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7"/>
          <p:cNvSpPr txBox="1"/>
          <p:nvPr/>
        </p:nvSpPr>
        <p:spPr>
          <a:xfrm>
            <a:off x="1601347" y="1278481"/>
            <a:ext cx="6679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 square test is called Goodness-of- fit test</a:t>
            </a:r>
            <a:endParaRPr/>
          </a:p>
        </p:txBody>
      </p:sp>
      <p:sp>
        <p:nvSpPr>
          <p:cNvPr id="700" name="Google Shape;700;p7"/>
          <p:cNvSpPr txBox="1"/>
          <p:nvPr/>
        </p:nvSpPr>
        <p:spPr>
          <a:xfrm>
            <a:off x="1601346" y="1924566"/>
            <a:ext cx="6679053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463" l="-273" r="0" t="-23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01" name="Google Shape;701;p7"/>
          <p:cNvSpPr txBox="1"/>
          <p:nvPr/>
        </p:nvSpPr>
        <p:spPr>
          <a:xfrm>
            <a:off x="1199047" y="1170348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7"/>
          <p:cNvSpPr txBox="1"/>
          <p:nvPr/>
        </p:nvSpPr>
        <p:spPr>
          <a:xfrm>
            <a:off x="1199046" y="1924566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7"/>
          <p:cNvSpPr txBox="1"/>
          <p:nvPr/>
        </p:nvSpPr>
        <p:spPr>
          <a:xfrm>
            <a:off x="1400196" y="4415124"/>
            <a:ext cx="4724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calculated = np.sum(chisquare)</a:t>
            </a:r>
            <a:endParaRPr/>
          </a:p>
        </p:txBody>
      </p:sp>
      <p:sp>
        <p:nvSpPr>
          <p:cNvPr id="704" name="Google Shape;704;p7"/>
          <p:cNvSpPr txBox="1"/>
          <p:nvPr/>
        </p:nvSpPr>
        <p:spPr>
          <a:xfrm>
            <a:off x="986984" y="2809630"/>
            <a:ext cx="8026400" cy="138890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069" l="-227" r="0" t="-87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05" name="Google Shape;705;p7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6" name="Google Shape;706;p7"/>
          <p:cNvSpPr/>
          <p:nvPr/>
        </p:nvSpPr>
        <p:spPr>
          <a:xfrm>
            <a:off x="1400196" y="4178135"/>
            <a:ext cx="57310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chisquare = (np.power(Expected - observed), 2)) / Expected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"/>
          <p:cNvSpPr txBox="1"/>
          <p:nvPr>
            <p:ph type="title"/>
          </p:nvPr>
        </p:nvSpPr>
        <p:spPr>
          <a:xfrm>
            <a:off x="684056" y="604625"/>
            <a:ext cx="4733333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 Findings of Erich-Weinert Str</a:t>
            </a:r>
            <a:endParaRPr sz="2000"/>
          </a:p>
        </p:txBody>
      </p:sp>
      <p:sp>
        <p:nvSpPr>
          <p:cNvPr id="712" name="Google Shape;712;p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Google Shape;713;p8"/>
          <p:cNvSpPr txBox="1"/>
          <p:nvPr/>
        </p:nvSpPr>
        <p:spPr>
          <a:xfrm flipH="1">
            <a:off x="1064590" y="964948"/>
            <a:ext cx="17044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</a:t>
            </a:r>
            <a:endParaRPr/>
          </a:p>
        </p:txBody>
      </p:sp>
      <p:sp>
        <p:nvSpPr>
          <p:cNvPr id="714" name="Google Shape;714;p8"/>
          <p:cNvSpPr txBox="1"/>
          <p:nvPr/>
        </p:nvSpPr>
        <p:spPr>
          <a:xfrm flipH="1">
            <a:off x="6213498" y="964948"/>
            <a:ext cx="17044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QQ plot</a:t>
            </a:r>
            <a:endParaRPr/>
          </a:p>
        </p:txBody>
      </p:sp>
      <p:sp>
        <p:nvSpPr>
          <p:cNvPr id="715" name="Google Shape;715;p8"/>
          <p:cNvSpPr txBox="1"/>
          <p:nvPr/>
        </p:nvSpPr>
        <p:spPr>
          <a:xfrm flipH="1">
            <a:off x="781851" y="3870775"/>
            <a:ext cx="46355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Distribution: Lognormal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Statistics : Mean = 1.161 , Standard deviation=0.533</a:t>
            </a:r>
            <a:endParaRPr/>
          </a:p>
        </p:txBody>
      </p:sp>
      <p:sp>
        <p:nvSpPr>
          <p:cNvPr id="716" name="Google Shape;716;p8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17" name="Google Shape;7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52" y="1230777"/>
            <a:ext cx="3790148" cy="2639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4738" y="1279017"/>
            <a:ext cx="3711038" cy="2510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Google Shape;724;p9"/>
          <p:cNvSpPr txBox="1"/>
          <p:nvPr>
            <p:ph type="title"/>
          </p:nvPr>
        </p:nvSpPr>
        <p:spPr>
          <a:xfrm>
            <a:off x="124" y="681675"/>
            <a:ext cx="7108041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Comparison of parameters for Erich – Weinert- Str</a:t>
            </a:r>
            <a:endParaRPr sz="2000"/>
          </a:p>
        </p:txBody>
      </p:sp>
      <p:graphicFrame>
        <p:nvGraphicFramePr>
          <p:cNvPr id="725" name="Google Shape;725;p9"/>
          <p:cNvGraphicFramePr/>
          <p:nvPr/>
        </p:nvGraphicFramePr>
        <p:xfrm>
          <a:off x="687002" y="1291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{A27072FD-E496-4389-9A55-FB1CE6956011}</a:tableStyleId>
              </a:tblPr>
              <a:tblGrid>
                <a:gridCol w="1579925"/>
                <a:gridCol w="1484325"/>
                <a:gridCol w="1484325"/>
                <a:gridCol w="1484325"/>
              </a:tblGrid>
              <a:tr h="44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Distributions: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Exponential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Lognormal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Normal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61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Chi- square for k =31 bins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  209.96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38.797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1008.30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Sum of Squared error of quantiles against 45 degree line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  495.77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 44.06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458.17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Is Chi- Square calculated less than tabulated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Distribution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26" name="Google Shape;726;p9"/>
          <p:cNvGrpSpPr/>
          <p:nvPr/>
        </p:nvGrpSpPr>
        <p:grpSpPr>
          <a:xfrm>
            <a:off x="4425369" y="4288109"/>
            <a:ext cx="347432" cy="347432"/>
            <a:chOff x="1886575" y="1260575"/>
            <a:chExt cx="701175" cy="701175"/>
          </a:xfrm>
        </p:grpSpPr>
        <p:sp>
          <p:nvSpPr>
            <p:cNvPr id="727" name="Google Shape;727;p9"/>
            <p:cNvSpPr/>
            <p:nvPr/>
          </p:nvSpPr>
          <p:spPr>
            <a:xfrm>
              <a:off x="1886575" y="1260575"/>
              <a:ext cx="701175" cy="701175"/>
            </a:xfrm>
            <a:custGeom>
              <a:rect b="b" l="l" r="r" t="t"/>
              <a:pathLst>
                <a:path extrusionOk="0" h="28047" w="28047">
                  <a:moveTo>
                    <a:pt x="0" y="0"/>
                  </a:moveTo>
                  <a:lnTo>
                    <a:pt x="0" y="28046"/>
                  </a:lnTo>
                  <a:lnTo>
                    <a:pt x="28046" y="28046"/>
                  </a:lnTo>
                  <a:lnTo>
                    <a:pt x="280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2071675" y="1490450"/>
              <a:ext cx="330275" cy="242100"/>
            </a:xfrm>
            <a:custGeom>
              <a:rect b="b" l="l" r="r" t="t"/>
              <a:pathLst>
                <a:path extrusionOk="0" h="9684" w="13211">
                  <a:moveTo>
                    <a:pt x="11800" y="0"/>
                  </a:moveTo>
                  <a:lnTo>
                    <a:pt x="4992" y="6836"/>
                  </a:lnTo>
                  <a:lnTo>
                    <a:pt x="1411" y="3255"/>
                  </a:lnTo>
                  <a:lnTo>
                    <a:pt x="1" y="4693"/>
                  </a:lnTo>
                  <a:lnTo>
                    <a:pt x="4992" y="9684"/>
                  </a:lnTo>
                  <a:lnTo>
                    <a:pt x="13210" y="1438"/>
                  </a:lnTo>
                  <a:lnTo>
                    <a:pt x="11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9"/>
          <p:cNvGrpSpPr/>
          <p:nvPr/>
        </p:nvGrpSpPr>
        <p:grpSpPr>
          <a:xfrm>
            <a:off x="5913760" y="4288109"/>
            <a:ext cx="347098" cy="347432"/>
            <a:chOff x="1007075" y="1260575"/>
            <a:chExt cx="700500" cy="701175"/>
          </a:xfrm>
        </p:grpSpPr>
        <p:sp>
          <p:nvSpPr>
            <p:cNvPr id="730" name="Google Shape;730;p9"/>
            <p:cNvSpPr/>
            <p:nvPr/>
          </p:nvSpPr>
          <p:spPr>
            <a:xfrm>
              <a:off x="1007075" y="1260575"/>
              <a:ext cx="700500" cy="701175"/>
            </a:xfrm>
            <a:custGeom>
              <a:rect b="b" l="l" r="r" t="t"/>
              <a:pathLst>
                <a:path extrusionOk="0" h="28047" w="28020">
                  <a:moveTo>
                    <a:pt x="0" y="0"/>
                  </a:moveTo>
                  <a:lnTo>
                    <a:pt x="0" y="28046"/>
                  </a:lnTo>
                  <a:lnTo>
                    <a:pt x="28019" y="28046"/>
                  </a:lnTo>
                  <a:lnTo>
                    <a:pt x="28019" y="0"/>
                  </a:lnTo>
                  <a:close/>
                </a:path>
              </a:pathLst>
            </a:custGeom>
            <a:solidFill>
              <a:srgbClr val="00B0F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1211175" y="1466025"/>
              <a:ext cx="291625" cy="290950"/>
            </a:xfrm>
            <a:custGeom>
              <a:rect b="b" l="l" r="r" t="t"/>
              <a:pathLst>
                <a:path extrusionOk="0" h="11638" w="11665">
                  <a:moveTo>
                    <a:pt x="1465" y="1"/>
                  </a:moveTo>
                  <a:lnTo>
                    <a:pt x="1" y="1466"/>
                  </a:lnTo>
                  <a:lnTo>
                    <a:pt x="4422" y="5833"/>
                  </a:lnTo>
                  <a:lnTo>
                    <a:pt x="1" y="10200"/>
                  </a:lnTo>
                  <a:lnTo>
                    <a:pt x="1465" y="11637"/>
                  </a:lnTo>
                  <a:lnTo>
                    <a:pt x="5832" y="7270"/>
                  </a:lnTo>
                  <a:lnTo>
                    <a:pt x="10199" y="11637"/>
                  </a:lnTo>
                  <a:lnTo>
                    <a:pt x="11664" y="10200"/>
                  </a:lnTo>
                  <a:lnTo>
                    <a:pt x="7243" y="5833"/>
                  </a:lnTo>
                  <a:lnTo>
                    <a:pt x="11664" y="1466"/>
                  </a:lnTo>
                  <a:lnTo>
                    <a:pt x="10199" y="1"/>
                  </a:lnTo>
                  <a:lnTo>
                    <a:pt x="5832" y="4368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00B0F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9"/>
          <p:cNvGrpSpPr/>
          <p:nvPr/>
        </p:nvGrpSpPr>
        <p:grpSpPr>
          <a:xfrm>
            <a:off x="2983774" y="4288109"/>
            <a:ext cx="347098" cy="347432"/>
            <a:chOff x="1007075" y="1260575"/>
            <a:chExt cx="700500" cy="701175"/>
          </a:xfrm>
        </p:grpSpPr>
        <p:sp>
          <p:nvSpPr>
            <p:cNvPr id="733" name="Google Shape;733;p9"/>
            <p:cNvSpPr/>
            <p:nvPr/>
          </p:nvSpPr>
          <p:spPr>
            <a:xfrm>
              <a:off x="1007075" y="1260575"/>
              <a:ext cx="700500" cy="701175"/>
            </a:xfrm>
            <a:custGeom>
              <a:rect b="b" l="l" r="r" t="t"/>
              <a:pathLst>
                <a:path extrusionOk="0" h="28047" w="28020">
                  <a:moveTo>
                    <a:pt x="0" y="0"/>
                  </a:moveTo>
                  <a:lnTo>
                    <a:pt x="0" y="28046"/>
                  </a:lnTo>
                  <a:lnTo>
                    <a:pt x="28019" y="28046"/>
                  </a:lnTo>
                  <a:lnTo>
                    <a:pt x="28019" y="0"/>
                  </a:lnTo>
                  <a:close/>
                </a:path>
              </a:pathLst>
            </a:custGeom>
            <a:solidFill>
              <a:srgbClr val="3BAAFD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1211175" y="1466025"/>
              <a:ext cx="291625" cy="290950"/>
            </a:xfrm>
            <a:custGeom>
              <a:rect b="b" l="l" r="r" t="t"/>
              <a:pathLst>
                <a:path extrusionOk="0" h="11638" w="11665">
                  <a:moveTo>
                    <a:pt x="1465" y="1"/>
                  </a:moveTo>
                  <a:lnTo>
                    <a:pt x="1" y="1466"/>
                  </a:lnTo>
                  <a:lnTo>
                    <a:pt x="4422" y="5833"/>
                  </a:lnTo>
                  <a:lnTo>
                    <a:pt x="1" y="10200"/>
                  </a:lnTo>
                  <a:lnTo>
                    <a:pt x="1465" y="11637"/>
                  </a:lnTo>
                  <a:lnTo>
                    <a:pt x="5832" y="7270"/>
                  </a:lnTo>
                  <a:lnTo>
                    <a:pt x="10199" y="11637"/>
                  </a:lnTo>
                  <a:lnTo>
                    <a:pt x="11664" y="10200"/>
                  </a:lnTo>
                  <a:lnTo>
                    <a:pt x="7243" y="5833"/>
                  </a:lnTo>
                  <a:lnTo>
                    <a:pt x="11664" y="1466"/>
                  </a:lnTo>
                  <a:lnTo>
                    <a:pt x="10199" y="1"/>
                  </a:lnTo>
                  <a:lnTo>
                    <a:pt x="5832" y="4368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3BAAFD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5" name="Google Shape;735;p9"/>
          <p:cNvGrpSpPr/>
          <p:nvPr/>
        </p:nvGrpSpPr>
        <p:grpSpPr>
          <a:xfrm>
            <a:off x="4425369" y="3471153"/>
            <a:ext cx="347432" cy="347432"/>
            <a:chOff x="1886575" y="1260575"/>
            <a:chExt cx="701175" cy="701175"/>
          </a:xfrm>
        </p:grpSpPr>
        <p:sp>
          <p:nvSpPr>
            <p:cNvPr id="736" name="Google Shape;736;p9"/>
            <p:cNvSpPr/>
            <p:nvPr/>
          </p:nvSpPr>
          <p:spPr>
            <a:xfrm>
              <a:off x="1886575" y="1260575"/>
              <a:ext cx="701175" cy="701175"/>
            </a:xfrm>
            <a:custGeom>
              <a:rect b="b" l="l" r="r" t="t"/>
              <a:pathLst>
                <a:path extrusionOk="0" h="28047" w="28047">
                  <a:moveTo>
                    <a:pt x="0" y="0"/>
                  </a:moveTo>
                  <a:lnTo>
                    <a:pt x="0" y="28046"/>
                  </a:lnTo>
                  <a:lnTo>
                    <a:pt x="28046" y="28046"/>
                  </a:lnTo>
                  <a:lnTo>
                    <a:pt x="280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2071675" y="1490450"/>
              <a:ext cx="330275" cy="242100"/>
            </a:xfrm>
            <a:custGeom>
              <a:rect b="b" l="l" r="r" t="t"/>
              <a:pathLst>
                <a:path extrusionOk="0" h="9684" w="13211">
                  <a:moveTo>
                    <a:pt x="11800" y="0"/>
                  </a:moveTo>
                  <a:lnTo>
                    <a:pt x="4992" y="6836"/>
                  </a:lnTo>
                  <a:lnTo>
                    <a:pt x="1411" y="3255"/>
                  </a:lnTo>
                  <a:lnTo>
                    <a:pt x="1" y="4693"/>
                  </a:lnTo>
                  <a:lnTo>
                    <a:pt x="4992" y="9684"/>
                  </a:lnTo>
                  <a:lnTo>
                    <a:pt x="13210" y="1438"/>
                  </a:lnTo>
                  <a:lnTo>
                    <a:pt x="11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8" name="Google Shape;738;p9"/>
          <p:cNvGrpSpPr/>
          <p:nvPr/>
        </p:nvGrpSpPr>
        <p:grpSpPr>
          <a:xfrm>
            <a:off x="5913927" y="3471153"/>
            <a:ext cx="347098" cy="347432"/>
            <a:chOff x="1007075" y="1260575"/>
            <a:chExt cx="700500" cy="701175"/>
          </a:xfrm>
        </p:grpSpPr>
        <p:sp>
          <p:nvSpPr>
            <p:cNvPr id="739" name="Google Shape;739;p9"/>
            <p:cNvSpPr/>
            <p:nvPr/>
          </p:nvSpPr>
          <p:spPr>
            <a:xfrm>
              <a:off x="1007075" y="1260575"/>
              <a:ext cx="700500" cy="701175"/>
            </a:xfrm>
            <a:custGeom>
              <a:rect b="b" l="l" r="r" t="t"/>
              <a:pathLst>
                <a:path extrusionOk="0" h="28047" w="28020">
                  <a:moveTo>
                    <a:pt x="0" y="0"/>
                  </a:moveTo>
                  <a:lnTo>
                    <a:pt x="0" y="28046"/>
                  </a:lnTo>
                  <a:lnTo>
                    <a:pt x="28019" y="28046"/>
                  </a:lnTo>
                  <a:lnTo>
                    <a:pt x="28019" y="0"/>
                  </a:lnTo>
                  <a:close/>
                </a:path>
              </a:pathLst>
            </a:custGeom>
            <a:solidFill>
              <a:srgbClr val="00B0F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1211175" y="1466025"/>
              <a:ext cx="291625" cy="290950"/>
            </a:xfrm>
            <a:custGeom>
              <a:rect b="b" l="l" r="r" t="t"/>
              <a:pathLst>
                <a:path extrusionOk="0" h="11638" w="11665">
                  <a:moveTo>
                    <a:pt x="1465" y="1"/>
                  </a:moveTo>
                  <a:lnTo>
                    <a:pt x="1" y="1466"/>
                  </a:lnTo>
                  <a:lnTo>
                    <a:pt x="4422" y="5833"/>
                  </a:lnTo>
                  <a:lnTo>
                    <a:pt x="1" y="10200"/>
                  </a:lnTo>
                  <a:lnTo>
                    <a:pt x="1465" y="11637"/>
                  </a:lnTo>
                  <a:lnTo>
                    <a:pt x="5832" y="7270"/>
                  </a:lnTo>
                  <a:lnTo>
                    <a:pt x="10199" y="11637"/>
                  </a:lnTo>
                  <a:lnTo>
                    <a:pt x="11664" y="10200"/>
                  </a:lnTo>
                  <a:lnTo>
                    <a:pt x="7243" y="5833"/>
                  </a:lnTo>
                  <a:lnTo>
                    <a:pt x="11664" y="1466"/>
                  </a:lnTo>
                  <a:lnTo>
                    <a:pt x="10199" y="1"/>
                  </a:lnTo>
                  <a:lnTo>
                    <a:pt x="5832" y="4368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00B0F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1" name="Google Shape;741;p9"/>
          <p:cNvGrpSpPr/>
          <p:nvPr/>
        </p:nvGrpSpPr>
        <p:grpSpPr>
          <a:xfrm>
            <a:off x="2987595" y="3471153"/>
            <a:ext cx="347098" cy="347432"/>
            <a:chOff x="1007075" y="1260575"/>
            <a:chExt cx="700500" cy="701175"/>
          </a:xfrm>
        </p:grpSpPr>
        <p:sp>
          <p:nvSpPr>
            <p:cNvPr id="742" name="Google Shape;742;p9"/>
            <p:cNvSpPr/>
            <p:nvPr/>
          </p:nvSpPr>
          <p:spPr>
            <a:xfrm>
              <a:off x="1007075" y="1260575"/>
              <a:ext cx="700500" cy="701175"/>
            </a:xfrm>
            <a:custGeom>
              <a:rect b="b" l="l" r="r" t="t"/>
              <a:pathLst>
                <a:path extrusionOk="0" h="28047" w="28020">
                  <a:moveTo>
                    <a:pt x="0" y="0"/>
                  </a:moveTo>
                  <a:lnTo>
                    <a:pt x="0" y="28046"/>
                  </a:lnTo>
                  <a:lnTo>
                    <a:pt x="28019" y="28046"/>
                  </a:lnTo>
                  <a:lnTo>
                    <a:pt x="28019" y="0"/>
                  </a:lnTo>
                  <a:close/>
                </a:path>
              </a:pathLst>
            </a:custGeom>
            <a:solidFill>
              <a:srgbClr val="00B0F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1211176" y="1466024"/>
              <a:ext cx="291624" cy="290951"/>
            </a:xfrm>
            <a:custGeom>
              <a:rect b="b" l="l" r="r" t="t"/>
              <a:pathLst>
                <a:path extrusionOk="0" h="11638" w="11665">
                  <a:moveTo>
                    <a:pt x="1465" y="1"/>
                  </a:moveTo>
                  <a:lnTo>
                    <a:pt x="1" y="1466"/>
                  </a:lnTo>
                  <a:lnTo>
                    <a:pt x="4422" y="5833"/>
                  </a:lnTo>
                  <a:lnTo>
                    <a:pt x="1" y="10200"/>
                  </a:lnTo>
                  <a:lnTo>
                    <a:pt x="1465" y="11637"/>
                  </a:lnTo>
                  <a:lnTo>
                    <a:pt x="5832" y="7270"/>
                  </a:lnTo>
                  <a:lnTo>
                    <a:pt x="10199" y="11637"/>
                  </a:lnTo>
                  <a:lnTo>
                    <a:pt x="11664" y="10200"/>
                  </a:lnTo>
                  <a:lnTo>
                    <a:pt x="7243" y="5833"/>
                  </a:lnTo>
                  <a:lnTo>
                    <a:pt x="11664" y="1466"/>
                  </a:lnTo>
                  <a:lnTo>
                    <a:pt x="10199" y="1"/>
                  </a:lnTo>
                  <a:lnTo>
                    <a:pt x="5832" y="4368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00B0F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9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0268B4"/>
      </a:accent5>
      <a:accent6>
        <a:srgbClr val="1922A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