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hS9HTRd1xibH2tCuieklSY1Yn4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D9BD92-885C-4505-8868-B80A3ADF4FD3}">
  <a:tblStyle styleId="{F4D9BD92-885C-4505-8868-B80A3ADF4F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7" name="Google Shape;10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4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12" name="Google Shape;12;p3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4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29" name="Google Shape;29;p3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4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6" name="Google Shape;46;p34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34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_ONLY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43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273" name="Google Shape;273;p4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43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3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3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3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4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44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300" name="Google Shape;300;p44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44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44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45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312" name="Google Shape;312;p45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5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5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5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5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5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5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5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45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5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5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45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332" name="Google Shape;332;p4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339" name="Google Shape;339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6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46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46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4" name="Google Shape;344;p46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5" name="Google Shape;345;p46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6" name="Google Shape;346;p46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47" name="Google Shape;347;p46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348" name="Google Shape;348;p4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4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47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370" name="Google Shape;370;p4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47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7" name="Google Shape;387;p47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88" name="Google Shape;388;p47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389" name="Google Shape;389;p47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47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7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8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401" name="Google Shape;401;p4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48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8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9" name="Google Shape;419;p48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8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8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8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48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p50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50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50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50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0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0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0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0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50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444" name="Google Shape;444;p5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5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2">
  <p:cSld name="CUSTOM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51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466" name="Google Shape;466;p5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51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1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1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1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1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1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1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9" name="Google Shape;489;p51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490" name="Google Shape;490;p51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51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492" name="Google Shape;492;p51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493" name="Google Shape;493;p51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494" name="Google Shape;494;p51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495" name="Google Shape;495;p51"/>
          <p:cNvSpPr txBox="1"/>
          <p:nvPr>
            <p:ph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6" name="Google Shape;496;p51"/>
          <p:cNvSpPr txBox="1"/>
          <p:nvPr>
            <p:ph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7" name="Google Shape;497;p51"/>
          <p:cNvSpPr txBox="1"/>
          <p:nvPr>
            <p:ph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8" name="Google Shape;498;p51"/>
          <p:cNvSpPr txBox="1"/>
          <p:nvPr>
            <p:ph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9" name="Google Shape;499;p5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52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505" name="Google Shape;505;p5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52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22" name="Google Shape;522;p52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3" name="Google Shape;523;p52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24" name="Google Shape;524;p52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5" name="Google Shape;525;p52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26" name="Google Shape;526;p52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27" name="Google Shape;527;p52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528" name="Google Shape;528;p52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2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2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52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2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2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5" name="Google Shape;535;p52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36" name="Google Shape;536;p52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52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38" name="Google Shape;538;p52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52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540" name="Google Shape;540;p52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5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5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53" name="Google Shape;53;p35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5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5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5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5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5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5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5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5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5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5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5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5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5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5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5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35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5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35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35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35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35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35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35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35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5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5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1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3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53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548" name="Google Shape;548;p5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53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3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6" name="Google Shape;566;p53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7" name="Google Shape;567;p53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68" name="Google Shape;568;p53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69" name="Google Shape;569;p53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0" name="Google Shape;570;p53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71" name="Google Shape;571;p53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72" name="Google Shape;572;p5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7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4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54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580" name="Google Shape;580;p5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54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4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8" name="Google Shape;598;p54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9" name="Google Shape;599;p54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600" name="Google Shape;600;p54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1" name="Google Shape;601;p54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602" name="Google Shape;602;p54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3" name="Google Shape;603;p54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604" name="Google Shape;604;p54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5" name="Google Shape;605;p54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606" name="Google Shape;606;p5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6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98" name="Google Shape;98;p3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36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6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6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6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6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36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36"/>
          <p:cNvSpPr txBox="1"/>
          <p:nvPr>
            <p:ph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36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1">
  <p:cSld name="CUSTOM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37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129" name="Google Shape;129;p3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37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37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37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3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3">
  <p:cSld name="TITLE_ONLY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8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155" name="Google Shape;155;p3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38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3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9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179" name="Google Shape;179;p3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39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96" name="Google Shape;196;p39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b="0" i="0" sz="1000" u="none" cap="none" strike="noStrik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3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/>
          <p:nvPr/>
        </p:nvSpPr>
        <p:spPr>
          <a:xfrm>
            <a:off x="0" y="458655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0"/>
          <p:cNvSpPr/>
          <p:nvPr/>
        </p:nvSpPr>
        <p:spPr>
          <a:xfrm>
            <a:off x="8606525" y="4604100"/>
            <a:ext cx="537600" cy="5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0"/>
          <p:cNvSpPr/>
          <p:nvPr/>
        </p:nvSpPr>
        <p:spPr>
          <a:xfrm>
            <a:off x="8606525" y="40665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/>
          <p:nvPr/>
        </p:nvSpPr>
        <p:spPr>
          <a:xfrm>
            <a:off x="8068925" y="46041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8303300" y="3763275"/>
            <a:ext cx="303300" cy="3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0"/>
          <p:cNvSpPr txBox="1"/>
          <p:nvPr>
            <p:ph type="title"/>
          </p:nvPr>
        </p:nvSpPr>
        <p:spPr>
          <a:xfrm>
            <a:off x="705838" y="8107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705838" y="14403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1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215" name="Google Shape;215;p4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41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41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233" name="Google Shape;233;p41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41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41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1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0" name="Google Shape;240;p4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42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246" name="Google Shape;246;p4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42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2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2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4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b="0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hyperlink" Target="https://cdn.ottopix.de/wp-content/uploads/2019/04/Magdeburg-Panorama-%C3%BCber-der-Hubbr%C3%BCcke.jp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1"/>
          <p:cNvPicPr preferRelativeResize="0"/>
          <p:nvPr/>
        </p:nvPicPr>
        <p:blipFill rotWithShape="1">
          <a:blip r:embed="rId3">
            <a:alphaModFix/>
          </a:blip>
          <a:srcRect b="0" l="22737" r="22737" t="13539"/>
          <a:stretch/>
        </p:blipFill>
        <p:spPr>
          <a:xfrm>
            <a:off x="4500575" y="681200"/>
            <a:ext cx="4643424" cy="44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1"/>
          <p:cNvSpPr txBox="1"/>
          <p:nvPr>
            <p:ph type="ctrTitle"/>
          </p:nvPr>
        </p:nvSpPr>
        <p:spPr>
          <a:xfrm>
            <a:off x="402150" y="960775"/>
            <a:ext cx="3749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Simulation Project -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/>
              <a:t>Team Tetrahedron</a:t>
            </a:r>
            <a:endParaRPr sz="2800"/>
          </a:p>
        </p:txBody>
      </p:sp>
      <p:sp>
        <p:nvSpPr>
          <p:cNvPr id="616" name="Google Shape;616;p1"/>
          <p:cNvSpPr txBox="1"/>
          <p:nvPr>
            <p:ph idx="1" type="subTitle"/>
          </p:nvPr>
        </p:nvSpPr>
        <p:spPr>
          <a:xfrm>
            <a:off x="402150" y="3125275"/>
            <a:ext cx="237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Milestone #4 –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17" name="Google Shape;617;p1"/>
          <p:cNvSpPr txBox="1"/>
          <p:nvPr/>
        </p:nvSpPr>
        <p:spPr>
          <a:xfrm>
            <a:off x="4500588" y="4552775"/>
            <a:ext cx="4643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Image source: </a:t>
            </a:r>
            <a:r>
              <a:rPr b="0" i="0" lang="en" sz="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https://cdn.ottopix.de/wp-content/uploads/2019/04/Magdeburg-Panorama-%C3%BCber-der-Hubbr%C3%BCcke.jpg</a:t>
            </a:r>
            <a:endParaRPr b="0" i="0" sz="8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8" name="Google Shape;618;p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1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10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10"/>
          <p:cNvSpPr txBox="1"/>
          <p:nvPr>
            <p:ph type="title"/>
          </p:nvPr>
        </p:nvSpPr>
        <p:spPr>
          <a:xfrm>
            <a:off x="2945639" y="2460144"/>
            <a:ext cx="354769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br>
              <a:rPr lang="en" sz="4000">
                <a:latin typeface="Montserrat"/>
                <a:ea typeface="Montserrat"/>
                <a:cs typeface="Montserrat"/>
                <a:sym typeface="Montserrat"/>
              </a:rPr>
            </a:b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"/>
          <p:cNvSpPr txBox="1"/>
          <p:nvPr/>
        </p:nvSpPr>
        <p:spPr>
          <a:xfrm>
            <a:off x="1271556" y="1227005"/>
            <a:ext cx="52177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Conventional distribution functions are taken.</a:t>
            </a:r>
            <a:endParaRPr/>
          </a:p>
        </p:txBody>
      </p:sp>
      <p:sp>
        <p:nvSpPr>
          <p:cNvPr id="732" name="Google Shape;732;p11"/>
          <p:cNvSpPr txBox="1"/>
          <p:nvPr/>
        </p:nvSpPr>
        <p:spPr>
          <a:xfrm>
            <a:off x="1271556" y="2417861"/>
            <a:ext cx="50931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Quantiles are calculated for every distribution type.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1"/>
          <p:cNvSpPr txBox="1"/>
          <p:nvPr/>
        </p:nvSpPr>
        <p:spPr>
          <a:xfrm>
            <a:off x="869256" y="1094543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11"/>
          <p:cNvSpPr txBox="1"/>
          <p:nvPr/>
        </p:nvSpPr>
        <p:spPr>
          <a:xfrm>
            <a:off x="1438704" y="1832767"/>
            <a:ext cx="5764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dist_names = [st.expon, st.lognorm, st.norm]</a:t>
            </a:r>
            <a:endParaRPr/>
          </a:p>
        </p:txBody>
      </p:sp>
      <p:sp>
        <p:nvSpPr>
          <p:cNvPr id="735" name="Google Shape;735;p11"/>
          <p:cNvSpPr txBox="1"/>
          <p:nvPr/>
        </p:nvSpPr>
        <p:spPr>
          <a:xfrm>
            <a:off x="1271556" y="3552964"/>
            <a:ext cx="70855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data['j'] = pd.Series(range(1, data.shape[0] + 1))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data['f'] = (data['j'] - 0.5) / data.shape[0]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data['Finv'] = distribution.ppf(data['f'], loc=loc, scale=scale, *arg) if arg else distribution.ppf(data['f’], loc=loc, scale=scale)</a:t>
            </a:r>
            <a:endParaRPr/>
          </a:p>
        </p:txBody>
      </p:sp>
      <p:sp>
        <p:nvSpPr>
          <p:cNvPr id="736" name="Google Shape;736;p1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7" name="Google Shape;737;p11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8" name="Google Shape;738;p11"/>
          <p:cNvSpPr txBox="1"/>
          <p:nvPr/>
        </p:nvSpPr>
        <p:spPr>
          <a:xfrm>
            <a:off x="869256" y="2285399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11"/>
          <p:cNvSpPr txBox="1"/>
          <p:nvPr>
            <p:ph type="title"/>
          </p:nvPr>
        </p:nvSpPr>
        <p:spPr>
          <a:xfrm>
            <a:off x="773382" y="706856"/>
            <a:ext cx="354769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Generating the QQ plot</a:t>
            </a:r>
            <a:endParaRPr sz="2000"/>
          </a:p>
        </p:txBody>
      </p:sp>
      <p:sp>
        <p:nvSpPr>
          <p:cNvPr id="740" name="Google Shape;740;p11"/>
          <p:cNvSpPr txBox="1"/>
          <p:nvPr/>
        </p:nvSpPr>
        <p:spPr>
          <a:xfrm>
            <a:off x="1322138" y="2951858"/>
            <a:ext cx="57647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params = distribution.fit(data['Raw Data’])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 = params[-2], scale = params[-1], arg = params[:-2]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6" name="Google Shape;746;p12"/>
          <p:cNvSpPr txBox="1"/>
          <p:nvPr/>
        </p:nvSpPr>
        <p:spPr>
          <a:xfrm>
            <a:off x="1504335" y="1541513"/>
            <a:ext cx="5633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the QQ plot for Quantiles against Raw data  </a:t>
            </a:r>
            <a:endParaRPr/>
          </a:p>
        </p:txBody>
      </p:sp>
      <p:sp>
        <p:nvSpPr>
          <p:cNvPr id="747" name="Google Shape;747;p12"/>
          <p:cNvSpPr txBox="1"/>
          <p:nvPr/>
        </p:nvSpPr>
        <p:spPr>
          <a:xfrm>
            <a:off x="1425266" y="2853124"/>
            <a:ext cx="5633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 that fits specific distribution functions are obtained</a:t>
            </a:r>
            <a:endParaRPr/>
          </a:p>
        </p:txBody>
      </p:sp>
      <p:sp>
        <p:nvSpPr>
          <p:cNvPr id="748" name="Google Shape;748;p12"/>
          <p:cNvSpPr txBox="1"/>
          <p:nvPr/>
        </p:nvSpPr>
        <p:spPr>
          <a:xfrm>
            <a:off x="1224116" y="2089597"/>
            <a:ext cx="75541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qqplot(data['Raw Data'], fit=True, dist=distribution, line='45')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plt.show()</a:t>
            </a:r>
            <a:endParaRPr/>
          </a:p>
        </p:txBody>
      </p:sp>
      <p:sp>
        <p:nvSpPr>
          <p:cNvPr id="749" name="Google Shape;749;p12"/>
          <p:cNvSpPr txBox="1"/>
          <p:nvPr/>
        </p:nvSpPr>
        <p:spPr>
          <a:xfrm>
            <a:off x="1022966" y="1480928"/>
            <a:ext cx="402300" cy="581044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12"/>
          <p:cNvSpPr txBox="1"/>
          <p:nvPr/>
        </p:nvSpPr>
        <p:spPr>
          <a:xfrm>
            <a:off x="1022966" y="2720663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12"/>
          <p:cNvSpPr txBox="1"/>
          <p:nvPr>
            <p:ph type="title"/>
          </p:nvPr>
        </p:nvSpPr>
        <p:spPr>
          <a:xfrm>
            <a:off x="718562" y="845912"/>
            <a:ext cx="3430528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 Generating the QQ plot</a:t>
            </a:r>
            <a:br>
              <a:rPr lang="en" sz="1000"/>
            </a:br>
            <a:endParaRPr sz="2000"/>
          </a:p>
        </p:txBody>
      </p:sp>
      <p:sp>
        <p:nvSpPr>
          <p:cNvPr id="752" name="Google Shape;752;p12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53" name="Google Shape;753;p12"/>
          <p:cNvSpPr/>
          <p:nvPr/>
        </p:nvSpPr>
        <p:spPr>
          <a:xfrm>
            <a:off x="1425266" y="3317770"/>
            <a:ext cx="696933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distribution == st.lognorm: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mean = np.log(params[-2])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std = params[-1]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elif distribution == st.expon: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lamda = 1/scale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minvalue = loc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else: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mean = params[-2]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std = params[-1]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"/>
          <p:cNvSpPr txBox="1"/>
          <p:nvPr>
            <p:ph type="title"/>
          </p:nvPr>
        </p:nvSpPr>
        <p:spPr>
          <a:xfrm>
            <a:off x="718562" y="604625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 Chi square test</a:t>
            </a:r>
            <a:endParaRPr sz="2000"/>
          </a:p>
        </p:txBody>
      </p:sp>
      <p:sp>
        <p:nvSpPr>
          <p:cNvPr id="759" name="Google Shape;759;p1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13"/>
          <p:cNvSpPr txBox="1"/>
          <p:nvPr/>
        </p:nvSpPr>
        <p:spPr>
          <a:xfrm>
            <a:off x="1601346" y="1957346"/>
            <a:ext cx="66790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 square test is performed to measure how well the observed data fits the expected values of the distribution.</a:t>
            </a:r>
            <a:endParaRPr/>
          </a:p>
        </p:txBody>
      </p:sp>
      <p:sp>
        <p:nvSpPr>
          <p:cNvPr id="761" name="Google Shape;761;p13"/>
          <p:cNvSpPr txBox="1"/>
          <p:nvPr/>
        </p:nvSpPr>
        <p:spPr>
          <a:xfrm>
            <a:off x="1601347" y="1278481"/>
            <a:ext cx="6679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 square test is called Goodness-of- fit test</a:t>
            </a:r>
            <a:endParaRPr/>
          </a:p>
        </p:txBody>
      </p:sp>
      <p:sp>
        <p:nvSpPr>
          <p:cNvPr id="762" name="Google Shape;762;p13"/>
          <p:cNvSpPr txBox="1"/>
          <p:nvPr/>
        </p:nvSpPr>
        <p:spPr>
          <a:xfrm>
            <a:off x="1601346" y="2674169"/>
            <a:ext cx="667905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463" l="-273" r="0" t="-23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63" name="Google Shape;763;p13"/>
          <p:cNvSpPr txBox="1"/>
          <p:nvPr/>
        </p:nvSpPr>
        <p:spPr>
          <a:xfrm>
            <a:off x="1199047" y="1170348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13"/>
          <p:cNvSpPr txBox="1"/>
          <p:nvPr/>
        </p:nvSpPr>
        <p:spPr>
          <a:xfrm>
            <a:off x="1199046" y="2668893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13"/>
          <p:cNvSpPr txBox="1"/>
          <p:nvPr/>
        </p:nvSpPr>
        <p:spPr>
          <a:xfrm>
            <a:off x="1199046" y="1924566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13"/>
          <p:cNvSpPr txBox="1"/>
          <p:nvPr/>
        </p:nvSpPr>
        <p:spPr>
          <a:xfrm>
            <a:off x="1004372" y="4032977"/>
            <a:ext cx="472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calculated = np.sum(chisquare)</a:t>
            </a:r>
            <a:endParaRPr/>
          </a:p>
        </p:txBody>
      </p:sp>
      <p:sp>
        <p:nvSpPr>
          <p:cNvPr id="767" name="Google Shape;767;p13"/>
          <p:cNvSpPr txBox="1"/>
          <p:nvPr/>
        </p:nvSpPr>
        <p:spPr>
          <a:xfrm>
            <a:off x="986984" y="3581113"/>
            <a:ext cx="8026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chisquare = (np.power(np.array(Exp[i][j]) - np.array(counts[j]), 2)) / np.array(Exp[i][j])</a:t>
            </a:r>
            <a:endParaRPr/>
          </a:p>
        </p:txBody>
      </p:sp>
      <p:sp>
        <p:nvSpPr>
          <p:cNvPr id="768" name="Google Shape;768;p13"/>
          <p:cNvSpPr txBox="1"/>
          <p:nvPr/>
        </p:nvSpPr>
        <p:spPr>
          <a:xfrm>
            <a:off x="5917721" y="4259798"/>
            <a:ext cx="3095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 = list of Expected 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Counts = list of observed values</a:t>
            </a:r>
            <a:endParaRPr/>
          </a:p>
        </p:txBody>
      </p:sp>
      <p:sp>
        <p:nvSpPr>
          <p:cNvPr id="769" name="Google Shape;769;p13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4"/>
          <p:cNvSpPr txBox="1"/>
          <p:nvPr>
            <p:ph type="title"/>
          </p:nvPr>
        </p:nvSpPr>
        <p:spPr>
          <a:xfrm>
            <a:off x="684056" y="604625"/>
            <a:ext cx="4733333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 Findings of Erich-Weinert Str</a:t>
            </a:r>
            <a:endParaRPr sz="2000"/>
          </a:p>
        </p:txBody>
      </p:sp>
      <p:sp>
        <p:nvSpPr>
          <p:cNvPr id="775" name="Google Shape;775;p1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6" name="Google Shape;776;p14"/>
          <p:cNvSpPr txBox="1"/>
          <p:nvPr/>
        </p:nvSpPr>
        <p:spPr>
          <a:xfrm flipH="1">
            <a:off x="1064590" y="964948"/>
            <a:ext cx="1704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</a:t>
            </a:r>
            <a:endParaRPr/>
          </a:p>
        </p:txBody>
      </p:sp>
      <p:sp>
        <p:nvSpPr>
          <p:cNvPr id="777" name="Google Shape;777;p14"/>
          <p:cNvSpPr txBox="1"/>
          <p:nvPr/>
        </p:nvSpPr>
        <p:spPr>
          <a:xfrm flipH="1">
            <a:off x="6213498" y="964948"/>
            <a:ext cx="1704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QQ plot</a:t>
            </a:r>
            <a:endParaRPr/>
          </a:p>
        </p:txBody>
      </p:sp>
      <p:sp>
        <p:nvSpPr>
          <p:cNvPr id="778" name="Google Shape;778;p14"/>
          <p:cNvSpPr txBox="1"/>
          <p:nvPr/>
        </p:nvSpPr>
        <p:spPr>
          <a:xfrm flipH="1">
            <a:off x="781851" y="3870775"/>
            <a:ext cx="46355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Distribution: Lognormal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Statistics : Mean = 1.161 , Standard deviation=0.533</a:t>
            </a:r>
            <a:endParaRPr/>
          </a:p>
        </p:txBody>
      </p:sp>
      <p:sp>
        <p:nvSpPr>
          <p:cNvPr id="779" name="Google Shape;779;p14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80" name="Google Shape;7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52" y="1230777"/>
            <a:ext cx="3790148" cy="2639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4738" y="1279017"/>
            <a:ext cx="3711038" cy="251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5"/>
          <p:cNvSpPr txBox="1"/>
          <p:nvPr>
            <p:ph type="title"/>
          </p:nvPr>
        </p:nvSpPr>
        <p:spPr>
          <a:xfrm>
            <a:off x="124" y="681675"/>
            <a:ext cx="7108041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Comparison of parameters for Erich – Weinert- Str</a:t>
            </a:r>
            <a:endParaRPr sz="2000"/>
          </a:p>
        </p:txBody>
      </p:sp>
      <p:graphicFrame>
        <p:nvGraphicFramePr>
          <p:cNvPr id="788" name="Google Shape;788;p15"/>
          <p:cNvGraphicFramePr/>
          <p:nvPr/>
        </p:nvGraphicFramePr>
        <p:xfrm>
          <a:off x="687002" y="129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{F4D9BD92-885C-4505-8868-B80A3ADF4FD3}</a:tableStyleId>
              </a:tblPr>
              <a:tblGrid>
                <a:gridCol w="1579925"/>
                <a:gridCol w="1484325"/>
                <a:gridCol w="1484325"/>
                <a:gridCol w="1484325"/>
              </a:tblGrid>
              <a:tr h="4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Distributions: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Exponential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Lognormal 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1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Chi- square for</a:t>
                      </a:r>
                      <a:endParaRPr sz="1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k =31 bins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 209.96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38.797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1008.30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Sum of Squared error of quantiles against 45 degree line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 495.77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44.06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458.17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Is Chi- Square calculated less than tabulated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Distribution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89" name="Google Shape;789;p15"/>
          <p:cNvGrpSpPr/>
          <p:nvPr/>
        </p:nvGrpSpPr>
        <p:grpSpPr>
          <a:xfrm>
            <a:off x="4425369" y="4288109"/>
            <a:ext cx="347432" cy="347432"/>
            <a:chOff x="1886575" y="1260575"/>
            <a:chExt cx="701175" cy="701175"/>
          </a:xfrm>
        </p:grpSpPr>
        <p:sp>
          <p:nvSpPr>
            <p:cNvPr id="790" name="Google Shape;790;p15"/>
            <p:cNvSpPr/>
            <p:nvPr/>
          </p:nvSpPr>
          <p:spPr>
            <a:xfrm>
              <a:off x="1886575" y="1260575"/>
              <a:ext cx="701175" cy="701175"/>
            </a:xfrm>
            <a:custGeom>
              <a:rect b="b" l="l" r="r" t="t"/>
              <a:pathLst>
                <a:path extrusionOk="0" h="28047" w="28047">
                  <a:moveTo>
                    <a:pt x="0" y="0"/>
                  </a:moveTo>
                  <a:lnTo>
                    <a:pt x="0" y="28046"/>
                  </a:lnTo>
                  <a:lnTo>
                    <a:pt x="28046" y="28046"/>
                  </a:lnTo>
                  <a:lnTo>
                    <a:pt x="28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071675" y="1490450"/>
              <a:ext cx="330275" cy="242100"/>
            </a:xfrm>
            <a:custGeom>
              <a:rect b="b" l="l" r="r" t="t"/>
              <a:pathLst>
                <a:path extrusionOk="0" h="9684" w="13211">
                  <a:moveTo>
                    <a:pt x="11800" y="0"/>
                  </a:moveTo>
                  <a:lnTo>
                    <a:pt x="4992" y="6836"/>
                  </a:lnTo>
                  <a:lnTo>
                    <a:pt x="1411" y="3255"/>
                  </a:lnTo>
                  <a:lnTo>
                    <a:pt x="1" y="4693"/>
                  </a:lnTo>
                  <a:lnTo>
                    <a:pt x="4992" y="9684"/>
                  </a:lnTo>
                  <a:lnTo>
                    <a:pt x="13210" y="1438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15"/>
          <p:cNvGrpSpPr/>
          <p:nvPr/>
        </p:nvGrpSpPr>
        <p:grpSpPr>
          <a:xfrm>
            <a:off x="5913760" y="4288109"/>
            <a:ext cx="347098" cy="347432"/>
            <a:chOff x="1007075" y="1260575"/>
            <a:chExt cx="700500" cy="701175"/>
          </a:xfrm>
        </p:grpSpPr>
        <p:sp>
          <p:nvSpPr>
            <p:cNvPr id="793" name="Google Shape;793;p15"/>
            <p:cNvSpPr/>
            <p:nvPr/>
          </p:nvSpPr>
          <p:spPr>
            <a:xfrm>
              <a:off x="1007075" y="1260575"/>
              <a:ext cx="700500" cy="701175"/>
            </a:xfrm>
            <a:custGeom>
              <a:rect b="b" l="l" r="r" t="t"/>
              <a:pathLst>
                <a:path extrusionOk="0" h="28047" w="28020">
                  <a:moveTo>
                    <a:pt x="0" y="0"/>
                  </a:moveTo>
                  <a:lnTo>
                    <a:pt x="0" y="28046"/>
                  </a:lnTo>
                  <a:lnTo>
                    <a:pt x="28019" y="28046"/>
                  </a:lnTo>
                  <a:lnTo>
                    <a:pt x="28019" y="0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1211175" y="1466025"/>
              <a:ext cx="291625" cy="290950"/>
            </a:xfrm>
            <a:custGeom>
              <a:rect b="b" l="l" r="r" t="t"/>
              <a:pathLst>
                <a:path extrusionOk="0" h="11638" w="11665">
                  <a:moveTo>
                    <a:pt x="1465" y="1"/>
                  </a:moveTo>
                  <a:lnTo>
                    <a:pt x="1" y="1466"/>
                  </a:lnTo>
                  <a:lnTo>
                    <a:pt x="4422" y="5833"/>
                  </a:lnTo>
                  <a:lnTo>
                    <a:pt x="1" y="10200"/>
                  </a:lnTo>
                  <a:lnTo>
                    <a:pt x="1465" y="11637"/>
                  </a:lnTo>
                  <a:lnTo>
                    <a:pt x="5832" y="7270"/>
                  </a:lnTo>
                  <a:lnTo>
                    <a:pt x="10199" y="11637"/>
                  </a:lnTo>
                  <a:lnTo>
                    <a:pt x="11664" y="10200"/>
                  </a:lnTo>
                  <a:lnTo>
                    <a:pt x="7243" y="5833"/>
                  </a:lnTo>
                  <a:lnTo>
                    <a:pt x="11664" y="1466"/>
                  </a:lnTo>
                  <a:lnTo>
                    <a:pt x="10199" y="1"/>
                  </a:lnTo>
                  <a:lnTo>
                    <a:pt x="5832" y="4368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15"/>
          <p:cNvGrpSpPr/>
          <p:nvPr/>
        </p:nvGrpSpPr>
        <p:grpSpPr>
          <a:xfrm>
            <a:off x="2983774" y="4288109"/>
            <a:ext cx="347098" cy="347432"/>
            <a:chOff x="1007075" y="1260575"/>
            <a:chExt cx="700500" cy="701175"/>
          </a:xfrm>
        </p:grpSpPr>
        <p:sp>
          <p:nvSpPr>
            <p:cNvPr id="796" name="Google Shape;796;p15"/>
            <p:cNvSpPr/>
            <p:nvPr/>
          </p:nvSpPr>
          <p:spPr>
            <a:xfrm>
              <a:off x="1007075" y="1260575"/>
              <a:ext cx="700500" cy="701175"/>
            </a:xfrm>
            <a:custGeom>
              <a:rect b="b" l="l" r="r" t="t"/>
              <a:pathLst>
                <a:path extrusionOk="0" h="28047" w="28020">
                  <a:moveTo>
                    <a:pt x="0" y="0"/>
                  </a:moveTo>
                  <a:lnTo>
                    <a:pt x="0" y="28046"/>
                  </a:lnTo>
                  <a:lnTo>
                    <a:pt x="28019" y="28046"/>
                  </a:lnTo>
                  <a:lnTo>
                    <a:pt x="28019" y="0"/>
                  </a:lnTo>
                  <a:close/>
                </a:path>
              </a:pathLst>
            </a:custGeom>
            <a:solidFill>
              <a:srgbClr val="3BAAFD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1211175" y="1466025"/>
              <a:ext cx="291625" cy="290950"/>
            </a:xfrm>
            <a:custGeom>
              <a:rect b="b" l="l" r="r" t="t"/>
              <a:pathLst>
                <a:path extrusionOk="0" h="11638" w="11665">
                  <a:moveTo>
                    <a:pt x="1465" y="1"/>
                  </a:moveTo>
                  <a:lnTo>
                    <a:pt x="1" y="1466"/>
                  </a:lnTo>
                  <a:lnTo>
                    <a:pt x="4422" y="5833"/>
                  </a:lnTo>
                  <a:lnTo>
                    <a:pt x="1" y="10200"/>
                  </a:lnTo>
                  <a:lnTo>
                    <a:pt x="1465" y="11637"/>
                  </a:lnTo>
                  <a:lnTo>
                    <a:pt x="5832" y="7270"/>
                  </a:lnTo>
                  <a:lnTo>
                    <a:pt x="10199" y="11637"/>
                  </a:lnTo>
                  <a:lnTo>
                    <a:pt x="11664" y="10200"/>
                  </a:lnTo>
                  <a:lnTo>
                    <a:pt x="7243" y="5833"/>
                  </a:lnTo>
                  <a:lnTo>
                    <a:pt x="11664" y="1466"/>
                  </a:lnTo>
                  <a:lnTo>
                    <a:pt x="10199" y="1"/>
                  </a:lnTo>
                  <a:lnTo>
                    <a:pt x="5832" y="4368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3BAAFD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15"/>
          <p:cNvGrpSpPr/>
          <p:nvPr/>
        </p:nvGrpSpPr>
        <p:grpSpPr>
          <a:xfrm>
            <a:off x="4425369" y="3471153"/>
            <a:ext cx="347432" cy="347432"/>
            <a:chOff x="1886575" y="1260575"/>
            <a:chExt cx="701175" cy="701175"/>
          </a:xfrm>
        </p:grpSpPr>
        <p:sp>
          <p:nvSpPr>
            <p:cNvPr id="799" name="Google Shape;799;p15"/>
            <p:cNvSpPr/>
            <p:nvPr/>
          </p:nvSpPr>
          <p:spPr>
            <a:xfrm>
              <a:off x="1886575" y="1260575"/>
              <a:ext cx="701175" cy="701175"/>
            </a:xfrm>
            <a:custGeom>
              <a:rect b="b" l="l" r="r" t="t"/>
              <a:pathLst>
                <a:path extrusionOk="0" h="28047" w="28047">
                  <a:moveTo>
                    <a:pt x="0" y="0"/>
                  </a:moveTo>
                  <a:lnTo>
                    <a:pt x="0" y="28046"/>
                  </a:lnTo>
                  <a:lnTo>
                    <a:pt x="28046" y="28046"/>
                  </a:lnTo>
                  <a:lnTo>
                    <a:pt x="28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071675" y="1490450"/>
              <a:ext cx="330275" cy="242100"/>
            </a:xfrm>
            <a:custGeom>
              <a:rect b="b" l="l" r="r" t="t"/>
              <a:pathLst>
                <a:path extrusionOk="0" h="9684" w="13211">
                  <a:moveTo>
                    <a:pt x="11800" y="0"/>
                  </a:moveTo>
                  <a:lnTo>
                    <a:pt x="4992" y="6836"/>
                  </a:lnTo>
                  <a:lnTo>
                    <a:pt x="1411" y="3255"/>
                  </a:lnTo>
                  <a:lnTo>
                    <a:pt x="1" y="4693"/>
                  </a:lnTo>
                  <a:lnTo>
                    <a:pt x="4992" y="9684"/>
                  </a:lnTo>
                  <a:lnTo>
                    <a:pt x="13210" y="1438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15"/>
          <p:cNvGrpSpPr/>
          <p:nvPr/>
        </p:nvGrpSpPr>
        <p:grpSpPr>
          <a:xfrm>
            <a:off x="5913927" y="3471153"/>
            <a:ext cx="347098" cy="347432"/>
            <a:chOff x="1007075" y="1260575"/>
            <a:chExt cx="700500" cy="701175"/>
          </a:xfrm>
        </p:grpSpPr>
        <p:sp>
          <p:nvSpPr>
            <p:cNvPr id="802" name="Google Shape;802;p15"/>
            <p:cNvSpPr/>
            <p:nvPr/>
          </p:nvSpPr>
          <p:spPr>
            <a:xfrm>
              <a:off x="1007075" y="1260575"/>
              <a:ext cx="700500" cy="701175"/>
            </a:xfrm>
            <a:custGeom>
              <a:rect b="b" l="l" r="r" t="t"/>
              <a:pathLst>
                <a:path extrusionOk="0" h="28047" w="28020">
                  <a:moveTo>
                    <a:pt x="0" y="0"/>
                  </a:moveTo>
                  <a:lnTo>
                    <a:pt x="0" y="28046"/>
                  </a:lnTo>
                  <a:lnTo>
                    <a:pt x="28019" y="28046"/>
                  </a:lnTo>
                  <a:lnTo>
                    <a:pt x="28019" y="0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1211175" y="1466025"/>
              <a:ext cx="291625" cy="290950"/>
            </a:xfrm>
            <a:custGeom>
              <a:rect b="b" l="l" r="r" t="t"/>
              <a:pathLst>
                <a:path extrusionOk="0" h="11638" w="11665">
                  <a:moveTo>
                    <a:pt x="1465" y="1"/>
                  </a:moveTo>
                  <a:lnTo>
                    <a:pt x="1" y="1466"/>
                  </a:lnTo>
                  <a:lnTo>
                    <a:pt x="4422" y="5833"/>
                  </a:lnTo>
                  <a:lnTo>
                    <a:pt x="1" y="10200"/>
                  </a:lnTo>
                  <a:lnTo>
                    <a:pt x="1465" y="11637"/>
                  </a:lnTo>
                  <a:lnTo>
                    <a:pt x="5832" y="7270"/>
                  </a:lnTo>
                  <a:lnTo>
                    <a:pt x="10199" y="11637"/>
                  </a:lnTo>
                  <a:lnTo>
                    <a:pt x="11664" y="10200"/>
                  </a:lnTo>
                  <a:lnTo>
                    <a:pt x="7243" y="5833"/>
                  </a:lnTo>
                  <a:lnTo>
                    <a:pt x="11664" y="1466"/>
                  </a:lnTo>
                  <a:lnTo>
                    <a:pt x="10199" y="1"/>
                  </a:lnTo>
                  <a:lnTo>
                    <a:pt x="5832" y="4368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15"/>
          <p:cNvGrpSpPr/>
          <p:nvPr/>
        </p:nvGrpSpPr>
        <p:grpSpPr>
          <a:xfrm>
            <a:off x="2987595" y="3471153"/>
            <a:ext cx="347098" cy="347432"/>
            <a:chOff x="1007075" y="1260575"/>
            <a:chExt cx="700500" cy="701175"/>
          </a:xfrm>
        </p:grpSpPr>
        <p:sp>
          <p:nvSpPr>
            <p:cNvPr id="805" name="Google Shape;805;p15"/>
            <p:cNvSpPr/>
            <p:nvPr/>
          </p:nvSpPr>
          <p:spPr>
            <a:xfrm>
              <a:off x="1007075" y="1260575"/>
              <a:ext cx="700500" cy="701175"/>
            </a:xfrm>
            <a:custGeom>
              <a:rect b="b" l="l" r="r" t="t"/>
              <a:pathLst>
                <a:path extrusionOk="0" h="28047" w="28020">
                  <a:moveTo>
                    <a:pt x="0" y="0"/>
                  </a:moveTo>
                  <a:lnTo>
                    <a:pt x="0" y="28046"/>
                  </a:lnTo>
                  <a:lnTo>
                    <a:pt x="28019" y="28046"/>
                  </a:lnTo>
                  <a:lnTo>
                    <a:pt x="28019" y="0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1211176" y="1466024"/>
              <a:ext cx="291624" cy="290951"/>
            </a:xfrm>
            <a:custGeom>
              <a:rect b="b" l="l" r="r" t="t"/>
              <a:pathLst>
                <a:path extrusionOk="0" h="11638" w="11665">
                  <a:moveTo>
                    <a:pt x="1465" y="1"/>
                  </a:moveTo>
                  <a:lnTo>
                    <a:pt x="1" y="1466"/>
                  </a:lnTo>
                  <a:lnTo>
                    <a:pt x="4422" y="5833"/>
                  </a:lnTo>
                  <a:lnTo>
                    <a:pt x="1" y="10200"/>
                  </a:lnTo>
                  <a:lnTo>
                    <a:pt x="1465" y="11637"/>
                  </a:lnTo>
                  <a:lnTo>
                    <a:pt x="5832" y="7270"/>
                  </a:lnTo>
                  <a:lnTo>
                    <a:pt x="10199" y="11637"/>
                  </a:lnTo>
                  <a:lnTo>
                    <a:pt x="11664" y="10200"/>
                  </a:lnTo>
                  <a:lnTo>
                    <a:pt x="7243" y="5833"/>
                  </a:lnTo>
                  <a:lnTo>
                    <a:pt x="11664" y="1466"/>
                  </a:lnTo>
                  <a:lnTo>
                    <a:pt x="10199" y="1"/>
                  </a:lnTo>
                  <a:lnTo>
                    <a:pt x="5832" y="4368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00B0F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7" name="Google Shape;807;p15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6"/>
          <p:cNvSpPr txBox="1"/>
          <p:nvPr>
            <p:ph type="title"/>
          </p:nvPr>
        </p:nvSpPr>
        <p:spPr>
          <a:xfrm>
            <a:off x="856078" y="712575"/>
            <a:ext cx="3090634" cy="415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400"/>
              <a:t> Findings of Am Fuchsberg str:</a:t>
            </a:r>
            <a:endParaRPr sz="1400"/>
          </a:p>
        </p:txBody>
      </p:sp>
      <p:sp>
        <p:nvSpPr>
          <p:cNvPr id="813" name="Google Shape;813;p1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4" name="Google Shape;814;p16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15" name="Google Shape;815;p16"/>
          <p:cNvSpPr txBox="1"/>
          <p:nvPr/>
        </p:nvSpPr>
        <p:spPr>
          <a:xfrm>
            <a:off x="1411941" y="1210609"/>
            <a:ext cx="49888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 : Log 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Statistics : Mean 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1.267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, standard deviation=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0.593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16"/>
          <p:cNvSpPr txBox="1"/>
          <p:nvPr/>
        </p:nvSpPr>
        <p:spPr>
          <a:xfrm>
            <a:off x="856078" y="2061123"/>
            <a:ext cx="3225104" cy="415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Findings of Leipziger str North:</a:t>
            </a:r>
            <a:endParaRPr/>
          </a:p>
        </p:txBody>
      </p:sp>
      <p:sp>
        <p:nvSpPr>
          <p:cNvPr id="817" name="Google Shape;817;p16"/>
          <p:cNvSpPr txBox="1"/>
          <p:nvPr/>
        </p:nvSpPr>
        <p:spPr>
          <a:xfrm>
            <a:off x="856078" y="3409671"/>
            <a:ext cx="3225104" cy="415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Findings of Leipziger str South:</a:t>
            </a:r>
            <a:endParaRPr/>
          </a:p>
        </p:txBody>
      </p:sp>
      <p:sp>
        <p:nvSpPr>
          <p:cNvPr id="818" name="Google Shape;818;p16"/>
          <p:cNvSpPr txBox="1"/>
          <p:nvPr/>
        </p:nvSpPr>
        <p:spPr>
          <a:xfrm>
            <a:off x="1411941" y="3882425"/>
            <a:ext cx="49888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 : Log 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Statistics : Mean =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0.662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standard deviation=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0.871</a:t>
            </a:r>
            <a:endParaRPr/>
          </a:p>
        </p:txBody>
      </p:sp>
      <p:sp>
        <p:nvSpPr>
          <p:cNvPr id="819" name="Google Shape;819;p16"/>
          <p:cNvSpPr txBox="1"/>
          <p:nvPr/>
        </p:nvSpPr>
        <p:spPr>
          <a:xfrm>
            <a:off x="1411940" y="2533877"/>
            <a:ext cx="49888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 : Log normal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Statistics : Mean 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1.511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, standard deviation= </a:t>
            </a: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1.112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7"/>
          <p:cNvSpPr txBox="1"/>
          <p:nvPr>
            <p:ph type="title"/>
          </p:nvPr>
        </p:nvSpPr>
        <p:spPr>
          <a:xfrm>
            <a:off x="735815" y="604625"/>
            <a:ext cx="3698162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Pedestrians and bicyclists</a:t>
            </a:r>
            <a:endParaRPr sz="2000"/>
          </a:p>
        </p:txBody>
      </p:sp>
      <p:sp>
        <p:nvSpPr>
          <p:cNvPr id="825" name="Google Shape;825;p1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6" name="Google Shape;826;p17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27" name="Google Shape;827;p17"/>
          <p:cNvSpPr txBox="1"/>
          <p:nvPr/>
        </p:nvSpPr>
        <p:spPr>
          <a:xfrm>
            <a:off x="1333786" y="1529108"/>
            <a:ext cx="34100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Distribution: Uniform distribution</a:t>
            </a:r>
            <a:endParaRPr/>
          </a:p>
        </p:txBody>
      </p:sp>
      <p:sp>
        <p:nvSpPr>
          <p:cNvPr id="828" name="Google Shape;828;p17"/>
          <p:cNvSpPr txBox="1"/>
          <p:nvPr/>
        </p:nvSpPr>
        <p:spPr>
          <a:xfrm>
            <a:off x="811272" y="1181108"/>
            <a:ext cx="37607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Am Fuchsberg to Erich- Weinert - Str</a:t>
            </a:r>
            <a:endParaRPr/>
          </a:p>
        </p:txBody>
      </p:sp>
      <p:sp>
        <p:nvSpPr>
          <p:cNvPr id="829" name="Google Shape;829;p17"/>
          <p:cNvSpPr txBox="1"/>
          <p:nvPr/>
        </p:nvSpPr>
        <p:spPr>
          <a:xfrm>
            <a:off x="1570980" y="1815242"/>
            <a:ext cx="24063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value = 10 sec</a:t>
            </a:r>
            <a:endParaRPr/>
          </a:p>
        </p:txBody>
      </p:sp>
      <p:sp>
        <p:nvSpPr>
          <p:cNvPr id="830" name="Google Shape;830;p17"/>
          <p:cNvSpPr txBox="1"/>
          <p:nvPr/>
        </p:nvSpPr>
        <p:spPr>
          <a:xfrm>
            <a:off x="1570980" y="2136171"/>
            <a:ext cx="22413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value =20sec</a:t>
            </a:r>
            <a:endParaRPr/>
          </a:p>
        </p:txBody>
      </p:sp>
      <p:sp>
        <p:nvSpPr>
          <p:cNvPr id="831" name="Google Shape;831;p17"/>
          <p:cNvSpPr txBox="1"/>
          <p:nvPr/>
        </p:nvSpPr>
        <p:spPr>
          <a:xfrm>
            <a:off x="873856" y="2468720"/>
            <a:ext cx="21649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Trams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832" name="Google Shape;832;p17"/>
          <p:cNvSpPr txBox="1"/>
          <p:nvPr/>
        </p:nvSpPr>
        <p:spPr>
          <a:xfrm>
            <a:off x="1333774" y="3007625"/>
            <a:ext cx="41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Leipziger str south                 Leipziger str north</a:t>
            </a:r>
            <a:endParaRPr/>
          </a:p>
        </p:txBody>
      </p:sp>
      <p:cxnSp>
        <p:nvCxnSpPr>
          <p:cNvPr id="833" name="Google Shape;833;p17"/>
          <p:cNvCxnSpPr/>
          <p:nvPr/>
        </p:nvCxnSpPr>
        <p:spPr>
          <a:xfrm rot="10800000">
            <a:off x="2951629" y="3167870"/>
            <a:ext cx="672353" cy="0"/>
          </a:xfrm>
          <a:prstGeom prst="straightConnector1">
            <a:avLst/>
          </a:prstGeom>
          <a:noFill/>
          <a:ln cap="flat" cmpd="sng" w="9525">
            <a:solidFill>
              <a:srgbClr val="141EA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4" name="Google Shape;834;p17"/>
          <p:cNvSpPr txBox="1"/>
          <p:nvPr/>
        </p:nvSpPr>
        <p:spPr>
          <a:xfrm flipH="1">
            <a:off x="1323189" y="3570194"/>
            <a:ext cx="30336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:Truncated normal </a:t>
            </a:r>
            <a:endParaRPr/>
          </a:p>
        </p:txBody>
      </p:sp>
      <p:sp>
        <p:nvSpPr>
          <p:cNvPr id="835" name="Google Shape;835;p17"/>
          <p:cNvSpPr txBox="1"/>
          <p:nvPr/>
        </p:nvSpPr>
        <p:spPr>
          <a:xfrm>
            <a:off x="1333786" y="4191087"/>
            <a:ext cx="42198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value = 8 minutes, Max value = 12 minutes,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= 2 minute, mean = 10minutes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8"/>
          <p:cNvSpPr txBox="1"/>
          <p:nvPr>
            <p:ph type="title"/>
          </p:nvPr>
        </p:nvSpPr>
        <p:spPr>
          <a:xfrm>
            <a:off x="735815" y="604625"/>
            <a:ext cx="2856302" cy="42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Traffic light phases </a:t>
            </a:r>
            <a:endParaRPr/>
          </a:p>
        </p:txBody>
      </p:sp>
      <p:sp>
        <p:nvSpPr>
          <p:cNvPr id="841" name="Google Shape;841;p1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2" name="Google Shape;842;p18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843" name="Google Shape;843;p18"/>
          <p:cNvGraphicFramePr/>
          <p:nvPr/>
        </p:nvGraphicFramePr>
        <p:xfrm>
          <a:off x="875925" y="11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{F4D9BD92-885C-4505-8868-B80A3ADF4FD3}</a:tableStyleId>
              </a:tblPr>
              <a:tblGrid>
                <a:gridCol w="1724925"/>
                <a:gridCol w="543150"/>
                <a:gridCol w="531500"/>
                <a:gridCol w="578525"/>
                <a:gridCol w="522675"/>
                <a:gridCol w="531475"/>
                <a:gridCol w="551850"/>
                <a:gridCol w="520925"/>
                <a:gridCol w="534900"/>
              </a:tblGrid>
              <a:tr h="35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66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4" name="Google Shape;844;p18"/>
          <p:cNvCxnSpPr/>
          <p:nvPr/>
        </p:nvCxnSpPr>
        <p:spPr>
          <a:xfrm>
            <a:off x="1405655" y="164539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953550" y="2130223"/>
            <a:ext cx="452100" cy="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18"/>
          <p:cNvCxnSpPr/>
          <p:nvPr/>
        </p:nvCxnSpPr>
        <p:spPr>
          <a:xfrm>
            <a:off x="2131572" y="1651775"/>
            <a:ext cx="6300" cy="44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18"/>
          <p:cNvCxnSpPr/>
          <p:nvPr/>
        </p:nvCxnSpPr>
        <p:spPr>
          <a:xfrm flipH="1" rot="10800000">
            <a:off x="2144299" y="2098463"/>
            <a:ext cx="4140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p18"/>
          <p:cNvCxnSpPr/>
          <p:nvPr/>
        </p:nvCxnSpPr>
        <p:spPr>
          <a:xfrm flipH="1" rot="10800000">
            <a:off x="985395" y="2615033"/>
            <a:ext cx="4521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18"/>
          <p:cNvCxnSpPr/>
          <p:nvPr/>
        </p:nvCxnSpPr>
        <p:spPr>
          <a:xfrm>
            <a:off x="1443856" y="2621548"/>
            <a:ext cx="0" cy="33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18"/>
          <p:cNvCxnSpPr/>
          <p:nvPr/>
        </p:nvCxnSpPr>
        <p:spPr>
          <a:xfrm flipH="1" rot="10800000">
            <a:off x="2207990" y="2570588"/>
            <a:ext cx="3441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18"/>
          <p:cNvCxnSpPr/>
          <p:nvPr/>
        </p:nvCxnSpPr>
        <p:spPr>
          <a:xfrm>
            <a:off x="2214346" y="2583273"/>
            <a:ext cx="0" cy="36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2" name="Google Shape;852;p18"/>
          <p:cNvCxnSpPr/>
          <p:nvPr/>
        </p:nvCxnSpPr>
        <p:spPr>
          <a:xfrm flipH="1">
            <a:off x="1303729" y="2264266"/>
            <a:ext cx="1152600" cy="3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3" name="Google Shape;853;p18"/>
          <p:cNvCxnSpPr/>
          <p:nvPr/>
        </p:nvCxnSpPr>
        <p:spPr>
          <a:xfrm flipH="1" rot="10800000">
            <a:off x="1354709" y="2436545"/>
            <a:ext cx="1101300" cy="25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4" name="Google Shape;854;p18"/>
          <p:cNvCxnSpPr/>
          <p:nvPr/>
        </p:nvCxnSpPr>
        <p:spPr>
          <a:xfrm flipH="1" rot="5400000">
            <a:off x="1977083" y="1868934"/>
            <a:ext cx="421200" cy="382200"/>
          </a:xfrm>
          <a:prstGeom prst="curvedConnector3">
            <a:avLst>
              <a:gd fmla="val 18179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5" name="Google Shape;855;p18"/>
          <p:cNvCxnSpPr/>
          <p:nvPr/>
        </p:nvCxnSpPr>
        <p:spPr>
          <a:xfrm flipH="1">
            <a:off x="1606110" y="2322809"/>
            <a:ext cx="720600" cy="452700"/>
          </a:xfrm>
          <a:prstGeom prst="curvedConnector3">
            <a:avLst>
              <a:gd fmla="val 86754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18"/>
          <p:cNvCxnSpPr/>
          <p:nvPr/>
        </p:nvCxnSpPr>
        <p:spPr>
          <a:xfrm flipH="1" rot="-5400000">
            <a:off x="1329390" y="2539334"/>
            <a:ext cx="289200" cy="169200"/>
          </a:xfrm>
          <a:prstGeom prst="curvedConnector3">
            <a:avLst>
              <a:gd fmla="val 16092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18"/>
          <p:cNvCxnSpPr/>
          <p:nvPr/>
        </p:nvCxnSpPr>
        <p:spPr>
          <a:xfrm flipH="1" rot="10800000">
            <a:off x="1389390" y="1894384"/>
            <a:ext cx="557400" cy="480600"/>
          </a:xfrm>
          <a:prstGeom prst="curvedConnector3">
            <a:avLst>
              <a:gd fmla="val 90876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8" name="Google Shape;858;p18"/>
          <p:cNvSpPr/>
          <p:nvPr/>
        </p:nvSpPr>
        <p:spPr>
          <a:xfrm>
            <a:off x="2328828" y="1561325"/>
            <a:ext cx="80700" cy="108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9" name="Google Shape;859;p18"/>
          <p:cNvCxnSpPr>
            <a:stCxn id="858" idx="4"/>
          </p:cNvCxnSpPr>
          <p:nvPr/>
        </p:nvCxnSpPr>
        <p:spPr>
          <a:xfrm>
            <a:off x="2369178" y="166992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18"/>
          <p:cNvCxnSpPr>
            <a:stCxn id="858" idx="4"/>
          </p:cNvCxnSpPr>
          <p:nvPr/>
        </p:nvCxnSpPr>
        <p:spPr>
          <a:xfrm>
            <a:off x="2369178" y="1669925"/>
            <a:ext cx="4500" cy="17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18"/>
          <p:cNvCxnSpPr/>
          <p:nvPr/>
        </p:nvCxnSpPr>
        <p:spPr>
          <a:xfrm flipH="1">
            <a:off x="2309501" y="1802634"/>
            <a:ext cx="63900" cy="8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18"/>
          <p:cNvCxnSpPr/>
          <p:nvPr/>
        </p:nvCxnSpPr>
        <p:spPr>
          <a:xfrm>
            <a:off x="2386129" y="1822901"/>
            <a:ext cx="44100" cy="5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3" name="Google Shape;863;p18"/>
          <p:cNvSpPr/>
          <p:nvPr/>
        </p:nvSpPr>
        <p:spPr>
          <a:xfrm>
            <a:off x="1235289" y="2761349"/>
            <a:ext cx="80700" cy="108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p18"/>
          <p:cNvCxnSpPr>
            <a:stCxn id="863" idx="4"/>
          </p:cNvCxnSpPr>
          <p:nvPr/>
        </p:nvCxnSpPr>
        <p:spPr>
          <a:xfrm>
            <a:off x="1275639" y="2869949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p18"/>
          <p:cNvCxnSpPr>
            <a:stCxn id="863" idx="4"/>
          </p:cNvCxnSpPr>
          <p:nvPr/>
        </p:nvCxnSpPr>
        <p:spPr>
          <a:xfrm>
            <a:off x="1275639" y="2869949"/>
            <a:ext cx="4500" cy="17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18"/>
          <p:cNvCxnSpPr/>
          <p:nvPr/>
        </p:nvCxnSpPr>
        <p:spPr>
          <a:xfrm flipH="1">
            <a:off x="1215962" y="3002659"/>
            <a:ext cx="63900" cy="8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7" name="Google Shape;867;p18"/>
          <p:cNvCxnSpPr/>
          <p:nvPr/>
        </p:nvCxnSpPr>
        <p:spPr>
          <a:xfrm>
            <a:off x="1292590" y="3022926"/>
            <a:ext cx="44100" cy="5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18"/>
          <p:cNvCxnSpPr/>
          <p:nvPr/>
        </p:nvCxnSpPr>
        <p:spPr>
          <a:xfrm flipH="1" rot="10800000">
            <a:off x="1405655" y="2908733"/>
            <a:ext cx="910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69" name="Google Shape;869;p18"/>
          <p:cNvCxnSpPr/>
          <p:nvPr/>
        </p:nvCxnSpPr>
        <p:spPr>
          <a:xfrm flipH="1">
            <a:off x="1379219" y="2825712"/>
            <a:ext cx="8913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70" name="Google Shape;870;p18"/>
          <p:cNvCxnSpPr/>
          <p:nvPr/>
        </p:nvCxnSpPr>
        <p:spPr>
          <a:xfrm flipH="1" rot="10800000">
            <a:off x="1353582" y="1813058"/>
            <a:ext cx="910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71" name="Google Shape;871;p18"/>
          <p:cNvCxnSpPr/>
          <p:nvPr/>
        </p:nvCxnSpPr>
        <p:spPr>
          <a:xfrm flipH="1">
            <a:off x="1327146" y="1730037"/>
            <a:ext cx="8913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72" name="Google Shape;872;p18"/>
          <p:cNvCxnSpPr/>
          <p:nvPr/>
        </p:nvCxnSpPr>
        <p:spPr>
          <a:xfrm>
            <a:off x="1377118" y="327080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3" name="Google Shape;873;p18"/>
          <p:cNvCxnSpPr/>
          <p:nvPr/>
        </p:nvCxnSpPr>
        <p:spPr>
          <a:xfrm flipH="1" rot="10800000">
            <a:off x="953550" y="3823332"/>
            <a:ext cx="423300" cy="2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4" name="Google Shape;874;p18"/>
          <p:cNvCxnSpPr/>
          <p:nvPr/>
        </p:nvCxnSpPr>
        <p:spPr>
          <a:xfrm>
            <a:off x="2057214" y="3278077"/>
            <a:ext cx="6000" cy="50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5" name="Google Shape;875;p18"/>
          <p:cNvCxnSpPr/>
          <p:nvPr/>
        </p:nvCxnSpPr>
        <p:spPr>
          <a:xfrm flipH="1" rot="10800000">
            <a:off x="2069139" y="3787734"/>
            <a:ext cx="3879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18"/>
          <p:cNvCxnSpPr/>
          <p:nvPr/>
        </p:nvCxnSpPr>
        <p:spPr>
          <a:xfrm flipH="1" rot="10800000">
            <a:off x="983385" y="4375877"/>
            <a:ext cx="423300" cy="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18"/>
          <p:cNvCxnSpPr/>
          <p:nvPr/>
        </p:nvCxnSpPr>
        <p:spPr>
          <a:xfrm>
            <a:off x="1412907" y="4383300"/>
            <a:ext cx="0" cy="37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8" name="Google Shape;878;p18"/>
          <p:cNvCxnSpPr/>
          <p:nvPr/>
        </p:nvCxnSpPr>
        <p:spPr>
          <a:xfrm flipH="1" rot="10800000">
            <a:off x="2128809" y="4325802"/>
            <a:ext cx="3222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9" name="Google Shape;879;p18"/>
          <p:cNvCxnSpPr/>
          <p:nvPr/>
        </p:nvCxnSpPr>
        <p:spPr>
          <a:xfrm>
            <a:off x="2134763" y="4339679"/>
            <a:ext cx="0" cy="42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0" name="Google Shape;880;p18"/>
          <p:cNvCxnSpPr/>
          <p:nvPr/>
        </p:nvCxnSpPr>
        <p:spPr>
          <a:xfrm flipH="1">
            <a:off x="1606807" y="3379873"/>
            <a:ext cx="17700" cy="1287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1" name="Google Shape;881;p18"/>
          <p:cNvCxnSpPr/>
          <p:nvPr/>
        </p:nvCxnSpPr>
        <p:spPr>
          <a:xfrm rot="10800000">
            <a:off x="1910825" y="3416357"/>
            <a:ext cx="6000" cy="1206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2" name="Google Shape;882;p18"/>
          <p:cNvCxnSpPr/>
          <p:nvPr/>
        </p:nvCxnSpPr>
        <p:spPr>
          <a:xfrm rot="5400000">
            <a:off x="1234807" y="3596601"/>
            <a:ext cx="385500" cy="286500"/>
          </a:xfrm>
          <a:prstGeom prst="curvedConnector3">
            <a:avLst>
              <a:gd fmla="val 84918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3" name="Google Shape;883;p18"/>
          <p:cNvCxnSpPr/>
          <p:nvPr/>
        </p:nvCxnSpPr>
        <p:spPr>
          <a:xfrm rot="10800000">
            <a:off x="1326290" y="4004771"/>
            <a:ext cx="560700" cy="538500"/>
          </a:xfrm>
          <a:prstGeom prst="curvedConnector3">
            <a:avLst>
              <a:gd fmla="val 13827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4" name="Google Shape;884;p18"/>
          <p:cNvCxnSpPr/>
          <p:nvPr/>
        </p:nvCxnSpPr>
        <p:spPr>
          <a:xfrm rot="-5400000">
            <a:off x="1975310" y="4294092"/>
            <a:ext cx="341700" cy="243900"/>
          </a:xfrm>
          <a:prstGeom prst="curvedConnector3">
            <a:avLst>
              <a:gd fmla="val 95731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5" name="Google Shape;885;p18"/>
          <p:cNvCxnSpPr/>
          <p:nvPr/>
        </p:nvCxnSpPr>
        <p:spPr>
          <a:xfrm flipH="1" rot="-5400000">
            <a:off x="1597567" y="3514005"/>
            <a:ext cx="734400" cy="597000"/>
          </a:xfrm>
          <a:prstGeom prst="curvedConnector3">
            <a:avLst>
              <a:gd fmla="val 88120" name="adj1"/>
            </a:avLst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6" name="Google Shape;886;p18"/>
          <p:cNvSpPr/>
          <p:nvPr/>
        </p:nvSpPr>
        <p:spPr>
          <a:xfrm>
            <a:off x="2413395" y="3293918"/>
            <a:ext cx="98700" cy="123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7" name="Google Shape;887;p18"/>
          <p:cNvCxnSpPr>
            <a:stCxn id="886" idx="4"/>
          </p:cNvCxnSpPr>
          <p:nvPr/>
        </p:nvCxnSpPr>
        <p:spPr>
          <a:xfrm>
            <a:off x="2462745" y="3417518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8" name="Google Shape;888;p18"/>
          <p:cNvCxnSpPr/>
          <p:nvPr/>
        </p:nvCxnSpPr>
        <p:spPr>
          <a:xfrm>
            <a:off x="2475065" y="3417275"/>
            <a:ext cx="3900" cy="19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9" name="Google Shape;889;p18"/>
          <p:cNvCxnSpPr/>
          <p:nvPr/>
        </p:nvCxnSpPr>
        <p:spPr>
          <a:xfrm flipH="1">
            <a:off x="2419225" y="3568931"/>
            <a:ext cx="59700" cy="9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18"/>
          <p:cNvCxnSpPr/>
          <p:nvPr/>
        </p:nvCxnSpPr>
        <p:spPr>
          <a:xfrm>
            <a:off x="2490850" y="3592029"/>
            <a:ext cx="41700" cy="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1" name="Google Shape;891;p18"/>
          <p:cNvSpPr/>
          <p:nvPr/>
        </p:nvSpPr>
        <p:spPr>
          <a:xfrm>
            <a:off x="973574" y="4423703"/>
            <a:ext cx="75900" cy="123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Google Shape;892;p18"/>
          <p:cNvCxnSpPr>
            <a:stCxn id="891" idx="4"/>
          </p:cNvCxnSpPr>
          <p:nvPr/>
        </p:nvCxnSpPr>
        <p:spPr>
          <a:xfrm>
            <a:off x="1011524" y="4547303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3" name="Google Shape;893;p18"/>
          <p:cNvCxnSpPr>
            <a:stCxn id="891" idx="4"/>
          </p:cNvCxnSpPr>
          <p:nvPr/>
        </p:nvCxnSpPr>
        <p:spPr>
          <a:xfrm>
            <a:off x="1011524" y="4547303"/>
            <a:ext cx="3900" cy="19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18"/>
          <p:cNvCxnSpPr/>
          <p:nvPr/>
        </p:nvCxnSpPr>
        <p:spPr>
          <a:xfrm flipH="1">
            <a:off x="955633" y="4698716"/>
            <a:ext cx="59700" cy="9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5" name="Google Shape;895;p18"/>
          <p:cNvCxnSpPr/>
          <p:nvPr/>
        </p:nvCxnSpPr>
        <p:spPr>
          <a:xfrm>
            <a:off x="1027258" y="4721814"/>
            <a:ext cx="41700" cy="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6" name="Google Shape;896;p18"/>
          <p:cNvCxnSpPr/>
          <p:nvPr/>
        </p:nvCxnSpPr>
        <p:spPr>
          <a:xfrm>
            <a:off x="1137427" y="3714349"/>
            <a:ext cx="9600" cy="77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97" name="Google Shape;897;p18"/>
          <p:cNvCxnSpPr/>
          <p:nvPr/>
        </p:nvCxnSpPr>
        <p:spPr>
          <a:xfrm rot="10800000">
            <a:off x="1248653" y="3736175"/>
            <a:ext cx="0" cy="70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98" name="Google Shape;898;p18"/>
          <p:cNvCxnSpPr/>
          <p:nvPr/>
        </p:nvCxnSpPr>
        <p:spPr>
          <a:xfrm flipH="1">
            <a:off x="2328423" y="3583465"/>
            <a:ext cx="6000" cy="8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99" name="Google Shape;899;p18"/>
          <p:cNvCxnSpPr/>
          <p:nvPr/>
        </p:nvCxnSpPr>
        <p:spPr>
          <a:xfrm rot="10800000">
            <a:off x="2274768" y="3540198"/>
            <a:ext cx="0" cy="89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900" name="Google Shape;900;p18"/>
          <p:cNvSpPr/>
          <p:nvPr/>
        </p:nvSpPr>
        <p:spPr>
          <a:xfrm>
            <a:off x="2714175" y="1995275"/>
            <a:ext cx="351300" cy="158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8"/>
          <p:cNvSpPr/>
          <p:nvPr/>
        </p:nvSpPr>
        <p:spPr>
          <a:xfrm>
            <a:off x="4892585" y="1995275"/>
            <a:ext cx="351300" cy="158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8"/>
          <p:cNvSpPr/>
          <p:nvPr/>
        </p:nvSpPr>
        <p:spPr>
          <a:xfrm>
            <a:off x="5430230" y="1995275"/>
            <a:ext cx="3513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8"/>
          <p:cNvSpPr/>
          <p:nvPr/>
        </p:nvSpPr>
        <p:spPr>
          <a:xfrm>
            <a:off x="4324460" y="1995275"/>
            <a:ext cx="3513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8"/>
          <p:cNvSpPr/>
          <p:nvPr/>
        </p:nvSpPr>
        <p:spPr>
          <a:xfrm>
            <a:off x="3816281" y="1995275"/>
            <a:ext cx="351300" cy="158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8"/>
          <p:cNvSpPr/>
          <p:nvPr/>
        </p:nvSpPr>
        <p:spPr>
          <a:xfrm>
            <a:off x="3240817" y="1995275"/>
            <a:ext cx="3513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8"/>
          <p:cNvSpPr/>
          <p:nvPr/>
        </p:nvSpPr>
        <p:spPr>
          <a:xfrm>
            <a:off x="5949477" y="1995275"/>
            <a:ext cx="351300" cy="158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8"/>
          <p:cNvSpPr/>
          <p:nvPr/>
        </p:nvSpPr>
        <p:spPr>
          <a:xfrm>
            <a:off x="6468725" y="1995275"/>
            <a:ext cx="3513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8"/>
          <p:cNvSpPr/>
          <p:nvPr/>
        </p:nvSpPr>
        <p:spPr>
          <a:xfrm>
            <a:off x="2690722" y="3900275"/>
            <a:ext cx="351600" cy="158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8"/>
          <p:cNvSpPr/>
          <p:nvPr/>
        </p:nvSpPr>
        <p:spPr>
          <a:xfrm>
            <a:off x="4892495" y="3900275"/>
            <a:ext cx="351600" cy="158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8"/>
          <p:cNvSpPr/>
          <p:nvPr/>
        </p:nvSpPr>
        <p:spPr>
          <a:xfrm>
            <a:off x="5430117" y="3900275"/>
            <a:ext cx="3516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8"/>
          <p:cNvSpPr/>
          <p:nvPr/>
        </p:nvSpPr>
        <p:spPr>
          <a:xfrm>
            <a:off x="4324393" y="3900275"/>
            <a:ext cx="3516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8"/>
          <p:cNvSpPr/>
          <p:nvPr/>
        </p:nvSpPr>
        <p:spPr>
          <a:xfrm>
            <a:off x="3816235" y="3900275"/>
            <a:ext cx="351600" cy="158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8"/>
          <p:cNvSpPr/>
          <p:nvPr/>
        </p:nvSpPr>
        <p:spPr>
          <a:xfrm>
            <a:off x="3240795" y="3900275"/>
            <a:ext cx="3516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8"/>
          <p:cNvSpPr/>
          <p:nvPr/>
        </p:nvSpPr>
        <p:spPr>
          <a:xfrm>
            <a:off x="5949344" y="3900275"/>
            <a:ext cx="351600" cy="158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8"/>
          <p:cNvSpPr/>
          <p:nvPr/>
        </p:nvSpPr>
        <p:spPr>
          <a:xfrm>
            <a:off x="6468570" y="3900275"/>
            <a:ext cx="351600" cy="1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8"/>
          <p:cNvSpPr txBox="1"/>
          <p:nvPr/>
        </p:nvSpPr>
        <p:spPr>
          <a:xfrm>
            <a:off x="6990525" y="1213075"/>
            <a:ext cx="202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 = uniform_discr(29, 30)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8"/>
          <p:cNvSpPr txBox="1"/>
          <p:nvPr/>
        </p:nvSpPr>
        <p:spPr>
          <a:xfrm>
            <a:off x="7006375" y="1646825"/>
            <a:ext cx="1530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P2,P4,P6,P8 = 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8"/>
          <p:cNvSpPr txBox="1"/>
          <p:nvPr/>
        </p:nvSpPr>
        <p:spPr>
          <a:xfrm>
            <a:off x="6987975" y="2051725"/>
            <a:ext cx="202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 = uniform_discr(39, 41)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8"/>
          <p:cNvSpPr txBox="1"/>
          <p:nvPr/>
        </p:nvSpPr>
        <p:spPr>
          <a:xfrm>
            <a:off x="6990525" y="2562725"/>
            <a:ext cx="202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 = uniform_discr(51, 62)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8"/>
          <p:cNvSpPr txBox="1"/>
          <p:nvPr/>
        </p:nvSpPr>
        <p:spPr>
          <a:xfrm>
            <a:off x="7006375" y="3002650"/>
            <a:ext cx="202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P7 = uniform_discr(65, 70)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6" name="Google Shape;926;p20"/>
          <p:cNvSpPr txBox="1"/>
          <p:nvPr/>
        </p:nvSpPr>
        <p:spPr>
          <a:xfrm flipH="1">
            <a:off x="1317845" y="2103875"/>
            <a:ext cx="533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Quality Analysis</a:t>
            </a:r>
            <a:endParaRPr/>
          </a:p>
        </p:txBody>
      </p:sp>
      <p:sp>
        <p:nvSpPr>
          <p:cNvPr id="927" name="Google Shape;927;p20"/>
          <p:cNvSpPr txBox="1"/>
          <p:nvPr/>
        </p:nvSpPr>
        <p:spPr>
          <a:xfrm>
            <a:off x="1445850" y="2804468"/>
            <a:ext cx="55398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 overview on ways to assess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validity of estimated functions</a:t>
            </a:r>
            <a:endParaRPr/>
          </a:p>
        </p:txBody>
      </p:sp>
      <p:sp>
        <p:nvSpPr>
          <p:cNvPr id="928" name="Google Shape;928;p20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5" name="Google Shape;625;p2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2"/>
          <p:cNvSpPr/>
          <p:nvPr/>
        </p:nvSpPr>
        <p:spPr>
          <a:xfrm>
            <a:off x="721925" y="1696925"/>
            <a:ext cx="2482500" cy="147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"/>
          <p:cNvSpPr/>
          <p:nvPr/>
        </p:nvSpPr>
        <p:spPr>
          <a:xfrm>
            <a:off x="3331600" y="169692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"/>
          <p:cNvSpPr/>
          <p:nvPr/>
        </p:nvSpPr>
        <p:spPr>
          <a:xfrm>
            <a:off x="721925" y="33121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"/>
          <p:cNvSpPr/>
          <p:nvPr/>
        </p:nvSpPr>
        <p:spPr>
          <a:xfrm>
            <a:off x="3331600" y="33121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"/>
          <p:cNvSpPr txBox="1"/>
          <p:nvPr>
            <p:ph type="title"/>
          </p:nvPr>
        </p:nvSpPr>
        <p:spPr>
          <a:xfrm>
            <a:off x="713100" y="8646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1" name="Google Shape;631;p2"/>
          <p:cNvSpPr txBox="1"/>
          <p:nvPr>
            <p:ph idx="2" type="title"/>
          </p:nvPr>
        </p:nvSpPr>
        <p:spPr>
          <a:xfrm>
            <a:off x="721077" y="1695125"/>
            <a:ext cx="4023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2" name="Google Shape;632;p2"/>
          <p:cNvSpPr txBox="1"/>
          <p:nvPr>
            <p:ph idx="1" type="subTitle"/>
          </p:nvPr>
        </p:nvSpPr>
        <p:spPr>
          <a:xfrm>
            <a:off x="1031750" y="19912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>
                <a:solidFill>
                  <a:schemeClr val="lt1"/>
                </a:solidFill>
              </a:rPr>
              <a:t>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3" name="Google Shape;633;p2"/>
          <p:cNvSpPr txBox="1"/>
          <p:nvPr>
            <p:ph idx="3" type="subTitle"/>
          </p:nvPr>
        </p:nvSpPr>
        <p:spPr>
          <a:xfrm>
            <a:off x="1031750" y="2338625"/>
            <a:ext cx="2002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>
                <a:solidFill>
                  <a:schemeClr val="lt1"/>
                </a:solidFill>
              </a:rPr>
              <a:t>Input data used and output values calculated.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4" name="Google Shape;634;p2"/>
          <p:cNvSpPr txBox="1"/>
          <p:nvPr>
            <p:ph idx="6" type="title"/>
          </p:nvPr>
        </p:nvSpPr>
        <p:spPr>
          <a:xfrm>
            <a:off x="3333752" y="16951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5" name="Google Shape;635;p2"/>
          <p:cNvSpPr txBox="1"/>
          <p:nvPr/>
        </p:nvSpPr>
        <p:spPr>
          <a:xfrm>
            <a:off x="3642015" y="1973825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Difficulties faced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2"/>
          <p:cNvSpPr txBox="1"/>
          <p:nvPr/>
        </p:nvSpPr>
        <p:spPr>
          <a:xfrm>
            <a:off x="721077" y="33103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2"/>
          <p:cNvSpPr txBox="1"/>
          <p:nvPr/>
        </p:nvSpPr>
        <p:spPr>
          <a:xfrm>
            <a:off x="1037933" y="3609257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analysis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2"/>
          <p:cNvSpPr txBox="1"/>
          <p:nvPr/>
        </p:nvSpPr>
        <p:spPr>
          <a:xfrm>
            <a:off x="1031750" y="3953800"/>
            <a:ext cx="2002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An overview o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 ways to assess the validity of estimated functions</a:t>
            </a:r>
            <a:endParaRPr b="0" i="0" sz="1200" u="none" cap="none" strike="noStrik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2"/>
          <p:cNvSpPr txBox="1"/>
          <p:nvPr/>
        </p:nvSpPr>
        <p:spPr>
          <a:xfrm>
            <a:off x="3333752" y="33103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2"/>
          <p:cNvSpPr txBox="1"/>
          <p:nvPr/>
        </p:nvSpPr>
        <p:spPr>
          <a:xfrm>
            <a:off x="3644375" y="3599325"/>
            <a:ext cx="1856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Assumptions 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2"/>
          <p:cNvSpPr txBox="1"/>
          <p:nvPr/>
        </p:nvSpPr>
        <p:spPr>
          <a:xfrm>
            <a:off x="3736050" y="4005100"/>
            <a:ext cx="2002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 brief about the assumptions made.</a:t>
            </a:r>
            <a:endParaRPr b="0" i="0" sz="1200" u="none" cap="none" strike="noStrik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2"/>
          <p:cNvSpPr txBox="1"/>
          <p:nvPr/>
        </p:nvSpPr>
        <p:spPr>
          <a:xfrm>
            <a:off x="3642015" y="2397600"/>
            <a:ext cx="2002500" cy="65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An overview of the difficulties encountered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1"/>
          <p:cNvSpPr txBox="1"/>
          <p:nvPr>
            <p:ph type="title"/>
          </p:nvPr>
        </p:nvSpPr>
        <p:spPr>
          <a:xfrm>
            <a:off x="764301" y="584359"/>
            <a:ext cx="3807699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Sum of squared errors</a:t>
            </a:r>
            <a:endParaRPr sz="2400"/>
          </a:p>
        </p:txBody>
      </p:sp>
      <p:sp>
        <p:nvSpPr>
          <p:cNvPr id="934" name="Google Shape;934;p2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5" name="Google Shape;935;p21"/>
          <p:cNvSpPr txBox="1"/>
          <p:nvPr/>
        </p:nvSpPr>
        <p:spPr>
          <a:xfrm>
            <a:off x="1373635" y="1267631"/>
            <a:ext cx="46162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squared errors(SSE) gives the information about how far the expected data lies from the actual point.</a:t>
            </a:r>
            <a:endParaRPr/>
          </a:p>
        </p:txBody>
      </p:sp>
      <p:sp>
        <p:nvSpPr>
          <p:cNvPr id="936" name="Google Shape;936;p21"/>
          <p:cNvSpPr txBox="1"/>
          <p:nvPr/>
        </p:nvSpPr>
        <p:spPr>
          <a:xfrm>
            <a:off x="4306035" y="3568092"/>
            <a:ext cx="26350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squared error = 44.06</a:t>
            </a:r>
            <a:endParaRPr/>
          </a:p>
        </p:txBody>
      </p:sp>
      <p:sp>
        <p:nvSpPr>
          <p:cNvPr id="937" name="Google Shape;937;p21"/>
          <p:cNvSpPr txBox="1"/>
          <p:nvPr/>
        </p:nvSpPr>
        <p:spPr>
          <a:xfrm>
            <a:off x="971335" y="1238719"/>
            <a:ext cx="402300" cy="581044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21"/>
          <p:cNvSpPr txBox="1"/>
          <p:nvPr/>
        </p:nvSpPr>
        <p:spPr>
          <a:xfrm>
            <a:off x="1373635" y="1973206"/>
            <a:ext cx="4572000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998" l="-399" r="0" t="-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39" name="Google Shape;939;p21"/>
          <p:cNvSpPr txBox="1"/>
          <p:nvPr/>
        </p:nvSpPr>
        <p:spPr>
          <a:xfrm>
            <a:off x="971335" y="1860280"/>
            <a:ext cx="402300" cy="581044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21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41" name="Google Shape;9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933" y="2571750"/>
            <a:ext cx="3191086" cy="2373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2" name="Google Shape;942;p21"/>
          <p:cNvCxnSpPr/>
          <p:nvPr/>
        </p:nvCxnSpPr>
        <p:spPr>
          <a:xfrm rot="10800000">
            <a:off x="3086100" y="3368488"/>
            <a:ext cx="0" cy="1996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43" name="Google Shape;943;p21"/>
          <p:cNvCxnSpPr/>
          <p:nvPr/>
        </p:nvCxnSpPr>
        <p:spPr>
          <a:xfrm rot="10800000">
            <a:off x="3238500" y="3285564"/>
            <a:ext cx="0" cy="18272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44" name="Google Shape;944;p21"/>
          <p:cNvCxnSpPr/>
          <p:nvPr/>
        </p:nvCxnSpPr>
        <p:spPr>
          <a:xfrm rot="10800000">
            <a:off x="2942665" y="3568092"/>
            <a:ext cx="0" cy="10295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45" name="Google Shape;945;p21"/>
          <p:cNvCxnSpPr/>
          <p:nvPr/>
        </p:nvCxnSpPr>
        <p:spPr>
          <a:xfrm rot="10800000">
            <a:off x="3543301" y="3065930"/>
            <a:ext cx="0" cy="15464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2"/>
          <p:cNvSpPr txBox="1"/>
          <p:nvPr>
            <p:ph type="title"/>
          </p:nvPr>
        </p:nvSpPr>
        <p:spPr>
          <a:xfrm>
            <a:off x="735815" y="687253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Trade- offs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951" name="Google Shape;951;p2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22"/>
          <p:cNvSpPr txBox="1"/>
          <p:nvPr/>
        </p:nvSpPr>
        <p:spPr>
          <a:xfrm flipH="1">
            <a:off x="1826962" y="1129781"/>
            <a:ext cx="67680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Trade off between Variance due to outliers and estimation of distribution function.  </a:t>
            </a:r>
            <a:endParaRPr/>
          </a:p>
        </p:txBody>
      </p:sp>
      <p:sp>
        <p:nvSpPr>
          <p:cNvPr id="953" name="Google Shape;953;p22"/>
          <p:cNvSpPr txBox="1"/>
          <p:nvPr/>
        </p:nvSpPr>
        <p:spPr>
          <a:xfrm>
            <a:off x="1826963" y="4215965"/>
            <a:ext cx="6222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is censored there by reducing variance in order to get good estimate for the distribution function.</a:t>
            </a:r>
            <a:endParaRPr/>
          </a:p>
        </p:txBody>
      </p:sp>
      <p:sp>
        <p:nvSpPr>
          <p:cNvPr id="954" name="Google Shape;954;p22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55" name="Google Shape;9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775" y="1653001"/>
            <a:ext cx="5925264" cy="2399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6" name="Google Shape;956;p22"/>
          <p:cNvCxnSpPr/>
          <p:nvPr/>
        </p:nvCxnSpPr>
        <p:spPr>
          <a:xfrm>
            <a:off x="3935280" y="3442675"/>
            <a:ext cx="0" cy="685572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57" name="Google Shape;957;p22"/>
          <p:cNvCxnSpPr/>
          <p:nvPr/>
        </p:nvCxnSpPr>
        <p:spPr>
          <a:xfrm>
            <a:off x="7128955" y="3442675"/>
            <a:ext cx="0" cy="685572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958" name="Google Shape;958;p22"/>
          <p:cNvSpPr txBox="1"/>
          <p:nvPr/>
        </p:nvSpPr>
        <p:spPr>
          <a:xfrm>
            <a:off x="5338484" y="2346626"/>
            <a:ext cx="16539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Variance    145.705501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3"/>
          <p:cNvSpPr txBox="1"/>
          <p:nvPr/>
        </p:nvSpPr>
        <p:spPr>
          <a:xfrm>
            <a:off x="930624" y="993060"/>
            <a:ext cx="1537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Pre-data censor</a:t>
            </a:r>
            <a:endParaRPr/>
          </a:p>
        </p:txBody>
      </p:sp>
      <p:sp>
        <p:nvSpPr>
          <p:cNvPr id="964" name="Google Shape;964;p23"/>
          <p:cNvSpPr txBox="1"/>
          <p:nvPr/>
        </p:nvSpPr>
        <p:spPr>
          <a:xfrm>
            <a:off x="2526456" y="991038"/>
            <a:ext cx="16419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 data censor</a:t>
            </a:r>
            <a:endParaRPr/>
          </a:p>
        </p:txBody>
      </p:sp>
      <p:sp>
        <p:nvSpPr>
          <p:cNvPr id="965" name="Google Shape;965;p2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6" name="Google Shape;966;p23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67" name="Google Shape;9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624" y="1309850"/>
            <a:ext cx="6933216" cy="36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23"/>
          <p:cNvSpPr txBox="1"/>
          <p:nvPr/>
        </p:nvSpPr>
        <p:spPr>
          <a:xfrm>
            <a:off x="2721381" y="1996173"/>
            <a:ext cx="28941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rejected null hypothesis with 95% C.I for all distribution types</a:t>
            </a:r>
            <a:endParaRPr/>
          </a:p>
        </p:txBody>
      </p:sp>
      <p:pic>
        <p:nvPicPr>
          <p:cNvPr id="969" name="Google Shape;9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5956" y="1309850"/>
            <a:ext cx="6255471" cy="3751802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23"/>
          <p:cNvSpPr txBox="1"/>
          <p:nvPr/>
        </p:nvSpPr>
        <p:spPr>
          <a:xfrm>
            <a:off x="4024248" y="2120570"/>
            <a:ext cx="354295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Variance: 48.390222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Failed to reject null hypothesis for log normal distribution at k = 91</a:t>
            </a:r>
            <a:endParaRPr/>
          </a:p>
        </p:txBody>
      </p:sp>
      <p:pic>
        <p:nvPicPr>
          <p:cNvPr id="971" name="Google Shape;97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6456" y="1263252"/>
            <a:ext cx="6064971" cy="3844997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23"/>
          <p:cNvSpPr txBox="1"/>
          <p:nvPr/>
        </p:nvSpPr>
        <p:spPr>
          <a:xfrm>
            <a:off x="4168443" y="2094696"/>
            <a:ext cx="28941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Lognormal: failed to reject null hypothesis with 95% confidence level at k=83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3" name="Google Shape;97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7897" y="1263252"/>
            <a:ext cx="6123530" cy="3891595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23"/>
          <p:cNvSpPr txBox="1"/>
          <p:nvPr/>
        </p:nvSpPr>
        <p:spPr>
          <a:xfrm>
            <a:off x="4168443" y="2069276"/>
            <a:ext cx="28941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Lognormal: failed to reject null hypothesis with 95% confidence level at k=34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4"/>
          <p:cNvSpPr txBox="1"/>
          <p:nvPr>
            <p:ph type="title"/>
          </p:nvPr>
        </p:nvSpPr>
        <p:spPr>
          <a:xfrm>
            <a:off x="194100" y="686800"/>
            <a:ext cx="87558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Assumptions:</a:t>
            </a:r>
            <a:endParaRPr/>
          </a:p>
        </p:txBody>
      </p:sp>
      <p:sp>
        <p:nvSpPr>
          <p:cNvPr id="980" name="Google Shape;980;p2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Google Shape;981;p24"/>
          <p:cNvSpPr/>
          <p:nvPr/>
        </p:nvSpPr>
        <p:spPr>
          <a:xfrm>
            <a:off x="73305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assume all the motor vehicles are of the same type.</a:t>
            </a:r>
            <a:endParaRPr b="0" i="0" sz="1400" u="none" cap="none" strike="noStrik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82" name="Google Shape;982;p24"/>
          <p:cNvSpPr txBox="1"/>
          <p:nvPr/>
        </p:nvSpPr>
        <p:spPr>
          <a:xfrm>
            <a:off x="330744" y="168025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24"/>
          <p:cNvSpPr/>
          <p:nvPr/>
        </p:nvSpPr>
        <p:spPr>
          <a:xfrm>
            <a:off x="510140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assume there are no major changes in the behavior of cars and pedestrians between different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4"/>
          <p:cNvSpPr txBox="1"/>
          <p:nvPr/>
        </p:nvSpPr>
        <p:spPr>
          <a:xfrm>
            <a:off x="330750" y="2831488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24"/>
          <p:cNvSpPr/>
          <p:nvPr/>
        </p:nvSpPr>
        <p:spPr>
          <a:xfrm>
            <a:off x="733050" y="398272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Pedestrians go in only one direction.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24"/>
          <p:cNvSpPr txBox="1"/>
          <p:nvPr/>
        </p:nvSpPr>
        <p:spPr>
          <a:xfrm>
            <a:off x="330750" y="39827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7" name="Google Shape;987;p24"/>
          <p:cNvSpPr txBox="1"/>
          <p:nvPr/>
        </p:nvSpPr>
        <p:spPr>
          <a:xfrm>
            <a:off x="4699094" y="168027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8" name="Google Shape;988;p24"/>
          <p:cNvSpPr/>
          <p:nvPr/>
        </p:nvSpPr>
        <p:spPr>
          <a:xfrm>
            <a:off x="733050" y="2831488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assume all pedestrians and cyclists behave in the same 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24"/>
          <p:cNvSpPr txBox="1"/>
          <p:nvPr/>
        </p:nvSpPr>
        <p:spPr>
          <a:xfrm>
            <a:off x="4699094" y="283150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24"/>
          <p:cNvSpPr/>
          <p:nvPr/>
        </p:nvSpPr>
        <p:spPr>
          <a:xfrm>
            <a:off x="5101400" y="2831500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tried to fit the conventional distribution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24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7" name="Google Shape;997;p25"/>
          <p:cNvSpPr txBox="1"/>
          <p:nvPr>
            <p:ph type="title"/>
          </p:nvPr>
        </p:nvSpPr>
        <p:spPr>
          <a:xfrm>
            <a:off x="1298904" y="2013591"/>
            <a:ext cx="3662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So far</a:t>
            </a:r>
            <a:endParaRPr sz="3200"/>
          </a:p>
        </p:txBody>
      </p:sp>
      <p:sp>
        <p:nvSpPr>
          <p:cNvPr id="998" name="Google Shape;998;p25"/>
          <p:cNvSpPr txBox="1"/>
          <p:nvPr>
            <p:ph idx="1" type="subTitle"/>
          </p:nvPr>
        </p:nvSpPr>
        <p:spPr>
          <a:xfrm>
            <a:off x="1312379" y="2681691"/>
            <a:ext cx="4179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600"/>
              <a:t>Tasks completed and costs incurred so far</a:t>
            </a:r>
            <a:endParaRPr sz="1600"/>
          </a:p>
        </p:txBody>
      </p:sp>
      <p:sp>
        <p:nvSpPr>
          <p:cNvPr id="999" name="Google Shape;999;p25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5" name="Google Shape;1005;p2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Tasks completed so far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06" name="Google Shape;1006;p26"/>
          <p:cNvSpPr txBox="1"/>
          <p:nvPr>
            <p:ph idx="4" type="subTitle"/>
          </p:nvPr>
        </p:nvSpPr>
        <p:spPr>
          <a:xfrm>
            <a:off x="1155725" y="3343725"/>
            <a:ext cx="22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Update work as issues in GitHub.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07" name="Google Shape;1007;p26"/>
          <p:cNvSpPr txBox="1"/>
          <p:nvPr>
            <p:ph idx="6" type="title"/>
          </p:nvPr>
        </p:nvSpPr>
        <p:spPr>
          <a:xfrm>
            <a:off x="793025" y="3445125"/>
            <a:ext cx="3627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008" name="Google Shape;1008;p26"/>
          <p:cNvSpPr txBox="1"/>
          <p:nvPr>
            <p:ph idx="4" type="subTitle"/>
          </p:nvPr>
        </p:nvSpPr>
        <p:spPr>
          <a:xfrm>
            <a:off x="1155725" y="2634450"/>
            <a:ext cx="251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Incorporated required elements in simulation model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09" name="Google Shape;1009;p26"/>
          <p:cNvSpPr txBox="1"/>
          <p:nvPr>
            <p:ph idx="6" type="title"/>
          </p:nvPr>
        </p:nvSpPr>
        <p:spPr>
          <a:xfrm>
            <a:off x="793025" y="2747118"/>
            <a:ext cx="3627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010" name="Google Shape;1010;p26"/>
          <p:cNvSpPr txBox="1"/>
          <p:nvPr>
            <p:ph idx="4" type="subTitle"/>
          </p:nvPr>
        </p:nvSpPr>
        <p:spPr>
          <a:xfrm>
            <a:off x="4516099" y="2007918"/>
            <a:ext cx="260245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Completed analyzing the data from the city of Magdeburg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11" name="Google Shape;1011;p26"/>
          <p:cNvSpPr txBox="1"/>
          <p:nvPr>
            <p:ph idx="6" type="title"/>
          </p:nvPr>
        </p:nvSpPr>
        <p:spPr>
          <a:xfrm>
            <a:off x="4153400" y="2120568"/>
            <a:ext cx="3627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012" name="Google Shape;1012;p26"/>
          <p:cNvSpPr txBox="1"/>
          <p:nvPr>
            <p:ph idx="4" type="subTitle"/>
          </p:nvPr>
        </p:nvSpPr>
        <p:spPr>
          <a:xfrm>
            <a:off x="1155725" y="2007918"/>
            <a:ext cx="22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Completed analyzing the data from previous years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13" name="Google Shape;1013;p26"/>
          <p:cNvSpPr txBox="1"/>
          <p:nvPr>
            <p:ph idx="6" type="title"/>
          </p:nvPr>
        </p:nvSpPr>
        <p:spPr>
          <a:xfrm>
            <a:off x="793025" y="2141175"/>
            <a:ext cx="3627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014" name="Google Shape;1014;p26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0" name="Google Shape;1020;p27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Cost comparison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21" name="Google Shape;1021;p27" title="P r o j e c t  C o s t  D i a g r a m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725" y="1329102"/>
            <a:ext cx="5823024" cy="38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27"/>
          <p:cNvSpPr txBox="1"/>
          <p:nvPr/>
        </p:nvSpPr>
        <p:spPr>
          <a:xfrm>
            <a:off x="6171868" y="1716408"/>
            <a:ext cx="14985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Estimated cost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Actual cost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Cumulative estimate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Cumulative actual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23" name="Google Shape;1023;p27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9" name="Google Shape;1029;p28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Current costs as % of total cost: </a:t>
            </a:r>
            <a:r>
              <a:rPr lang="en">
                <a:solidFill>
                  <a:schemeClr val="accent5"/>
                </a:solidFill>
              </a:rPr>
              <a:t>26.28%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30" name="Google Shape;1030;p28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725" y="1549425"/>
            <a:ext cx="5591361" cy="3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8"/>
          <p:cNvSpPr txBox="1"/>
          <p:nvPr>
            <p:ph type="title"/>
          </p:nvPr>
        </p:nvSpPr>
        <p:spPr>
          <a:xfrm>
            <a:off x="6238350" y="3896175"/>
            <a:ext cx="24936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Current costs: </a:t>
            </a:r>
            <a:r>
              <a:rPr lang="en" sz="2400">
                <a:solidFill>
                  <a:schemeClr val="accent5"/>
                </a:solidFill>
              </a:rPr>
              <a:t>15.765,00 €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032" name="Google Shape;1032;p28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9"/>
          <p:cNvSpPr/>
          <p:nvPr/>
        </p:nvSpPr>
        <p:spPr>
          <a:xfrm>
            <a:off x="340543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9"/>
          <p:cNvSpPr/>
          <p:nvPr/>
        </p:nvSpPr>
        <p:spPr>
          <a:xfrm>
            <a:off x="793013" y="332733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9"/>
          <p:cNvSpPr/>
          <p:nvPr/>
        </p:nvSpPr>
        <p:spPr>
          <a:xfrm>
            <a:off x="3405438" y="3326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9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41" name="Google Shape;1041;p29"/>
          <p:cNvSpPr txBox="1"/>
          <p:nvPr>
            <p:ph idx="6" type="title"/>
          </p:nvPr>
        </p:nvSpPr>
        <p:spPr>
          <a:xfrm>
            <a:off x="3408227" y="170357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2" name="Google Shape;1042;p29"/>
          <p:cNvSpPr txBox="1"/>
          <p:nvPr>
            <p:ph idx="9" type="title"/>
          </p:nvPr>
        </p:nvSpPr>
        <p:spPr>
          <a:xfrm>
            <a:off x="793027" y="3325463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43" name="Google Shape;1043;p29"/>
          <p:cNvSpPr txBox="1"/>
          <p:nvPr>
            <p:ph idx="15" type="title"/>
          </p:nvPr>
        </p:nvSpPr>
        <p:spPr>
          <a:xfrm>
            <a:off x="3407152" y="33264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44" name="Google Shape;1044;p2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5" name="Google Shape;1045;p29"/>
          <p:cNvSpPr/>
          <p:nvPr/>
        </p:nvSpPr>
        <p:spPr>
          <a:xfrm>
            <a:off x="790238" y="166288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29"/>
          <p:cNvSpPr txBox="1"/>
          <p:nvPr>
            <p:ph idx="6" type="title"/>
          </p:nvPr>
        </p:nvSpPr>
        <p:spPr>
          <a:xfrm>
            <a:off x="793027" y="1661013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47" name="Google Shape;1047;p29"/>
          <p:cNvSpPr txBox="1"/>
          <p:nvPr>
            <p:ph idx="14" type="subTitle"/>
          </p:nvPr>
        </p:nvSpPr>
        <p:spPr>
          <a:xfrm>
            <a:off x="1123025" y="2269600"/>
            <a:ext cx="1928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000"/>
              <a:t>Have a proper justification for each slide</a:t>
            </a:r>
            <a:endParaRPr sz="1000"/>
          </a:p>
        </p:txBody>
      </p:sp>
      <p:sp>
        <p:nvSpPr>
          <p:cNvPr id="1048" name="Google Shape;1048;p29"/>
          <p:cNvSpPr txBox="1"/>
          <p:nvPr>
            <p:ph idx="14" type="subTitle"/>
          </p:nvPr>
        </p:nvSpPr>
        <p:spPr>
          <a:xfrm>
            <a:off x="3738125" y="2269600"/>
            <a:ext cx="1928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000"/>
              <a:t>Guess work is error prone</a:t>
            </a:r>
            <a:endParaRPr/>
          </a:p>
        </p:txBody>
      </p:sp>
      <p:sp>
        <p:nvSpPr>
          <p:cNvPr id="1049" name="Google Shape;1049;p29"/>
          <p:cNvSpPr txBox="1"/>
          <p:nvPr>
            <p:ph idx="14" type="subTitle"/>
          </p:nvPr>
        </p:nvSpPr>
        <p:spPr>
          <a:xfrm>
            <a:off x="1123025" y="3891500"/>
            <a:ext cx="1928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Add only the necessary content on the slides</a:t>
            </a:r>
            <a:endParaRPr/>
          </a:p>
        </p:txBody>
      </p:sp>
      <p:sp>
        <p:nvSpPr>
          <p:cNvPr id="1050" name="Google Shape;1050;p29"/>
          <p:cNvSpPr txBox="1"/>
          <p:nvPr>
            <p:ph idx="14" type="subTitle"/>
          </p:nvPr>
        </p:nvSpPr>
        <p:spPr>
          <a:xfrm>
            <a:off x="3738225" y="3891500"/>
            <a:ext cx="192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000"/>
              <a:t>Update time chart the same day</a:t>
            </a:r>
            <a:endParaRPr/>
          </a:p>
        </p:txBody>
      </p:sp>
      <p:sp>
        <p:nvSpPr>
          <p:cNvPr id="1051" name="Google Shape;1051;p29"/>
          <p:cNvSpPr/>
          <p:nvPr/>
        </p:nvSpPr>
        <p:spPr>
          <a:xfrm>
            <a:off x="613188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29"/>
          <p:cNvSpPr txBox="1"/>
          <p:nvPr>
            <p:ph idx="15" type="title"/>
          </p:nvPr>
        </p:nvSpPr>
        <p:spPr>
          <a:xfrm>
            <a:off x="6131902" y="170357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53" name="Google Shape;1053;p29"/>
          <p:cNvSpPr txBox="1"/>
          <p:nvPr>
            <p:ph idx="14" type="subTitle"/>
          </p:nvPr>
        </p:nvSpPr>
        <p:spPr>
          <a:xfrm>
            <a:off x="6408950" y="2269600"/>
            <a:ext cx="1928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000"/>
              <a:t>Do the homework</a:t>
            </a:r>
            <a:endParaRPr/>
          </a:p>
        </p:txBody>
      </p:sp>
      <p:sp>
        <p:nvSpPr>
          <p:cNvPr id="1054" name="Google Shape;1054;p29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0" name="Google Shape;1060;p30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Thank you!</a:t>
            </a:r>
            <a:endParaRPr sz="3200"/>
          </a:p>
        </p:txBody>
      </p:sp>
      <p:sp>
        <p:nvSpPr>
          <p:cNvPr id="1061" name="Google Shape;1061;p30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62" name="Google Shape;1062;p30"/>
          <p:cNvSpPr txBox="1"/>
          <p:nvPr>
            <p:ph idx="1" type="subTitle"/>
          </p:nvPr>
        </p:nvSpPr>
        <p:spPr>
          <a:xfrm>
            <a:off x="1090475" y="3169900"/>
            <a:ext cx="313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600"/>
              <a:t>Questions?</a:t>
            </a:r>
            <a:endParaRPr sz="1600"/>
          </a:p>
        </p:txBody>
      </p:sp>
      <p:sp>
        <p:nvSpPr>
          <p:cNvPr id="1063" name="Google Shape;1063;p30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"/>
          <p:cNvSpPr/>
          <p:nvPr/>
        </p:nvSpPr>
        <p:spPr>
          <a:xfrm>
            <a:off x="5684400" y="0"/>
            <a:ext cx="3459600" cy="63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9" name="Google Shape;649;p3"/>
          <p:cNvSpPr txBox="1"/>
          <p:nvPr>
            <p:ph type="title"/>
          </p:nvPr>
        </p:nvSpPr>
        <p:spPr>
          <a:xfrm>
            <a:off x="1176673" y="2144604"/>
            <a:ext cx="354769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Data</a:t>
            </a:r>
            <a:r>
              <a:rPr lang="en" sz="4800"/>
              <a:t> </a:t>
            </a:r>
            <a:r>
              <a:rPr lang="en" sz="2800"/>
              <a:t>Analysis</a:t>
            </a:r>
            <a:endParaRPr sz="2800"/>
          </a:p>
        </p:txBody>
      </p:sp>
      <p:sp>
        <p:nvSpPr>
          <p:cNvPr id="650" name="Google Shape;650;p3"/>
          <p:cNvSpPr txBox="1"/>
          <p:nvPr>
            <p:ph idx="1" type="subTitle"/>
          </p:nvPr>
        </p:nvSpPr>
        <p:spPr>
          <a:xfrm>
            <a:off x="1176648" y="3034404"/>
            <a:ext cx="34512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400"/>
              <a:t>Estimating the underlying distributions function and testing the hypothesis for the inferences.</a:t>
            </a:r>
            <a:endParaRPr sz="1400"/>
          </a:p>
        </p:txBody>
      </p:sp>
      <p:sp>
        <p:nvSpPr>
          <p:cNvPr id="651" name="Google Shape;651;p3"/>
          <p:cNvSpPr txBox="1"/>
          <p:nvPr/>
        </p:nvSpPr>
        <p:spPr>
          <a:xfrm>
            <a:off x="6140686" y="2282271"/>
            <a:ext cx="2619600" cy="55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Collecting the data and cleaning it</a:t>
            </a:r>
            <a:endParaRPr/>
          </a:p>
        </p:txBody>
      </p:sp>
      <p:sp>
        <p:nvSpPr>
          <p:cNvPr id="652" name="Google Shape;652;p3"/>
          <p:cNvSpPr txBox="1"/>
          <p:nvPr/>
        </p:nvSpPr>
        <p:spPr>
          <a:xfrm>
            <a:off x="6168430" y="3051041"/>
            <a:ext cx="2773500" cy="576000"/>
          </a:xfrm>
          <a:prstGeom prst="rect">
            <a:avLst/>
          </a:prstGeom>
          <a:solidFill>
            <a:srgbClr val="EFE0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Plotting histogram and e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stimating the type of distribution </a:t>
            </a:r>
            <a:endParaRPr/>
          </a:p>
        </p:txBody>
      </p:sp>
      <p:sp>
        <p:nvSpPr>
          <p:cNvPr id="653" name="Google Shape;653;p3"/>
          <p:cNvSpPr txBox="1"/>
          <p:nvPr/>
        </p:nvSpPr>
        <p:spPr>
          <a:xfrm>
            <a:off x="6168430" y="3780298"/>
            <a:ext cx="2844900" cy="576000"/>
          </a:xfrm>
          <a:prstGeom prst="rect">
            <a:avLst/>
          </a:prstGeom>
          <a:solidFill>
            <a:srgbClr val="EFE0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Validating the analysis by QQ plot and Chi square test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"/>
          <p:cNvSpPr txBox="1"/>
          <p:nvPr/>
        </p:nvSpPr>
        <p:spPr>
          <a:xfrm>
            <a:off x="5567063" y="2407616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655" name="Google Shape;655;p3"/>
          <p:cNvSpPr txBox="1"/>
          <p:nvPr/>
        </p:nvSpPr>
        <p:spPr>
          <a:xfrm>
            <a:off x="5592430" y="2263363"/>
            <a:ext cx="576000" cy="57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sp>
        <p:nvSpPr>
          <p:cNvPr id="656" name="Google Shape;656;p3"/>
          <p:cNvSpPr txBox="1"/>
          <p:nvPr/>
        </p:nvSpPr>
        <p:spPr>
          <a:xfrm>
            <a:off x="5592430" y="3051041"/>
            <a:ext cx="576000" cy="57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657" name="Google Shape;657;p3"/>
          <p:cNvSpPr txBox="1"/>
          <p:nvPr/>
        </p:nvSpPr>
        <p:spPr>
          <a:xfrm>
            <a:off x="5592430" y="3780298"/>
            <a:ext cx="576000" cy="57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658" name="Google Shape;658;p3"/>
          <p:cNvSpPr txBox="1"/>
          <p:nvPr/>
        </p:nvSpPr>
        <p:spPr>
          <a:xfrm>
            <a:off x="6679742" y="6411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4"/>
          <p:cNvSpPr txBox="1"/>
          <p:nvPr/>
        </p:nvSpPr>
        <p:spPr>
          <a:xfrm flipH="1">
            <a:off x="1233403" y="2761531"/>
            <a:ext cx="50648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City of Magdeburg for Pedestrians, bicyclists and traffic light phases. </a:t>
            </a:r>
            <a:endParaRPr/>
          </a:p>
        </p:txBody>
      </p:sp>
      <p:sp>
        <p:nvSpPr>
          <p:cNvPr id="665" name="Google Shape;665;p4"/>
          <p:cNvSpPr txBox="1"/>
          <p:nvPr/>
        </p:nvSpPr>
        <p:spPr>
          <a:xfrm>
            <a:off x="831104" y="2748167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4"/>
          <p:cNvSpPr txBox="1"/>
          <p:nvPr/>
        </p:nvSpPr>
        <p:spPr>
          <a:xfrm>
            <a:off x="831104" y="3506480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4"/>
          <p:cNvSpPr txBox="1"/>
          <p:nvPr/>
        </p:nvSpPr>
        <p:spPr>
          <a:xfrm flipH="1">
            <a:off x="1233403" y="3506480"/>
            <a:ext cx="50648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collected by last year group for the inter arrival time distribution function of vehicles.</a:t>
            </a:r>
            <a:endParaRPr/>
          </a:p>
        </p:txBody>
      </p:sp>
      <p:sp>
        <p:nvSpPr>
          <p:cNvPr id="668" name="Google Shape;668;p4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9" name="Google Shape;669;p4"/>
          <p:cNvSpPr txBox="1"/>
          <p:nvPr>
            <p:ph type="title"/>
          </p:nvPr>
        </p:nvSpPr>
        <p:spPr>
          <a:xfrm>
            <a:off x="831104" y="1320661"/>
            <a:ext cx="3327941" cy="675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Input Data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p5"/>
          <p:cNvSpPr txBox="1"/>
          <p:nvPr>
            <p:ph type="title"/>
          </p:nvPr>
        </p:nvSpPr>
        <p:spPr>
          <a:xfrm>
            <a:off x="604679" y="868065"/>
            <a:ext cx="376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Softwares used:</a:t>
            </a:r>
            <a:endParaRPr sz="2400"/>
          </a:p>
        </p:txBody>
      </p:sp>
      <p:pic>
        <p:nvPicPr>
          <p:cNvPr id="676" name="Google Shape;6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301" y="1807723"/>
            <a:ext cx="722585" cy="72258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"/>
          <p:cNvSpPr txBox="1"/>
          <p:nvPr/>
        </p:nvSpPr>
        <p:spPr>
          <a:xfrm>
            <a:off x="722191" y="1517036"/>
            <a:ext cx="2943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Python, Excel</a:t>
            </a:r>
            <a:endParaRPr/>
          </a:p>
        </p:txBody>
      </p:sp>
      <p:sp>
        <p:nvSpPr>
          <p:cNvPr id="678" name="Google Shape;678;p5"/>
          <p:cNvSpPr txBox="1"/>
          <p:nvPr/>
        </p:nvSpPr>
        <p:spPr>
          <a:xfrm flipH="1">
            <a:off x="722191" y="2111427"/>
            <a:ext cx="26448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Libraries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used:</a:t>
            </a:r>
            <a:endParaRPr/>
          </a:p>
        </p:txBody>
      </p:sp>
      <p:sp>
        <p:nvSpPr>
          <p:cNvPr id="679" name="Google Shape;679;p5"/>
          <p:cNvSpPr txBox="1"/>
          <p:nvPr/>
        </p:nvSpPr>
        <p:spPr>
          <a:xfrm>
            <a:off x="722191" y="2628609"/>
            <a:ext cx="629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SciPy, Matplotlib, NumPy, Pandas</a:t>
            </a:r>
            <a:endParaRPr/>
          </a:p>
        </p:txBody>
      </p:sp>
      <p:pic>
        <p:nvPicPr>
          <p:cNvPr id="680" name="Google Shape;6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845" y="3207038"/>
            <a:ext cx="5461786" cy="17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"/>
          <p:cNvSpPr txBox="1"/>
          <p:nvPr/>
        </p:nvSpPr>
        <p:spPr>
          <a:xfrm>
            <a:off x="174561" y="897193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5"/>
          <p:cNvSpPr txBox="1"/>
          <p:nvPr/>
        </p:nvSpPr>
        <p:spPr>
          <a:xfrm>
            <a:off x="174561" y="2055909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3" name="Google Shape;68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0557" y="1047011"/>
            <a:ext cx="1252074" cy="66047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"/>
          <p:cNvSpPr txBox="1"/>
          <p:nvPr>
            <p:ph type="title"/>
          </p:nvPr>
        </p:nvSpPr>
        <p:spPr>
          <a:xfrm>
            <a:off x="2741683" y="1952317"/>
            <a:ext cx="4929049" cy="123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Collecting and cleaning the data</a:t>
            </a:r>
            <a:endParaRPr/>
          </a:p>
        </p:txBody>
      </p:sp>
      <p:sp>
        <p:nvSpPr>
          <p:cNvPr id="690" name="Google Shape;690;p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6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7" name="Google Shape;697;p7"/>
          <p:cNvSpPr txBox="1"/>
          <p:nvPr/>
        </p:nvSpPr>
        <p:spPr>
          <a:xfrm>
            <a:off x="1038396" y="1957178"/>
            <a:ext cx="39918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is in the form of excel sheet.</a:t>
            </a:r>
            <a:endParaRPr/>
          </a:p>
        </p:txBody>
      </p:sp>
      <p:sp>
        <p:nvSpPr>
          <p:cNvPr id="698" name="Google Shape;698;p7"/>
          <p:cNvSpPr txBox="1"/>
          <p:nvPr/>
        </p:nvSpPr>
        <p:spPr>
          <a:xfrm flipH="1">
            <a:off x="1038396" y="3836792"/>
            <a:ext cx="43493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outcome is data frame of sorted raw data </a:t>
            </a:r>
            <a:endParaRPr/>
          </a:p>
        </p:txBody>
      </p:sp>
      <p:sp>
        <p:nvSpPr>
          <p:cNvPr id="699" name="Google Shape;699;p7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0" name="Google Shape;700;p7"/>
          <p:cNvSpPr txBox="1"/>
          <p:nvPr>
            <p:ph type="title"/>
          </p:nvPr>
        </p:nvSpPr>
        <p:spPr>
          <a:xfrm>
            <a:off x="842375" y="604625"/>
            <a:ext cx="6364669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Collecting and cleaning the data</a:t>
            </a:r>
            <a:endParaRPr sz="2000"/>
          </a:p>
        </p:txBody>
      </p:sp>
      <p:sp>
        <p:nvSpPr>
          <p:cNvPr id="701" name="Google Shape;701;p7"/>
          <p:cNvSpPr/>
          <p:nvPr/>
        </p:nvSpPr>
        <p:spPr>
          <a:xfrm>
            <a:off x="1038396" y="2727708"/>
            <a:ext cx="7426287" cy="64633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= pd.read_excel('E:/master/sem2/simproj/raw data/erich-weinert-str-raw.xlsx', sep=‘,”)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data[‘Raw Data].sort_values(ascending= True)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8" name="Google Shape;708;p8"/>
          <p:cNvSpPr txBox="1"/>
          <p:nvPr>
            <p:ph type="title"/>
          </p:nvPr>
        </p:nvSpPr>
        <p:spPr>
          <a:xfrm>
            <a:off x="3068142" y="1864867"/>
            <a:ext cx="3853767" cy="1413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Plotting the Histograms</a:t>
            </a:r>
            <a:br>
              <a:rPr lang="en" sz="40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4000">
                <a:latin typeface="Montserrat"/>
                <a:ea typeface="Montserrat"/>
                <a:cs typeface="Montserrat"/>
                <a:sym typeface="Montserrat"/>
              </a:rPr>
            </a:b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"/>
          <p:cNvSpPr txBox="1"/>
          <p:nvPr/>
        </p:nvSpPr>
        <p:spPr>
          <a:xfrm>
            <a:off x="1242303" y="1471830"/>
            <a:ext cx="3519949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789" l="-51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14" name="Google Shape;714;p9"/>
          <p:cNvSpPr txBox="1"/>
          <p:nvPr/>
        </p:nvSpPr>
        <p:spPr>
          <a:xfrm>
            <a:off x="1242303" y="3711417"/>
            <a:ext cx="3283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Guess the type of distribution.</a:t>
            </a:r>
            <a:endParaRPr/>
          </a:p>
        </p:txBody>
      </p:sp>
      <p:sp>
        <p:nvSpPr>
          <p:cNvPr id="715" name="Google Shape;715;p9"/>
          <p:cNvSpPr txBox="1"/>
          <p:nvPr/>
        </p:nvSpPr>
        <p:spPr>
          <a:xfrm flipH="1">
            <a:off x="1242303" y="4149212"/>
            <a:ext cx="32579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Guess work is error prone and might not result in accurate outputs.</a:t>
            </a:r>
            <a:endParaRPr/>
          </a:p>
        </p:txBody>
      </p:sp>
      <p:sp>
        <p:nvSpPr>
          <p:cNvPr id="716" name="Google Shape;716;p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9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Milestone #4 – Data Analysis</a:t>
            </a:r>
            <a:endParaRPr b="0" i="0" sz="10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8" name="Google Shape;718;p9"/>
          <p:cNvSpPr txBox="1"/>
          <p:nvPr>
            <p:ph type="title"/>
          </p:nvPr>
        </p:nvSpPr>
        <p:spPr>
          <a:xfrm>
            <a:off x="764156" y="737258"/>
            <a:ext cx="3896334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Histogram plotting</a:t>
            </a:r>
            <a:endParaRPr sz="2000"/>
          </a:p>
        </p:txBody>
      </p:sp>
      <p:sp>
        <p:nvSpPr>
          <p:cNvPr id="719" name="Google Shape;719;p9"/>
          <p:cNvSpPr/>
          <p:nvPr/>
        </p:nvSpPr>
        <p:spPr>
          <a:xfrm>
            <a:off x="1381745" y="2409787"/>
            <a:ext cx="5224255" cy="83099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sns.distplot(data['Raw Data'], hist=True, kde=True,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bins=int(np.sqrt(data.shape[0])), color = 'darkblue',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hist_kws={'edgecolor':'black'},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kde_kws={'linewidth': 1})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