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8f59889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8f59889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8f59889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8f59889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8f59889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8f59889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9ba67c7e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9ba67c7e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8dcd5bc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8dcd5bc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9ba67c7e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9ba67c7e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89c92536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89c92536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ff22c9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7ff22c9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6ecef8feb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6ecef8feb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feecea84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7feecea84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ba67c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ba67c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8483617c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8483617c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ff22c9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ff22c9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4adc2aa2f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4adc2aa2f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e328a69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e328a69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1d884cfe6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1d884cfe6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1d884cfe6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1d884cfe6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1d884cfe6_0_2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1d884cfe6_0_2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9ba67c7e4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9ba67c7e4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8dcd5b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88dcd5b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8f5988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8f5988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3"/>
          <p:cNvPicPr preferRelativeResize="0"/>
          <p:nvPr/>
        </p:nvPicPr>
        <p:blipFill rotWithShape="1">
          <a:blip r:embed="rId3">
            <a:alphaModFix/>
          </a:blip>
          <a:srcRect b="0" l="22737" r="22737" t="13539"/>
          <a:stretch/>
        </p:blipFill>
        <p:spPr>
          <a:xfrm>
            <a:off x="4500575" y="681200"/>
            <a:ext cx="4643424" cy="4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3"/>
          <p:cNvSpPr txBox="1"/>
          <p:nvPr>
            <p:ph type="ctrTitle"/>
          </p:nvPr>
        </p:nvSpPr>
        <p:spPr>
          <a:xfrm>
            <a:off x="402150" y="960775"/>
            <a:ext cx="3749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Simulation Project -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Team Tetrahedron</a:t>
            </a:r>
            <a:endParaRPr sz="2800"/>
          </a:p>
        </p:txBody>
      </p:sp>
      <p:sp>
        <p:nvSpPr>
          <p:cNvPr id="616" name="Google Shape;616;p23"/>
          <p:cNvSpPr txBox="1"/>
          <p:nvPr>
            <p:ph idx="1" type="subTitle"/>
          </p:nvPr>
        </p:nvSpPr>
        <p:spPr>
          <a:xfrm>
            <a:off x="402150" y="3125275"/>
            <a:ext cx="30081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#6 - Validation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559875" y="1175800"/>
            <a:ext cx="5409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https://cdn.ottopix.de/wp-content/uploads/2019/04/Magdeburg-Panorama-%C3%BCber-der-Hubbr%C3%BCcke.jpg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9" name="Google Shape;619;p2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2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3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6" name="Google Shape;736;p32"/>
          <p:cNvSpPr txBox="1"/>
          <p:nvPr/>
        </p:nvSpPr>
        <p:spPr>
          <a:xfrm>
            <a:off x="480050" y="826825"/>
            <a:ext cx="6787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Result (Vary AF mean)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7" name="Google Shape;7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175" y="2090375"/>
            <a:ext cx="1365819" cy="1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2"/>
          <p:cNvPicPr preferRelativeResize="0"/>
          <p:nvPr/>
        </p:nvPicPr>
        <p:blipFill rotWithShape="1">
          <a:blip r:embed="rId4">
            <a:alphaModFix/>
          </a:blip>
          <a:srcRect b="139" l="0" r="0" t="149"/>
          <a:stretch/>
        </p:blipFill>
        <p:spPr>
          <a:xfrm>
            <a:off x="242425" y="1922525"/>
            <a:ext cx="3541901" cy="258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2"/>
          <p:cNvPicPr preferRelativeResize="0"/>
          <p:nvPr/>
        </p:nvPicPr>
        <p:blipFill rotWithShape="1">
          <a:blip r:embed="rId5">
            <a:alphaModFix/>
          </a:blip>
          <a:srcRect b="0" l="524" r="524" t="0"/>
          <a:stretch/>
        </p:blipFill>
        <p:spPr>
          <a:xfrm>
            <a:off x="3929925" y="1846325"/>
            <a:ext cx="3541905" cy="259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3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6" name="Google Shape;746;p33"/>
          <p:cNvSpPr txBox="1"/>
          <p:nvPr/>
        </p:nvSpPr>
        <p:spPr>
          <a:xfrm>
            <a:off x="480050" y="826825"/>
            <a:ext cx="6787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Result (Vary LSS mean)</a:t>
            </a:r>
            <a:endParaRPr b="1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7" name="Google Shape;7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175" y="2090375"/>
            <a:ext cx="1365819" cy="1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3"/>
          <p:cNvPicPr preferRelativeResize="0"/>
          <p:nvPr/>
        </p:nvPicPr>
        <p:blipFill rotWithShape="1">
          <a:blip r:embed="rId4">
            <a:alphaModFix/>
          </a:blip>
          <a:srcRect b="0" l="524" r="514" t="0"/>
          <a:stretch/>
        </p:blipFill>
        <p:spPr>
          <a:xfrm>
            <a:off x="242425" y="1846325"/>
            <a:ext cx="3541902" cy="258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3"/>
          <p:cNvPicPr preferRelativeResize="0"/>
          <p:nvPr/>
        </p:nvPicPr>
        <p:blipFill rotWithShape="1">
          <a:blip r:embed="rId5">
            <a:alphaModFix/>
          </a:blip>
          <a:srcRect b="1257" l="0" r="0" t="1257"/>
          <a:stretch/>
        </p:blipFill>
        <p:spPr>
          <a:xfrm>
            <a:off x="3929925" y="1846325"/>
            <a:ext cx="3541904" cy="259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5" name="Google Shape;755;p3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480050" y="826825"/>
            <a:ext cx="6787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Result (Vary LSS standard deviation)</a:t>
            </a:r>
            <a:endParaRPr b="1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7" name="Google Shape;7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175" y="2090375"/>
            <a:ext cx="1365819" cy="1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34"/>
          <p:cNvPicPr preferRelativeResize="0"/>
          <p:nvPr/>
        </p:nvPicPr>
        <p:blipFill rotWithShape="1">
          <a:blip r:embed="rId4">
            <a:alphaModFix/>
          </a:blip>
          <a:srcRect b="89" l="0" r="0" t="89"/>
          <a:stretch/>
        </p:blipFill>
        <p:spPr>
          <a:xfrm>
            <a:off x="242425" y="1846325"/>
            <a:ext cx="3541901" cy="258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34"/>
          <p:cNvPicPr preferRelativeResize="0"/>
          <p:nvPr/>
        </p:nvPicPr>
        <p:blipFill rotWithShape="1">
          <a:blip r:embed="rId5">
            <a:alphaModFix/>
          </a:blip>
          <a:srcRect b="1802" l="0" r="0" t="1802"/>
          <a:stretch/>
        </p:blipFill>
        <p:spPr>
          <a:xfrm>
            <a:off x="3929925" y="1846325"/>
            <a:ext cx="3541904" cy="259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Changes</a:t>
            </a:r>
            <a:endParaRPr sz="2700"/>
          </a:p>
        </p:txBody>
      </p:sp>
      <p:sp>
        <p:nvSpPr>
          <p:cNvPr id="765" name="Google Shape;765;p35"/>
          <p:cNvSpPr txBox="1"/>
          <p:nvPr>
            <p:ph idx="1" type="subTitle"/>
          </p:nvPr>
        </p:nvSpPr>
        <p:spPr>
          <a:xfrm>
            <a:off x="1103950" y="3098550"/>
            <a:ext cx="3843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Changes made to the model</a:t>
            </a:r>
            <a:r>
              <a:rPr lang="en" sz="1600"/>
              <a:t>.</a:t>
            </a:r>
            <a:endParaRPr sz="1600"/>
          </a:p>
        </p:txBody>
      </p:sp>
      <p:sp>
        <p:nvSpPr>
          <p:cNvPr id="766" name="Google Shape;766;p3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9" name="Google Shape;769;p3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1020775" y="837300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Migrated the system to use variables for all parameters and outputs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/>
          </a:p>
        </p:txBody>
      </p:sp>
      <p:sp>
        <p:nvSpPr>
          <p:cNvPr id="776" name="Google Shape;776;p36"/>
          <p:cNvSpPr txBox="1"/>
          <p:nvPr/>
        </p:nvSpPr>
        <p:spPr>
          <a:xfrm>
            <a:off x="618475" y="8373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36"/>
          <p:cNvSpPr/>
          <p:nvPr/>
        </p:nvSpPr>
        <p:spPr>
          <a:xfrm>
            <a:off x="1020763" y="1872025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Reviewed traffic light phases with collected data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/>
          </a:p>
        </p:txBody>
      </p:sp>
      <p:sp>
        <p:nvSpPr>
          <p:cNvPr id="778" name="Google Shape;778;p36"/>
          <p:cNvSpPr txBox="1"/>
          <p:nvPr/>
        </p:nvSpPr>
        <p:spPr>
          <a:xfrm>
            <a:off x="618463" y="18720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0" name="Google Shape;780;p36"/>
          <p:cNvSpPr/>
          <p:nvPr/>
        </p:nvSpPr>
        <p:spPr>
          <a:xfrm>
            <a:off x="1020775" y="2906775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Extended the roads long enough to avoid cars piling up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/>
          </a:p>
        </p:txBody>
      </p:sp>
      <p:sp>
        <p:nvSpPr>
          <p:cNvPr id="781" name="Google Shape;781;p36"/>
          <p:cNvSpPr txBox="1"/>
          <p:nvPr/>
        </p:nvSpPr>
        <p:spPr>
          <a:xfrm>
            <a:off x="618475" y="29067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2" name="Google Shape;7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976" y="837299"/>
            <a:ext cx="4660023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6"/>
          <p:cNvPicPr preferRelativeResize="0"/>
          <p:nvPr/>
        </p:nvPicPr>
        <p:blipFill rotWithShape="1">
          <a:blip r:embed="rId4">
            <a:alphaModFix/>
          </a:blip>
          <a:srcRect b="0" l="2767" r="2767" t="0"/>
          <a:stretch/>
        </p:blipFill>
        <p:spPr>
          <a:xfrm>
            <a:off x="5771850" y="1801825"/>
            <a:ext cx="2496874" cy="31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36"/>
          <p:cNvSpPr/>
          <p:nvPr/>
        </p:nvSpPr>
        <p:spPr>
          <a:xfrm>
            <a:off x="1020775" y="4011750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Changed distribution with another model to fit Magdeburg data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/>
          </a:p>
        </p:txBody>
      </p:sp>
      <p:sp>
        <p:nvSpPr>
          <p:cNvPr id="785" name="Google Shape;785;p36"/>
          <p:cNvSpPr txBox="1"/>
          <p:nvPr/>
        </p:nvSpPr>
        <p:spPr>
          <a:xfrm>
            <a:off x="618475" y="40117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7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Limitations</a:t>
            </a:r>
            <a:endParaRPr sz="2700"/>
          </a:p>
        </p:txBody>
      </p:sp>
      <p:sp>
        <p:nvSpPr>
          <p:cNvPr id="791" name="Google Shape;791;p37"/>
          <p:cNvSpPr txBox="1"/>
          <p:nvPr>
            <p:ph idx="1" type="subTitle"/>
          </p:nvPr>
        </p:nvSpPr>
        <p:spPr>
          <a:xfrm>
            <a:off x="1103950" y="3098550"/>
            <a:ext cx="38439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Difficulties faced which limit the scope of validation</a:t>
            </a:r>
            <a:r>
              <a:rPr lang="en" sz="1600"/>
              <a:t>.</a:t>
            </a:r>
            <a:endParaRPr sz="1600"/>
          </a:p>
        </p:txBody>
      </p:sp>
      <p:sp>
        <p:nvSpPr>
          <p:cNvPr id="792" name="Google Shape;792;p37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5" name="Google Shape;795;p3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8"/>
          <p:cNvSpPr/>
          <p:nvPr/>
        </p:nvSpPr>
        <p:spPr>
          <a:xfrm>
            <a:off x="4170038" y="1254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 txBox="1"/>
          <p:nvPr>
            <p:ph idx="6" type="title"/>
          </p:nvPr>
        </p:nvSpPr>
        <p:spPr>
          <a:xfrm>
            <a:off x="4172827" y="1253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2" name="Google Shape;802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3" name="Google Shape;803;p3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1361363" y="125393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 txBox="1"/>
          <p:nvPr>
            <p:ph idx="6" type="title"/>
          </p:nvPr>
        </p:nvSpPr>
        <p:spPr>
          <a:xfrm>
            <a:off x="1364152" y="125206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6" name="Google Shape;806;p38"/>
          <p:cNvSpPr txBox="1"/>
          <p:nvPr>
            <p:ph idx="14" type="subTitle"/>
          </p:nvPr>
        </p:nvSpPr>
        <p:spPr>
          <a:xfrm>
            <a:off x="1694150" y="186065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Last year’s input data is unrealistic.</a:t>
            </a:r>
            <a:endParaRPr sz="1000"/>
          </a:p>
        </p:txBody>
      </p:sp>
      <p:sp>
        <p:nvSpPr>
          <p:cNvPr id="807" name="Google Shape;807;p38"/>
          <p:cNvSpPr txBox="1"/>
          <p:nvPr>
            <p:ph idx="14" type="subTitle"/>
          </p:nvPr>
        </p:nvSpPr>
        <p:spPr>
          <a:xfrm>
            <a:off x="4447100" y="1706388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Wasted a lot of budget on the model trying to fit the distribution.</a:t>
            </a: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1417088" y="30217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8"/>
          <p:cNvSpPr txBox="1"/>
          <p:nvPr>
            <p:ph idx="15" type="title"/>
          </p:nvPr>
        </p:nvSpPr>
        <p:spPr>
          <a:xfrm>
            <a:off x="1418802" y="302175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0" name="Google Shape;810;p38"/>
          <p:cNvSpPr txBox="1"/>
          <p:nvPr>
            <p:ph idx="14" type="subTitle"/>
          </p:nvPr>
        </p:nvSpPr>
        <p:spPr>
          <a:xfrm>
            <a:off x="1749875" y="358685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Running the experiments is time consuming.</a:t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4170038" y="30217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 txBox="1"/>
          <p:nvPr>
            <p:ph idx="15" type="title"/>
          </p:nvPr>
        </p:nvSpPr>
        <p:spPr>
          <a:xfrm>
            <a:off x="4171752" y="302175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38"/>
          <p:cNvSpPr txBox="1"/>
          <p:nvPr>
            <p:ph idx="14" type="subTitle"/>
          </p:nvPr>
        </p:nvSpPr>
        <p:spPr>
          <a:xfrm>
            <a:off x="4447100" y="3396000"/>
            <a:ext cx="19284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No inter-arrival time in Magdeburg data for data analysis of the second model</a:t>
            </a:r>
            <a:r>
              <a:rPr lang="en" sz="1000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Google Shape;819;p39"/>
          <p:cNvSpPr txBox="1"/>
          <p:nvPr>
            <p:ph type="title"/>
          </p:nvPr>
        </p:nvSpPr>
        <p:spPr>
          <a:xfrm>
            <a:off x="1090475" y="24304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far</a:t>
            </a:r>
            <a:endParaRPr sz="3200"/>
          </a:p>
        </p:txBody>
      </p:sp>
      <p:sp>
        <p:nvSpPr>
          <p:cNvPr id="820" name="Google Shape;820;p39"/>
          <p:cNvSpPr txBox="1"/>
          <p:nvPr>
            <p:ph idx="1" type="subTitle"/>
          </p:nvPr>
        </p:nvSpPr>
        <p:spPr>
          <a:xfrm>
            <a:off x="1103950" y="3098550"/>
            <a:ext cx="4179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Progress made and costs incurred so far.</a:t>
            </a:r>
            <a:endParaRPr sz="1600"/>
          </a:p>
        </p:txBody>
      </p:sp>
      <p:sp>
        <p:nvSpPr>
          <p:cNvPr id="821" name="Google Shape;821;p3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22" name="Google Shape;822;p3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8" name="Google Shape;828;p4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9" name="Google Shape;829;p40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incurred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30" name="Google Shape;830;p40" title="P r o j e c t  C o s t  D i a g r a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1381375"/>
            <a:ext cx="6306124" cy="37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0"/>
          <p:cNvSpPr txBox="1"/>
          <p:nvPr/>
        </p:nvSpPr>
        <p:spPr>
          <a:xfrm>
            <a:off x="6766799" y="1747299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Estimated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Actual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estimate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actual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7" name="Google Shape;837;p4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38" name="Google Shape;838;p41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74.34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39" name="Google Shape;839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1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</a:t>
            </a:r>
            <a:r>
              <a:rPr lang="en" sz="2400"/>
              <a:t> costs: </a:t>
            </a:r>
            <a:r>
              <a:rPr lang="en" sz="2400">
                <a:solidFill>
                  <a:schemeClr val="accent5"/>
                </a:solidFill>
              </a:rPr>
              <a:t>44.605,00 €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6" name="Google Shape;626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2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565963" y="1672900"/>
            <a:ext cx="2482500" cy="1475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3175638" y="16729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565963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3175638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565115" y="1671100"/>
            <a:ext cx="402300" cy="347400"/>
          </a:xfrm>
          <a:prstGeom prst="rect">
            <a:avLst/>
          </a:prstGeom>
          <a:solidFill>
            <a:srgbClr val="1922A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875788" y="1967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 Analysis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875788" y="2402188"/>
            <a:ext cx="2002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Verification of the output from the model.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3177789" y="16711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3486052" y="194980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565115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881971" y="3585232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875800" y="3939500"/>
            <a:ext cx="20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Changes made to the model</a:t>
            </a: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3177789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3488413" y="3575300"/>
            <a:ext cx="1856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3303750" y="3925225"/>
            <a:ext cx="22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Difficulties faced which limit the scope of validation</a:t>
            </a: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24"/>
          <p:cNvSpPr txBox="1"/>
          <p:nvPr/>
        </p:nvSpPr>
        <p:spPr>
          <a:xfrm>
            <a:off x="3412838" y="2401888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Face validation of the model output.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5955488" y="24037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5957639" y="24019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6265902" y="268060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 far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6192688" y="3132688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Progress made and cost incurred so far.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2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846" name="Google Shape;846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4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48" name="Google Shape;8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25" y="1643025"/>
            <a:ext cx="4263251" cy="285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0" y="1643025"/>
            <a:ext cx="4263249" cy="28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4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6" name="Google Shape;856;p43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7" name="Google Shape;857;p43"/>
          <p:cNvSpPr txBox="1"/>
          <p:nvPr>
            <p:ph idx="4" type="subTitle"/>
          </p:nvPr>
        </p:nvSpPr>
        <p:spPr>
          <a:xfrm>
            <a:off x="1239575" y="214117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Update work as issues in GitHub.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8" name="Google Shape;858;p43"/>
          <p:cNvSpPr txBox="1"/>
          <p:nvPr>
            <p:ph idx="6" type="title"/>
          </p:nvPr>
        </p:nvSpPr>
        <p:spPr>
          <a:xfrm>
            <a:off x="876875" y="22425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59" name="Google Shape;859;p43"/>
          <p:cNvSpPr txBox="1"/>
          <p:nvPr>
            <p:ph idx="4" type="subTitle"/>
          </p:nvPr>
        </p:nvSpPr>
        <p:spPr>
          <a:xfrm>
            <a:off x="4180650" y="212991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Started working on experiments. 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0" name="Google Shape;860;p43"/>
          <p:cNvSpPr txBox="1"/>
          <p:nvPr>
            <p:ph idx="6" type="title"/>
          </p:nvPr>
        </p:nvSpPr>
        <p:spPr>
          <a:xfrm>
            <a:off x="3817950" y="22444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61" name="Google Shape;861;p43"/>
          <p:cNvSpPr txBox="1"/>
          <p:nvPr>
            <p:ph idx="4" type="subTitle"/>
          </p:nvPr>
        </p:nvSpPr>
        <p:spPr>
          <a:xfrm>
            <a:off x="1239575" y="3134393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Final report is running parallely.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2" name="Google Shape;862;p43"/>
          <p:cNvSpPr txBox="1"/>
          <p:nvPr>
            <p:ph idx="6" type="title"/>
          </p:nvPr>
        </p:nvSpPr>
        <p:spPr>
          <a:xfrm>
            <a:off x="876875" y="3248950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63" name="Google Shape;863;p43"/>
          <p:cNvSpPr txBox="1"/>
          <p:nvPr>
            <p:ph idx="4" type="subTitle"/>
          </p:nvPr>
        </p:nvSpPr>
        <p:spPr>
          <a:xfrm>
            <a:off x="4180650" y="3134393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Decided on having two models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4" name="Google Shape;864;p43"/>
          <p:cNvSpPr txBox="1"/>
          <p:nvPr>
            <p:ph idx="6" type="title"/>
          </p:nvPr>
        </p:nvSpPr>
        <p:spPr>
          <a:xfrm>
            <a:off x="3817950" y="3248950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4"/>
          <p:cNvSpPr/>
          <p:nvPr/>
        </p:nvSpPr>
        <p:spPr>
          <a:xfrm>
            <a:off x="34816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4"/>
          <p:cNvSpPr/>
          <p:nvPr/>
        </p:nvSpPr>
        <p:spPr>
          <a:xfrm>
            <a:off x="34816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72" name="Google Shape;872;p44"/>
          <p:cNvSpPr txBox="1"/>
          <p:nvPr>
            <p:ph idx="6" type="title"/>
          </p:nvPr>
        </p:nvSpPr>
        <p:spPr>
          <a:xfrm>
            <a:off x="3484427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44"/>
          <p:cNvSpPr txBox="1"/>
          <p:nvPr>
            <p:ph idx="15" type="title"/>
          </p:nvPr>
        </p:nvSpPr>
        <p:spPr>
          <a:xfrm>
            <a:off x="34833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4" name="Google Shape;874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4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8664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4"/>
          <p:cNvSpPr txBox="1"/>
          <p:nvPr>
            <p:ph idx="6" type="title"/>
          </p:nvPr>
        </p:nvSpPr>
        <p:spPr>
          <a:xfrm>
            <a:off x="869227" y="1661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8" name="Google Shape;878;p44"/>
          <p:cNvSpPr txBox="1"/>
          <p:nvPr>
            <p:ph idx="14" type="subTitle"/>
          </p:nvPr>
        </p:nvSpPr>
        <p:spPr>
          <a:xfrm>
            <a:off x="11992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Include the progress made slide</a:t>
            </a:r>
            <a:endParaRPr sz="1000"/>
          </a:p>
        </p:txBody>
      </p:sp>
      <p:sp>
        <p:nvSpPr>
          <p:cNvPr id="879" name="Google Shape;879;p44"/>
          <p:cNvSpPr txBox="1"/>
          <p:nvPr>
            <p:ph idx="14" type="subTitle"/>
          </p:nvPr>
        </p:nvSpPr>
        <p:spPr>
          <a:xfrm>
            <a:off x="38143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Validation takes up a lot of time</a:t>
            </a:r>
            <a:endParaRPr/>
          </a:p>
        </p:txBody>
      </p:sp>
      <p:sp>
        <p:nvSpPr>
          <p:cNvPr id="880" name="Google Shape;880;p44"/>
          <p:cNvSpPr txBox="1"/>
          <p:nvPr>
            <p:ph idx="14" type="subTitle"/>
          </p:nvPr>
        </p:nvSpPr>
        <p:spPr>
          <a:xfrm>
            <a:off x="3814425" y="38915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Update worksheet evenly throughout the week</a:t>
            </a:r>
            <a:endParaRPr/>
          </a:p>
        </p:txBody>
      </p:sp>
      <p:sp>
        <p:nvSpPr>
          <p:cNvPr id="881" name="Google Shape;881;p44"/>
          <p:cNvSpPr/>
          <p:nvPr/>
        </p:nvSpPr>
        <p:spPr>
          <a:xfrm>
            <a:off x="866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4"/>
          <p:cNvSpPr txBox="1"/>
          <p:nvPr>
            <p:ph idx="15" type="title"/>
          </p:nvPr>
        </p:nvSpPr>
        <p:spPr>
          <a:xfrm>
            <a:off x="8681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3" name="Google Shape;883;p44"/>
          <p:cNvSpPr txBox="1"/>
          <p:nvPr>
            <p:ph idx="14" type="subTitle"/>
          </p:nvPr>
        </p:nvSpPr>
        <p:spPr>
          <a:xfrm>
            <a:off x="1199025" y="37779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Version control is important for any team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9" name="Google Shape;889;p45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890" name="Google Shape;890;p45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91" name="Google Shape;891;p4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2" name="Google Shape;892;p45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Questions?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Output Analysis</a:t>
            </a:r>
            <a:endParaRPr sz="2700"/>
          </a:p>
        </p:txBody>
      </p:sp>
      <p:sp>
        <p:nvSpPr>
          <p:cNvPr id="653" name="Google Shape;653;p25"/>
          <p:cNvSpPr txBox="1"/>
          <p:nvPr>
            <p:ph idx="1" type="subTitle"/>
          </p:nvPr>
        </p:nvSpPr>
        <p:spPr>
          <a:xfrm>
            <a:off x="1103950" y="3098550"/>
            <a:ext cx="3871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Verification of the output from the model.</a:t>
            </a:r>
            <a:endParaRPr sz="1600"/>
          </a:p>
        </p:txBody>
      </p:sp>
      <p:sp>
        <p:nvSpPr>
          <p:cNvPr id="654" name="Google Shape;654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2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1008475" y="1473625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Car throughput measured at sink for each road.</a:t>
            </a:r>
            <a:endParaRPr/>
          </a:p>
        </p:txBody>
      </p:sp>
      <p:sp>
        <p:nvSpPr>
          <p:cNvPr id="664" name="Google Shape;664;p26"/>
          <p:cNvSpPr txBox="1"/>
          <p:nvPr/>
        </p:nvSpPr>
        <p:spPr>
          <a:xfrm>
            <a:off x="606175" y="14736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5271425" y="1473625"/>
            <a:ext cx="32664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Number of cars arriving the system measured at source.</a:t>
            </a:r>
            <a:endParaRPr/>
          </a:p>
        </p:txBody>
      </p:sp>
      <p:sp>
        <p:nvSpPr>
          <p:cNvPr id="666" name="Google Shape;666;p26"/>
          <p:cNvSpPr txBox="1"/>
          <p:nvPr/>
        </p:nvSpPr>
        <p:spPr>
          <a:xfrm>
            <a:off x="4869125" y="14736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2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8" name="Google Shape;668;p26"/>
          <p:cNvSpPr txBox="1"/>
          <p:nvPr/>
        </p:nvSpPr>
        <p:spPr>
          <a:xfrm>
            <a:off x="632450" y="826813"/>
            <a:ext cx="4431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Output measured</a:t>
            </a:r>
            <a:endParaRPr b="1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9" name="Google Shape;6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" y="2500500"/>
            <a:ext cx="5606073" cy="23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900" y="2500497"/>
            <a:ext cx="1656000" cy="1684977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26"/>
          <p:cNvSpPr txBox="1"/>
          <p:nvPr/>
        </p:nvSpPr>
        <p:spPr>
          <a:xfrm>
            <a:off x="6983900" y="4192400"/>
            <a:ext cx="14139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tVal = 2.8713076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alpha = 0.05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dof = 99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 txBox="1"/>
          <p:nvPr>
            <p:ph idx="3" type="subTitle"/>
          </p:nvPr>
        </p:nvSpPr>
        <p:spPr>
          <a:xfrm>
            <a:off x="1347450" y="2153275"/>
            <a:ext cx="31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Number of cars arriving each road.</a:t>
            </a:r>
            <a:endParaRPr sz="1300"/>
          </a:p>
        </p:txBody>
      </p:sp>
      <p:sp>
        <p:nvSpPr>
          <p:cNvPr id="677" name="Google Shape;677;p27"/>
          <p:cNvSpPr txBox="1"/>
          <p:nvPr>
            <p:ph idx="7" type="title"/>
          </p:nvPr>
        </p:nvSpPr>
        <p:spPr>
          <a:xfrm>
            <a:off x="771438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8" name="Google Shape;678;p27"/>
          <p:cNvSpPr txBox="1"/>
          <p:nvPr>
            <p:ph idx="8" type="title"/>
          </p:nvPr>
        </p:nvSpPr>
        <p:spPr>
          <a:xfrm>
            <a:off x="771438" y="2944904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9" name="Google Shape;679;p27"/>
          <p:cNvSpPr txBox="1"/>
          <p:nvPr>
            <p:ph idx="9" type="title"/>
          </p:nvPr>
        </p:nvSpPr>
        <p:spPr>
          <a:xfrm>
            <a:off x="771438" y="3840621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0" name="Google Shape;680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2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2" name="Google Shape;682;p27"/>
          <p:cNvSpPr txBox="1"/>
          <p:nvPr>
            <p:ph idx="3" type="subTitle"/>
          </p:nvPr>
        </p:nvSpPr>
        <p:spPr>
          <a:xfrm>
            <a:off x="1347450" y="3777625"/>
            <a:ext cx="32376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Difference between measured and expected should ideally include zero to fit the distribution.</a:t>
            </a:r>
            <a:endParaRPr sz="1300"/>
          </a:p>
        </p:txBody>
      </p:sp>
      <p:sp>
        <p:nvSpPr>
          <p:cNvPr id="683" name="Google Shape;683;p27"/>
          <p:cNvSpPr txBox="1"/>
          <p:nvPr>
            <p:ph idx="3" type="subTitle"/>
          </p:nvPr>
        </p:nvSpPr>
        <p:spPr>
          <a:xfrm>
            <a:off x="1347450" y="2935300"/>
            <a:ext cx="29295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Mean expected number of cars per road (Model time / distribution).</a:t>
            </a:r>
            <a:endParaRPr sz="1300"/>
          </a:p>
        </p:txBody>
      </p:sp>
      <p:sp>
        <p:nvSpPr>
          <p:cNvPr id="684" name="Google Shape;684;p27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 Compare Experiment</a:t>
            </a:r>
            <a:endParaRPr/>
          </a:p>
        </p:txBody>
      </p:sp>
      <p:pic>
        <p:nvPicPr>
          <p:cNvPr id="685" name="Google Shape;6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00" y="2186388"/>
            <a:ext cx="4449500" cy="213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2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632450" y="826813"/>
            <a:ext cx="4431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3" name="Google Shape;6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50" y="1598074"/>
            <a:ext cx="6415151" cy="30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801" y="1598067"/>
            <a:ext cx="2097399" cy="2134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8"/>
          <p:cNvSpPr txBox="1"/>
          <p:nvPr/>
        </p:nvSpPr>
        <p:spPr>
          <a:xfrm>
            <a:off x="6983950" y="4007500"/>
            <a:ext cx="1656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tVal = 2.8713076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lpha = 0.05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of = 99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Validation</a:t>
            </a:r>
            <a:endParaRPr sz="2700"/>
          </a:p>
        </p:txBody>
      </p:sp>
      <p:sp>
        <p:nvSpPr>
          <p:cNvPr id="701" name="Google Shape;701;p29"/>
          <p:cNvSpPr txBox="1"/>
          <p:nvPr>
            <p:ph idx="1" type="subTitle"/>
          </p:nvPr>
        </p:nvSpPr>
        <p:spPr>
          <a:xfrm>
            <a:off x="1103950" y="3098550"/>
            <a:ext cx="3843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Face validation of the model output.</a:t>
            </a:r>
            <a:endParaRPr sz="1600"/>
          </a:p>
        </p:txBody>
      </p:sp>
      <p:sp>
        <p:nvSpPr>
          <p:cNvPr id="702" name="Google Shape;702;p2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2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"/>
          <p:cNvSpPr txBox="1"/>
          <p:nvPr>
            <p:ph idx="3" type="subTitle"/>
          </p:nvPr>
        </p:nvSpPr>
        <p:spPr>
          <a:xfrm>
            <a:off x="1291050" y="2052475"/>
            <a:ext cx="32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Dependency of output values on input parameters</a:t>
            </a:r>
            <a:r>
              <a:rPr lang="en" sz="1300"/>
              <a:t>.</a:t>
            </a:r>
            <a:endParaRPr sz="1300"/>
          </a:p>
        </p:txBody>
      </p:sp>
      <p:sp>
        <p:nvSpPr>
          <p:cNvPr id="711" name="Google Shape;711;p30"/>
          <p:cNvSpPr txBox="1"/>
          <p:nvPr>
            <p:ph idx="7" type="title"/>
          </p:nvPr>
        </p:nvSpPr>
        <p:spPr>
          <a:xfrm>
            <a:off x="771438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0"/>
          <p:cNvSpPr txBox="1"/>
          <p:nvPr>
            <p:ph idx="8" type="title"/>
          </p:nvPr>
        </p:nvSpPr>
        <p:spPr>
          <a:xfrm>
            <a:off x="771438" y="2944904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/>
          <p:nvPr>
            <p:ph idx="9" type="title"/>
          </p:nvPr>
        </p:nvSpPr>
        <p:spPr>
          <a:xfrm>
            <a:off x="771438" y="3840621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4" name="Google Shape;714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3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6" name="Google Shape;716;p30"/>
          <p:cNvSpPr txBox="1"/>
          <p:nvPr>
            <p:ph idx="3" type="subTitle"/>
          </p:nvPr>
        </p:nvSpPr>
        <p:spPr>
          <a:xfrm>
            <a:off x="1319250" y="3840625"/>
            <a:ext cx="295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Input = Mean and standard deviation of </a:t>
            </a:r>
            <a:r>
              <a:rPr b="1" lang="en" sz="1300"/>
              <a:t>inter-arrival time</a:t>
            </a:r>
            <a:r>
              <a:rPr lang="en" sz="1300"/>
              <a:t>.</a:t>
            </a:r>
            <a:endParaRPr sz="1300"/>
          </a:p>
        </p:txBody>
      </p:sp>
      <p:sp>
        <p:nvSpPr>
          <p:cNvPr id="717" name="Google Shape;717;p30"/>
          <p:cNvSpPr txBox="1"/>
          <p:nvPr>
            <p:ph idx="3" type="subTitle"/>
          </p:nvPr>
        </p:nvSpPr>
        <p:spPr>
          <a:xfrm>
            <a:off x="1347450" y="2935300"/>
            <a:ext cx="3083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Output = Mean and standard deviation of </a:t>
            </a:r>
            <a:r>
              <a:rPr b="1" lang="en" sz="1300"/>
              <a:t>throughput</a:t>
            </a:r>
            <a:r>
              <a:rPr lang="en" sz="1300"/>
              <a:t>.</a:t>
            </a:r>
            <a:endParaRPr sz="1300"/>
          </a:p>
        </p:txBody>
      </p:sp>
      <p:sp>
        <p:nvSpPr>
          <p:cNvPr id="718" name="Google Shape;718;p30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pic>
        <p:nvPicPr>
          <p:cNvPr id="719" name="Google Shape;7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50" y="2143025"/>
            <a:ext cx="4486725" cy="22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3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#6 - Validation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31"/>
          <p:cNvSpPr txBox="1"/>
          <p:nvPr/>
        </p:nvSpPr>
        <p:spPr>
          <a:xfrm>
            <a:off x="480050" y="826825"/>
            <a:ext cx="5158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Result (Vary EWS Mean)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175" y="2090375"/>
            <a:ext cx="1365819" cy="1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25" y="1846325"/>
            <a:ext cx="3541900" cy="258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925" y="1846325"/>
            <a:ext cx="3541903" cy="259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