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9E8B0E-F6F8-4542-B9C9-A8C0A09B553A}">
  <a:tblStyle styleId="{9F9E8B0E-F6F8-4542-B9C9-A8C0A09B55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859a2586eb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g859a2586e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8a3633dea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8a3633dea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8a1425cc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8a1425cc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8a1425cc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8a1425cc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8a1425cc4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8a1425cc4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8a1425cc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8a1425cc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8a1425cc4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8a1425cc4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8a1425cc4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8a1425cc4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a1425cc4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a1425cc4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74af36c5b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74af36c5b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7ff22c90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7ff22c90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7d827fff6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7d827fff6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8a1425cc4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8a1425cc4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8a1425cc4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8a1425cc4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8a1425cc4f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8a1425cc4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74af36c5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74af36c5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7feecea84c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7feecea84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8a1425cc4f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8a1425cc4f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7ff22c90f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7ff22c90f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a1425cc4f_0_2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a1425cc4f_0_2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8a1425cc4f_0_2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8a1425cc4f_0_2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84182c4aa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84182c4aa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74af36c5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74af36c5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859a2586eb_0_10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8" name="Google Shape;1268;g859a2586eb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8a3633de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8a3633de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a3633de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a3633de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8a3633dea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8a3633de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8a3633dea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8a3633dea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24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617" name="Google Shape;617;p2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634" name="Google Shape;634;p2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24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51" name="Google Shape;651;p24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2" name="Google Shape;652;p24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659" name="Google Shape;659;p2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25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76" name="Google Shape;676;p25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77" name="Google Shape;677;p2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9" name="Google Shape;6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6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683" name="Google Shape;683;p2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26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4" name="Google Shape;704;p26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26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6" name="Google Shape;706;p26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9" name="Google Shape;70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7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27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8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725" name="Google Shape;725;p2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28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28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743" name="Google Shape;743;p28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28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6" name="Google Shape;746;p28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7" name="Google Shape;747;p28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8" name="Google Shape;748;p28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9" name="Google Shape;749;p28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0" name="Google Shape;750;p2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2" name="Google Shape;7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29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756" name="Google Shape;756;p2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29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7" name="Google Shape;777;p2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9" name="Google Shape;77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0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783" name="Google Shape;783;p3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30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0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0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4" name="Google Shape;804;p3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6" name="Google Shape;80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31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810" name="Google Shape;810;p3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31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7" name="Google Shape;827;p3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32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833" name="Google Shape;833;p32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32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32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8" name="Google Shape;838;p32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33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845" name="Google Shape;845;p3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3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4" name="Google Shape;864;p33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865" name="Google Shape;865;p3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4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4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872" name="Google Shape;87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4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4" name="Google Shape;874;p34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5" name="Google Shape;875;p34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6" name="Google Shape;876;p34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7" name="Google Shape;877;p34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8" name="Google Shape;878;p34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9" name="Google Shape;879;p34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80" name="Google Shape;880;p34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881" name="Google Shape;881;p3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3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9" name="Google Shape;89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35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903" name="Google Shape;903;p35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35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0" name="Google Shape;920;p35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921" name="Google Shape;921;p35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922" name="Google Shape;922;p35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35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5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5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0" name="Google Shape;93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6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934" name="Google Shape;934;p3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36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6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2" name="Google Shape;952;p36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6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6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6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6" name="Google Shape;956;p36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8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968" name="Google Shape;968;p3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4" name="Google Shape;984;p38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6" name="Google Shape;986;p38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38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88" name="Google Shape;988;p38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989" name="Google Shape;989;p38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0" name="Google Shape;990;p38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991" name="Google Shape;991;p38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2" name="Google Shape;992;p38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3" name="Google Shape;993;p38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994" name="Google Shape;994;p38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5" name="Google Shape;995;p38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996" name="Google Shape;996;p38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7" name="Google Shape;997;p38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8" name="Google Shape;998;p38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9" name="Google Shape;999;p38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00" name="Google Shape;1000;p38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1" name="Google Shape;1001;p38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2" name="Google Shape;1002;p38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003" name="Google Shape;1003;p38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4" name="Google Shape;1004;p38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9" name="Google Shape;100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9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39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1014" name="Google Shape;1014;p3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39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1" name="Google Shape;1031;p39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2" name="Google Shape;1032;p39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3" name="Google Shape;1033;p39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4" name="Google Shape;1034;p3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0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0" name="Google Shape;1040;p40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1" name="Google Shape;1041;p40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2" name="Google Shape;1042;p40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3" name="Google Shape;1043;p40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0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0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0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0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40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1049" name="Google Shape;1049;p4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4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7" name="Google Shape;10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41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1071" name="Google Shape;1071;p4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7" name="Google Shape;1087;p41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1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1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1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1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1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1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4" name="Google Shape;1094;p41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95" name="Google Shape;1095;p41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6" name="Google Shape;1096;p41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097" name="Google Shape;1097;p41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098" name="Google Shape;1098;p41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099" name="Google Shape;1099;p41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00" name="Google Shape;1100;p41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1" name="Google Shape;1101;p41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2" name="Google Shape;1102;p41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41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4" name="Google Shape;1104;p4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6" name="Google Shape;110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42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1110" name="Google Shape;1110;p4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2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27" name="Google Shape;1127;p42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8" name="Google Shape;1128;p42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29" name="Google Shape;1129;p42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0" name="Google Shape;1130;p42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31" name="Google Shape;1131;p42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32" name="Google Shape;1132;p42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133" name="Google Shape;1133;p42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42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2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2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40" name="Google Shape;1140;p42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41" name="Google Shape;1141;p42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2" name="Google Shape;1142;p42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43" name="Google Shape;1143;p42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4" name="Google Shape;1144;p42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1145" name="Google Shape;1145;p42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6" name="Google Shape;1146;p4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8" name="Google Shape;114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2" name="Google Shape;1152;p43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1153" name="Google Shape;1153;p4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43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3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1" name="Google Shape;1171;p43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2" name="Google Shape;1172;p43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173" name="Google Shape;1173;p43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174" name="Google Shape;1174;p43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5" name="Google Shape;1175;p43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176" name="Google Shape;1176;p43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177" name="Google Shape;1177;p4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9" name="Google Shape;117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4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44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1185" name="Google Shape;1185;p4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44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4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3" name="Google Shape;1203;p44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4" name="Google Shape;1204;p44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205" name="Google Shape;1205;p44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6" name="Google Shape;1206;p44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207" name="Google Shape;1207;p44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8" name="Google Shape;1208;p44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209" name="Google Shape;1209;p44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0" name="Google Shape;1210;p44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1211" name="Google Shape;1211;p4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3" name="Google Shape;121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2" name="Google Shape;612;p2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613" name="Google Shape;6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Relationship Id="rId5" Type="http://schemas.openxmlformats.org/officeDocument/2006/relationships/image" Target="../media/image26.jpg"/><Relationship Id="rId6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/>
          <p:nvPr>
            <p:ph type="ctrTitle"/>
          </p:nvPr>
        </p:nvSpPr>
        <p:spPr>
          <a:xfrm>
            <a:off x="460504" y="134580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 Simulation</a:t>
            </a:r>
            <a:br>
              <a:rPr lang="en" sz="3000"/>
            </a:br>
            <a:r>
              <a:rPr lang="en" sz="3000"/>
              <a:t> Project –</a:t>
            </a:r>
            <a:br>
              <a:rPr lang="en" sz="3000"/>
            </a:br>
            <a:r>
              <a:rPr lang="en" sz="3000"/>
              <a:t> Team Tetrahedron</a:t>
            </a:r>
            <a:endParaRPr sz="3000"/>
          </a:p>
        </p:txBody>
      </p:sp>
      <p:sp>
        <p:nvSpPr>
          <p:cNvPr id="1220" name="Google Shape;1220;p45"/>
          <p:cNvSpPr txBox="1"/>
          <p:nvPr>
            <p:ph idx="1" type="subTitle"/>
          </p:nvPr>
        </p:nvSpPr>
        <p:spPr>
          <a:xfrm>
            <a:off x="460500" y="3435350"/>
            <a:ext cx="4122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Milestone #7 - Experiments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1" name="Google Shape;1221;p45"/>
          <p:cNvPicPr preferRelativeResize="0"/>
          <p:nvPr/>
        </p:nvPicPr>
        <p:blipFill rotWithShape="1">
          <a:blip r:embed="rId3">
            <a:alphaModFix/>
          </a:blip>
          <a:srcRect b="0" l="22737" r="22737" t="0"/>
          <a:stretch/>
        </p:blipFill>
        <p:spPr>
          <a:xfrm>
            <a:off x="4500575" y="0"/>
            <a:ext cx="464342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45"/>
          <p:cNvSpPr/>
          <p:nvPr/>
        </p:nvSpPr>
        <p:spPr>
          <a:xfrm>
            <a:off x="8395088" y="0"/>
            <a:ext cx="748800" cy="74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5"/>
          <p:cNvSpPr/>
          <p:nvPr/>
        </p:nvSpPr>
        <p:spPr>
          <a:xfrm>
            <a:off x="8395088" y="748788"/>
            <a:ext cx="748800" cy="748800"/>
          </a:xfrm>
          <a:prstGeom prst="rect">
            <a:avLst/>
          </a:prstGeom>
          <a:solidFill>
            <a:srgbClr val="F2DADA">
              <a:alpha val="55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5"/>
          <p:cNvSpPr/>
          <p:nvPr/>
        </p:nvSpPr>
        <p:spPr>
          <a:xfrm>
            <a:off x="7646300" y="0"/>
            <a:ext cx="748800" cy="748800"/>
          </a:xfrm>
          <a:prstGeom prst="rect">
            <a:avLst/>
          </a:prstGeom>
          <a:solidFill>
            <a:srgbClr val="F2DADA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5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b="0" i="0" lang="en" sz="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https://cdn.ottopix.de/wp-content/uploads/2019/04/Magdeburg-Panorama-%C3%BCber-der-Hubbr%C3%BCcke.jpg</a:t>
            </a:r>
            <a:endParaRPr b="0" i="0" sz="800" u="none" cap="none" strike="noStrike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1360" name="Google Shape;1360;p54"/>
          <p:cNvSpPr/>
          <p:nvPr/>
        </p:nvSpPr>
        <p:spPr>
          <a:xfrm>
            <a:off x="1220436" y="12261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Details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Constructing a bridge for cars going straight on either direction between Am Fuchsberg and Erich-Weinert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strasse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61" name="Google Shape;1361;p54"/>
          <p:cNvSpPr txBox="1"/>
          <p:nvPr/>
        </p:nvSpPr>
        <p:spPr>
          <a:xfrm>
            <a:off x="827264" y="12261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54"/>
          <p:cNvSpPr/>
          <p:nvPr/>
        </p:nvSpPr>
        <p:spPr>
          <a:xfrm>
            <a:off x="1677636" y="181077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Goal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Increase throughput by allowing cars bypassing the traffic signal and congestion.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63" name="Google Shape;1363;p54"/>
          <p:cNvSpPr txBox="1"/>
          <p:nvPr/>
        </p:nvSpPr>
        <p:spPr>
          <a:xfrm>
            <a:off x="1284464" y="181077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4" name="Google Shape;1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275" y="2413775"/>
            <a:ext cx="3310400" cy="26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54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6" name="Google Shape;1366;p5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7" name="Google Shape;1367;p5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3" name="Google Shape;1373;p55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374" name="Google Shape;1374;p55"/>
          <p:cNvSpPr/>
          <p:nvPr/>
        </p:nvSpPr>
        <p:spPr>
          <a:xfrm>
            <a:off x="1106750" y="1222775"/>
            <a:ext cx="26196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Throughput Comparison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75" name="Google Shape;1375;p55"/>
          <p:cNvSpPr txBox="1"/>
          <p:nvPr/>
        </p:nvSpPr>
        <p:spPr>
          <a:xfrm>
            <a:off x="704450" y="12227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6" name="Google Shape;13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875" y="1796475"/>
            <a:ext cx="2843644" cy="18140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7" name="Google Shape;13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350" y="1796475"/>
            <a:ext cx="2872726" cy="18140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8" name="Google Shape;137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25" y="1809650"/>
            <a:ext cx="2862925" cy="18140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9" name="Google Shape;1379;p55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0" name="Google Shape;1380;p5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1" name="Google Shape;1381;p5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2" name="Google Shape;1382;p55"/>
          <p:cNvSpPr txBox="1"/>
          <p:nvPr/>
        </p:nvSpPr>
        <p:spPr>
          <a:xfrm>
            <a:off x="1853200" y="35438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864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854-872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3" name="Google Shape;1383;p55"/>
          <p:cNvSpPr txBox="1"/>
          <p:nvPr/>
        </p:nvSpPr>
        <p:spPr>
          <a:xfrm>
            <a:off x="206400" y="35438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582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568- 597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4" name="Google Shape;1384;p55"/>
          <p:cNvSpPr txBox="1"/>
          <p:nvPr/>
        </p:nvSpPr>
        <p:spPr>
          <a:xfrm>
            <a:off x="4901200" y="35438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627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616-638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5" name="Google Shape;1385;p55"/>
          <p:cNvSpPr txBox="1"/>
          <p:nvPr/>
        </p:nvSpPr>
        <p:spPr>
          <a:xfrm>
            <a:off x="3254400" y="35438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376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368- 384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6" name="Google Shape;1386;p55"/>
          <p:cNvSpPr txBox="1"/>
          <p:nvPr/>
        </p:nvSpPr>
        <p:spPr>
          <a:xfrm>
            <a:off x="7890000" y="3543875"/>
            <a:ext cx="1309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2343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2322-2363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7" name="Google Shape;1387;p55"/>
          <p:cNvSpPr txBox="1"/>
          <p:nvPr/>
        </p:nvSpPr>
        <p:spPr>
          <a:xfrm>
            <a:off x="6226200" y="3543875"/>
            <a:ext cx="1218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1585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1556- 1613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8" name="Google Shape;1388;p55"/>
          <p:cNvSpPr txBox="1"/>
          <p:nvPr/>
        </p:nvSpPr>
        <p:spPr>
          <a:xfrm>
            <a:off x="2094950" y="4416025"/>
            <a:ext cx="5432100" cy="49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LSN throughput mean Jumped from 251 to 349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LSS throughput mean Jumped from 375 to 502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89" name="Google Shape;1389;p55"/>
          <p:cNvSpPr txBox="1"/>
          <p:nvPr/>
        </p:nvSpPr>
        <p:spPr>
          <a:xfrm>
            <a:off x="1692650" y="4416025"/>
            <a:ext cx="402300" cy="4959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5" name="Google Shape;1395;p56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-</a:t>
            </a:r>
            <a:endParaRPr/>
          </a:p>
        </p:txBody>
      </p:sp>
      <p:sp>
        <p:nvSpPr>
          <p:cNvPr id="1396" name="Google Shape;1396;p56"/>
          <p:cNvSpPr/>
          <p:nvPr/>
        </p:nvSpPr>
        <p:spPr>
          <a:xfrm>
            <a:off x="748824" y="1375175"/>
            <a:ext cx="14112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Time in Model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7" name="Google Shape;1397;p56"/>
          <p:cNvSpPr txBox="1"/>
          <p:nvPr/>
        </p:nvSpPr>
        <p:spPr>
          <a:xfrm>
            <a:off x="475850" y="1375175"/>
            <a:ext cx="2730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8" name="Google Shape;1398;p56"/>
          <p:cNvSpPr/>
          <p:nvPr/>
        </p:nvSpPr>
        <p:spPr>
          <a:xfrm>
            <a:off x="3897014" y="1375175"/>
            <a:ext cx="12342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Safety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9" name="Google Shape;1399;p56"/>
          <p:cNvSpPr txBox="1"/>
          <p:nvPr/>
        </p:nvSpPr>
        <p:spPr>
          <a:xfrm>
            <a:off x="3624013" y="1375175"/>
            <a:ext cx="2730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56"/>
          <p:cNvSpPr/>
          <p:nvPr/>
        </p:nvSpPr>
        <p:spPr>
          <a:xfrm>
            <a:off x="6868175" y="1375175"/>
            <a:ext cx="13533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Queue Length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1" name="Google Shape;1401;p56"/>
          <p:cNvSpPr txBox="1"/>
          <p:nvPr/>
        </p:nvSpPr>
        <p:spPr>
          <a:xfrm>
            <a:off x="6595200" y="1375175"/>
            <a:ext cx="2730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2" name="Google Shape;1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393" y="1914525"/>
            <a:ext cx="2736232" cy="23517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3" name="Google Shape;1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710" y="1914525"/>
            <a:ext cx="2688328" cy="23517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4" name="Google Shape;140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75" y="1914525"/>
            <a:ext cx="2837325" cy="2351732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5" name="Google Shape;1405;p56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6" name="Google Shape;1406;p5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7" name="Google Shape;1407;p5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8" name="Google Shape;1408;p56"/>
          <p:cNvSpPr txBox="1"/>
          <p:nvPr/>
        </p:nvSpPr>
        <p:spPr>
          <a:xfrm>
            <a:off x="1784400" y="41778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150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146-153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09" name="Google Shape;1409;p56"/>
          <p:cNvSpPr txBox="1"/>
          <p:nvPr/>
        </p:nvSpPr>
        <p:spPr>
          <a:xfrm>
            <a:off x="213800" y="41778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263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259-267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0" name="Google Shape;1410;p56"/>
          <p:cNvSpPr txBox="1"/>
          <p:nvPr/>
        </p:nvSpPr>
        <p:spPr>
          <a:xfrm>
            <a:off x="4832400" y="41778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494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478-511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1" name="Google Shape;1411;p56"/>
          <p:cNvSpPr txBox="1"/>
          <p:nvPr/>
        </p:nvSpPr>
        <p:spPr>
          <a:xfrm>
            <a:off x="3261800" y="41778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704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681-726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2" name="Google Shape;1412;p56"/>
          <p:cNvSpPr txBox="1"/>
          <p:nvPr/>
        </p:nvSpPr>
        <p:spPr>
          <a:xfrm>
            <a:off x="7728000" y="41778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1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CI 0-2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13" name="Google Shape;1413;p56"/>
          <p:cNvSpPr txBox="1"/>
          <p:nvPr/>
        </p:nvSpPr>
        <p:spPr>
          <a:xfrm>
            <a:off x="6157400" y="41778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6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5-7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414" name="Google Shape;1414;p56"/>
          <p:cNvCxnSpPr/>
          <p:nvPr/>
        </p:nvCxnSpPr>
        <p:spPr>
          <a:xfrm>
            <a:off x="3130500" y="1827975"/>
            <a:ext cx="36900" cy="29973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56"/>
          <p:cNvCxnSpPr/>
          <p:nvPr/>
        </p:nvCxnSpPr>
        <p:spPr>
          <a:xfrm>
            <a:off x="6026100" y="1827975"/>
            <a:ext cx="36900" cy="29973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1" name="Google Shape;1421;p57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</a:t>
            </a:r>
            <a:endParaRPr/>
          </a:p>
        </p:txBody>
      </p:sp>
      <p:pic>
        <p:nvPicPr>
          <p:cNvPr id="1422" name="Google Shape;14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975" y="1840200"/>
            <a:ext cx="4797124" cy="30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57"/>
          <p:cNvSpPr/>
          <p:nvPr/>
        </p:nvSpPr>
        <p:spPr>
          <a:xfrm>
            <a:off x="1220436" y="12261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CI for (throughput in experiment model - ground truth model)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4" name="Google Shape;1424;p57"/>
          <p:cNvSpPr txBox="1"/>
          <p:nvPr/>
        </p:nvSpPr>
        <p:spPr>
          <a:xfrm>
            <a:off x="827264" y="12261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57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6" name="Google Shape;1426;p5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7" name="Google Shape;1427;p5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8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1433" name="Google Shape;1433;p58"/>
          <p:cNvSpPr/>
          <p:nvPr/>
        </p:nvSpPr>
        <p:spPr>
          <a:xfrm>
            <a:off x="1220436" y="12261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Details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Change in traffic light phase and timing for cars and pedestrians.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4" name="Google Shape;1434;p58"/>
          <p:cNvSpPr txBox="1"/>
          <p:nvPr/>
        </p:nvSpPr>
        <p:spPr>
          <a:xfrm>
            <a:off x="827264" y="12261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5" name="Google Shape;1435;p58"/>
          <p:cNvSpPr/>
          <p:nvPr/>
        </p:nvSpPr>
        <p:spPr>
          <a:xfrm>
            <a:off x="1677636" y="181077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Goal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 Increase s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afety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by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reducing the amount of cars stopping at the main intersection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6" name="Google Shape;1436;p58"/>
          <p:cNvSpPr txBox="1"/>
          <p:nvPr/>
        </p:nvSpPr>
        <p:spPr>
          <a:xfrm>
            <a:off x="1284464" y="181077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37" name="Google Shape;1437;p58"/>
          <p:cNvGraphicFramePr/>
          <p:nvPr/>
        </p:nvGraphicFramePr>
        <p:xfrm>
          <a:off x="1284475" y="25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{9F9E8B0E-F6F8-4542-B9C9-A8C0A09B553A}</a:tableStyleId>
              </a:tblPr>
              <a:tblGrid>
                <a:gridCol w="3854150"/>
                <a:gridCol w="401125"/>
                <a:gridCol w="401125"/>
                <a:gridCol w="401125"/>
                <a:gridCol w="401125"/>
                <a:gridCol w="401125"/>
                <a:gridCol w="401125"/>
                <a:gridCol w="401125"/>
                <a:gridCol w="401125"/>
              </a:tblGrid>
              <a:tr h="4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Directions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Cars going straight and turning right from LSS and LSN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Cars going left from LSS and LSN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Cars going straight and turning right from AF and EWS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Cars going left from AF and EWS</a:t>
                      </a:r>
                      <a:endParaRPr sz="11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8" name="Google Shape;1438;p58"/>
          <p:cNvSpPr/>
          <p:nvPr/>
        </p:nvSpPr>
        <p:spPr>
          <a:xfrm>
            <a:off x="5283875" y="3163325"/>
            <a:ext cx="111600" cy="111600"/>
          </a:xfrm>
          <a:prstGeom prst="flowChartAlternate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8"/>
          <p:cNvSpPr/>
          <p:nvPr/>
        </p:nvSpPr>
        <p:spPr>
          <a:xfrm rot="10800000">
            <a:off x="6078513" y="3637753"/>
            <a:ext cx="111600" cy="111600"/>
          </a:xfrm>
          <a:prstGeom prst="flowChartAlternate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8"/>
          <p:cNvSpPr/>
          <p:nvPr/>
        </p:nvSpPr>
        <p:spPr>
          <a:xfrm rot="10800000">
            <a:off x="6840488" y="4100678"/>
            <a:ext cx="111600" cy="111600"/>
          </a:xfrm>
          <a:prstGeom prst="flowChartAlternate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8"/>
          <p:cNvSpPr/>
          <p:nvPr/>
        </p:nvSpPr>
        <p:spPr>
          <a:xfrm rot="10800000">
            <a:off x="7720813" y="4560178"/>
            <a:ext cx="111600" cy="111600"/>
          </a:xfrm>
          <a:prstGeom prst="flowChartAlternateProcess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8"/>
          <p:cNvSpPr/>
          <p:nvPr/>
        </p:nvSpPr>
        <p:spPr>
          <a:xfrm rot="10800000">
            <a:off x="6464900" y="3632003"/>
            <a:ext cx="111600" cy="111600"/>
          </a:xfrm>
          <a:prstGeom prst="flowChartAlternateProcess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58"/>
          <p:cNvSpPr/>
          <p:nvPr/>
        </p:nvSpPr>
        <p:spPr>
          <a:xfrm rot="10800000">
            <a:off x="8096838" y="4101828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8"/>
          <p:cNvSpPr/>
          <p:nvPr/>
        </p:nvSpPr>
        <p:spPr>
          <a:xfrm rot="10800000">
            <a:off x="8097063" y="4560178"/>
            <a:ext cx="111600" cy="111600"/>
          </a:xfrm>
          <a:prstGeom prst="flowChartAlternateProcess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8"/>
          <p:cNvSpPr/>
          <p:nvPr/>
        </p:nvSpPr>
        <p:spPr>
          <a:xfrm rot="10800000">
            <a:off x="5283863" y="4097803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8"/>
          <p:cNvSpPr/>
          <p:nvPr/>
        </p:nvSpPr>
        <p:spPr>
          <a:xfrm rot="10800000">
            <a:off x="5695013" y="41006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8"/>
          <p:cNvSpPr/>
          <p:nvPr/>
        </p:nvSpPr>
        <p:spPr>
          <a:xfrm rot="10800000">
            <a:off x="5283863" y="4563603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8"/>
          <p:cNvSpPr/>
          <p:nvPr/>
        </p:nvSpPr>
        <p:spPr>
          <a:xfrm rot="10800000">
            <a:off x="5695013" y="4563603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58"/>
          <p:cNvSpPr/>
          <p:nvPr/>
        </p:nvSpPr>
        <p:spPr>
          <a:xfrm rot="10800000">
            <a:off x="6078513" y="41006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8"/>
          <p:cNvSpPr/>
          <p:nvPr/>
        </p:nvSpPr>
        <p:spPr>
          <a:xfrm rot="10800000">
            <a:off x="6071263" y="4563591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8"/>
          <p:cNvSpPr/>
          <p:nvPr/>
        </p:nvSpPr>
        <p:spPr>
          <a:xfrm rot="10800000">
            <a:off x="6859863" y="3186278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58"/>
          <p:cNvSpPr/>
          <p:nvPr/>
        </p:nvSpPr>
        <p:spPr>
          <a:xfrm rot="10800000">
            <a:off x="7272188" y="31862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58"/>
          <p:cNvSpPr/>
          <p:nvPr/>
        </p:nvSpPr>
        <p:spPr>
          <a:xfrm rot="10800000">
            <a:off x="7684513" y="31862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8"/>
          <p:cNvSpPr/>
          <p:nvPr/>
        </p:nvSpPr>
        <p:spPr>
          <a:xfrm rot="10800000">
            <a:off x="7667363" y="36434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8"/>
          <p:cNvSpPr/>
          <p:nvPr/>
        </p:nvSpPr>
        <p:spPr>
          <a:xfrm rot="10800000">
            <a:off x="7263613" y="36434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8"/>
          <p:cNvSpPr/>
          <p:nvPr/>
        </p:nvSpPr>
        <p:spPr>
          <a:xfrm rot="10800000">
            <a:off x="6851300" y="36434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8"/>
          <p:cNvSpPr/>
          <p:nvPr/>
        </p:nvSpPr>
        <p:spPr>
          <a:xfrm rot="10800000">
            <a:off x="7272188" y="45578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8"/>
          <p:cNvSpPr/>
          <p:nvPr/>
        </p:nvSpPr>
        <p:spPr>
          <a:xfrm rot="10800000">
            <a:off x="5283863" y="3632003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8"/>
          <p:cNvSpPr/>
          <p:nvPr/>
        </p:nvSpPr>
        <p:spPr>
          <a:xfrm rot="10800000">
            <a:off x="6071275" y="3174828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8"/>
          <p:cNvSpPr/>
          <p:nvPr/>
        </p:nvSpPr>
        <p:spPr>
          <a:xfrm rot="10800000">
            <a:off x="6465563" y="3163328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8"/>
          <p:cNvSpPr/>
          <p:nvPr/>
        </p:nvSpPr>
        <p:spPr>
          <a:xfrm rot="10800000">
            <a:off x="7711138" y="410181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8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3" name="Google Shape;1463;p5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4" name="Google Shape;1464;p5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65" name="Google Shape;1465;p58"/>
          <p:cNvSpPr/>
          <p:nvPr/>
        </p:nvSpPr>
        <p:spPr>
          <a:xfrm rot="10800000">
            <a:off x="8096838" y="31862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8"/>
          <p:cNvSpPr/>
          <p:nvPr/>
        </p:nvSpPr>
        <p:spPr>
          <a:xfrm rot="10800000">
            <a:off x="5695013" y="3163328"/>
            <a:ext cx="111600" cy="111600"/>
          </a:xfrm>
          <a:prstGeom prst="flowChartAlternateProcess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8"/>
          <p:cNvSpPr/>
          <p:nvPr/>
        </p:nvSpPr>
        <p:spPr>
          <a:xfrm rot="10800000">
            <a:off x="5681188" y="3632003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8"/>
          <p:cNvSpPr/>
          <p:nvPr/>
        </p:nvSpPr>
        <p:spPr>
          <a:xfrm rot="10800000">
            <a:off x="7275825" y="4100678"/>
            <a:ext cx="111600" cy="111600"/>
          </a:xfrm>
          <a:prstGeom prst="flowChartAlternateProcess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8"/>
          <p:cNvSpPr/>
          <p:nvPr/>
        </p:nvSpPr>
        <p:spPr>
          <a:xfrm rot="10800000">
            <a:off x="6485413" y="41006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8"/>
          <p:cNvSpPr/>
          <p:nvPr/>
        </p:nvSpPr>
        <p:spPr>
          <a:xfrm rot="10800000">
            <a:off x="6896038" y="45578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8"/>
          <p:cNvSpPr/>
          <p:nvPr/>
        </p:nvSpPr>
        <p:spPr>
          <a:xfrm rot="10800000">
            <a:off x="6483650" y="4563591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8"/>
          <p:cNvSpPr/>
          <p:nvPr/>
        </p:nvSpPr>
        <p:spPr>
          <a:xfrm rot="10800000">
            <a:off x="8096838" y="3643466"/>
            <a:ext cx="111600" cy="111600"/>
          </a:xfrm>
          <a:prstGeom prst="flowChartAlternateProcess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5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8" name="Google Shape;1478;p59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479" name="Google Shape;1479;p59"/>
          <p:cNvSpPr txBox="1"/>
          <p:nvPr/>
        </p:nvSpPr>
        <p:spPr>
          <a:xfrm>
            <a:off x="704450" y="12227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0" name="Google Shape;1480;p59"/>
          <p:cNvSpPr/>
          <p:nvPr/>
        </p:nvSpPr>
        <p:spPr>
          <a:xfrm>
            <a:off x="1106750" y="1222775"/>
            <a:ext cx="26196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Stop Count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Comparison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81" name="Google Shape;14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50" y="1760825"/>
            <a:ext cx="4438650" cy="28575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2" name="Google Shape;1482;p59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3" name="Google Shape;1483;p5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4" name="Google Shape;1484;p5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85" name="Google Shape;1485;p59"/>
          <p:cNvSpPr txBox="1"/>
          <p:nvPr/>
        </p:nvSpPr>
        <p:spPr>
          <a:xfrm>
            <a:off x="6131075" y="1760825"/>
            <a:ext cx="2390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704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681- 726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86" name="Google Shape;1486;p59"/>
          <p:cNvSpPr txBox="1"/>
          <p:nvPr/>
        </p:nvSpPr>
        <p:spPr>
          <a:xfrm>
            <a:off x="6164775" y="2567525"/>
            <a:ext cx="17319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28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24 - 31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6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2" name="Google Shape;1492;p60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-</a:t>
            </a:r>
            <a:endParaRPr/>
          </a:p>
        </p:txBody>
      </p:sp>
      <p:sp>
        <p:nvSpPr>
          <p:cNvPr id="1493" name="Google Shape;1493;p60"/>
          <p:cNvSpPr/>
          <p:nvPr/>
        </p:nvSpPr>
        <p:spPr>
          <a:xfrm>
            <a:off x="847774" y="1229425"/>
            <a:ext cx="14112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Throughput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94" name="Google Shape;1494;p60"/>
          <p:cNvSpPr txBox="1"/>
          <p:nvPr/>
        </p:nvSpPr>
        <p:spPr>
          <a:xfrm>
            <a:off x="574800" y="1229425"/>
            <a:ext cx="2730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5" name="Google Shape;14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000" y="2131318"/>
            <a:ext cx="2781775" cy="1798207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6" name="Google Shape;14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00" y="2131325"/>
            <a:ext cx="2710800" cy="1798200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7" name="Google Shape;14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5562" y="3118575"/>
            <a:ext cx="2781775" cy="1800688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8" name="Google Shape;149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362" y="1113799"/>
            <a:ext cx="2781775" cy="18003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9" name="Google Shape;1499;p60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0" name="Google Shape;1500;p6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1" name="Google Shape;1501;p6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2" name="Google Shape;1502;p60"/>
          <p:cNvSpPr txBox="1"/>
          <p:nvPr/>
        </p:nvSpPr>
        <p:spPr>
          <a:xfrm>
            <a:off x="1929400" y="38486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515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511-519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3" name="Google Shape;1503;p60"/>
          <p:cNvSpPr txBox="1"/>
          <p:nvPr/>
        </p:nvSpPr>
        <p:spPr>
          <a:xfrm>
            <a:off x="282600" y="38486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582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568- 597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4" name="Google Shape;1504;p60"/>
          <p:cNvSpPr txBox="1"/>
          <p:nvPr/>
        </p:nvSpPr>
        <p:spPr>
          <a:xfrm>
            <a:off x="7949200" y="384867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396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CI 391-401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05" name="Google Shape;1505;p60"/>
          <p:cNvSpPr txBox="1"/>
          <p:nvPr/>
        </p:nvSpPr>
        <p:spPr>
          <a:xfrm>
            <a:off x="6302400" y="384867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376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368- 384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506" name="Google Shape;1506;p60"/>
          <p:cNvCxnSpPr/>
          <p:nvPr/>
        </p:nvCxnSpPr>
        <p:spPr>
          <a:xfrm>
            <a:off x="3167500" y="1620750"/>
            <a:ext cx="0" cy="28272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60"/>
          <p:cNvCxnSpPr/>
          <p:nvPr/>
        </p:nvCxnSpPr>
        <p:spPr>
          <a:xfrm>
            <a:off x="6215500" y="1620750"/>
            <a:ext cx="0" cy="28272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3" name="Google Shape;1513;p61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</a:t>
            </a:r>
            <a:endParaRPr/>
          </a:p>
        </p:txBody>
      </p:sp>
      <p:sp>
        <p:nvSpPr>
          <p:cNvPr id="1514" name="Google Shape;1514;p61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5" name="Google Shape;1515;p6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6" name="Google Shape;1516;p6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17" name="Google Shape;15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375" y="1891400"/>
            <a:ext cx="43434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p61"/>
          <p:cNvSpPr/>
          <p:nvPr/>
        </p:nvSpPr>
        <p:spPr>
          <a:xfrm>
            <a:off x="1220436" y="12261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CI for (throughput in experiment model - ground truth model)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19" name="Google Shape;1519;p61"/>
          <p:cNvSpPr txBox="1"/>
          <p:nvPr/>
        </p:nvSpPr>
        <p:spPr>
          <a:xfrm>
            <a:off x="827264" y="12261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62"/>
          <p:cNvSpPr txBox="1"/>
          <p:nvPr>
            <p:ph type="title"/>
          </p:nvPr>
        </p:nvSpPr>
        <p:spPr>
          <a:xfrm>
            <a:off x="1424750" y="7157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Experiments</a:t>
            </a:r>
            <a:endParaRPr/>
          </a:p>
        </p:txBody>
      </p:sp>
      <p:graphicFrame>
        <p:nvGraphicFramePr>
          <p:cNvPr id="1525" name="Google Shape;1525;p62"/>
          <p:cNvGraphicFramePr/>
          <p:nvPr/>
        </p:nvGraphicFramePr>
        <p:xfrm>
          <a:off x="1136150" y="17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{9F9E8B0E-F6F8-4542-B9C9-A8C0A09B553A}</a:tableStyleId>
              </a:tblPr>
              <a:tblGrid>
                <a:gridCol w="3161425"/>
                <a:gridCol w="2102475"/>
                <a:gridCol w="197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Experiments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Traffic Improvement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Safety Improvement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Allow car traffic on the blocked tram line in Leipziger Strasse North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Include a free lane to turn right for cars from Leipziger str. to Erich-Weinert str.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Vary traffic light sequence to search for optimal waiting times and traffic flow.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Open traffic signal only for one road at a single point of time.</a:t>
                      </a:r>
                      <a:endParaRPr sz="12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26" name="Google Shape;15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600" y="2187146"/>
            <a:ext cx="406075" cy="3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62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8" name="Google Shape;1528;p6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29" name="Google Shape;15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550" y="4192421"/>
            <a:ext cx="406076" cy="3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402" y="2878987"/>
            <a:ext cx="342374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402" y="2198525"/>
            <a:ext cx="342374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452" y="3526187"/>
            <a:ext cx="342374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452" y="4162012"/>
            <a:ext cx="342374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452" y="2890362"/>
            <a:ext cx="342374" cy="34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5" name="Google Shape;1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550" y="3550896"/>
            <a:ext cx="406076" cy="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1" name="Google Shape;1541;p63"/>
          <p:cNvSpPr txBox="1"/>
          <p:nvPr>
            <p:ph type="title"/>
          </p:nvPr>
        </p:nvSpPr>
        <p:spPr>
          <a:xfrm>
            <a:off x="1090475" y="2430450"/>
            <a:ext cx="4053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Recommendation</a:t>
            </a:r>
            <a:endParaRPr sz="3200"/>
          </a:p>
        </p:txBody>
      </p:sp>
      <p:sp>
        <p:nvSpPr>
          <p:cNvPr id="1542" name="Google Shape;1542;p63"/>
          <p:cNvSpPr txBox="1"/>
          <p:nvPr>
            <p:ph idx="1" type="subTitle"/>
          </p:nvPr>
        </p:nvSpPr>
        <p:spPr>
          <a:xfrm>
            <a:off x="1103950" y="309855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Our recommendation for customer</a:t>
            </a:r>
            <a:endParaRPr sz="1600"/>
          </a:p>
        </p:txBody>
      </p:sp>
      <p:sp>
        <p:nvSpPr>
          <p:cNvPr id="1543" name="Google Shape;1543;p63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4" name="Google Shape;1544;p63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5" name="Google Shape;1545;p6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31" name="Google Shape;1231;p4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2" name="Google Shape;1232;p4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33" name="Google Shape;1233;p46"/>
          <p:cNvSpPr/>
          <p:nvPr/>
        </p:nvSpPr>
        <p:spPr>
          <a:xfrm>
            <a:off x="565963" y="1672900"/>
            <a:ext cx="2482500" cy="1475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6"/>
          <p:cNvSpPr/>
          <p:nvPr/>
        </p:nvSpPr>
        <p:spPr>
          <a:xfrm>
            <a:off x="3175638" y="16729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6"/>
          <p:cNvSpPr/>
          <p:nvPr/>
        </p:nvSpPr>
        <p:spPr>
          <a:xfrm>
            <a:off x="565963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6"/>
          <p:cNvSpPr/>
          <p:nvPr/>
        </p:nvSpPr>
        <p:spPr>
          <a:xfrm>
            <a:off x="3175638" y="3288075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6"/>
          <p:cNvSpPr txBox="1"/>
          <p:nvPr/>
        </p:nvSpPr>
        <p:spPr>
          <a:xfrm>
            <a:off x="565115" y="1671100"/>
            <a:ext cx="402300" cy="347400"/>
          </a:xfrm>
          <a:prstGeom prst="rect">
            <a:avLst/>
          </a:prstGeom>
          <a:solidFill>
            <a:srgbClr val="1922A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p46"/>
          <p:cNvSpPr txBox="1"/>
          <p:nvPr/>
        </p:nvSpPr>
        <p:spPr>
          <a:xfrm>
            <a:off x="875788" y="19672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Goals &amp; Claims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9" name="Google Shape;1239;p46"/>
          <p:cNvSpPr txBox="1"/>
          <p:nvPr/>
        </p:nvSpPr>
        <p:spPr>
          <a:xfrm>
            <a:off x="875788" y="2314600"/>
            <a:ext cx="2002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Goals of the milestone</a:t>
            </a: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and output variables calculated.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0" name="Google Shape;1240;p46"/>
          <p:cNvSpPr txBox="1"/>
          <p:nvPr/>
        </p:nvSpPr>
        <p:spPr>
          <a:xfrm>
            <a:off x="3177789" y="1671100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1" name="Google Shape;1241;p46"/>
          <p:cNvSpPr txBox="1"/>
          <p:nvPr/>
        </p:nvSpPr>
        <p:spPr>
          <a:xfrm>
            <a:off x="3486052" y="1949800"/>
            <a:ext cx="18561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Experiments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46"/>
          <p:cNvSpPr txBox="1"/>
          <p:nvPr/>
        </p:nvSpPr>
        <p:spPr>
          <a:xfrm>
            <a:off x="565115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46"/>
          <p:cNvSpPr txBox="1"/>
          <p:nvPr/>
        </p:nvSpPr>
        <p:spPr>
          <a:xfrm>
            <a:off x="881975" y="3585225"/>
            <a:ext cx="1898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46"/>
          <p:cNvSpPr txBox="1"/>
          <p:nvPr/>
        </p:nvSpPr>
        <p:spPr>
          <a:xfrm>
            <a:off x="875788" y="3929775"/>
            <a:ext cx="2002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Our recommendation for customer</a:t>
            </a: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5" name="Google Shape;1245;p46"/>
          <p:cNvSpPr txBox="1"/>
          <p:nvPr/>
        </p:nvSpPr>
        <p:spPr>
          <a:xfrm>
            <a:off x="3177789" y="3286275"/>
            <a:ext cx="402300" cy="3474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46"/>
          <p:cNvSpPr txBox="1"/>
          <p:nvPr/>
        </p:nvSpPr>
        <p:spPr>
          <a:xfrm>
            <a:off x="3488413" y="3575300"/>
            <a:ext cx="1856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&amp; Progress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46"/>
          <p:cNvSpPr txBox="1"/>
          <p:nvPr/>
        </p:nvSpPr>
        <p:spPr>
          <a:xfrm>
            <a:off x="3535688" y="3939500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glimpse </a:t>
            </a: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about 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the progress we made so far</a:t>
            </a: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48" name="Google Shape;1248;p46"/>
          <p:cNvSpPr txBox="1"/>
          <p:nvPr/>
        </p:nvSpPr>
        <p:spPr>
          <a:xfrm>
            <a:off x="3466363" y="2320350"/>
            <a:ext cx="2002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An overview and result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s of the experiments performed.</a:t>
            </a:r>
            <a:endParaRPr sz="1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1" name="Google Shape;1551;p64"/>
          <p:cNvSpPr txBox="1"/>
          <p:nvPr>
            <p:ph type="title"/>
          </p:nvPr>
        </p:nvSpPr>
        <p:spPr>
          <a:xfrm>
            <a:off x="580775" y="724925"/>
            <a:ext cx="69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1552" name="Google Shape;1552;p64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3" name="Google Shape;1553;p6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4" name="Google Shape;1554;p64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555" name="Google Shape;1555;p64"/>
          <p:cNvGraphicFramePr/>
          <p:nvPr/>
        </p:nvGraphicFramePr>
        <p:xfrm>
          <a:off x="1419200" y="1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{9F9E8B0E-F6F8-4542-B9C9-A8C0A09B553A}</a:tableStyleId>
              </a:tblPr>
              <a:tblGrid>
                <a:gridCol w="2684675"/>
                <a:gridCol w="913075"/>
                <a:gridCol w="1798900"/>
              </a:tblGrid>
              <a:tr h="4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uli"/>
                          <a:ea typeface="Muli"/>
                          <a:cs typeface="Muli"/>
                          <a:sym typeface="Muli"/>
                        </a:rPr>
                        <a:t>Recommendations</a:t>
                      </a:r>
                      <a:endParaRPr b="1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uli"/>
                          <a:ea typeface="Muli"/>
                          <a:cs typeface="Muli"/>
                          <a:sym typeface="Muli"/>
                        </a:rPr>
                        <a:t>Cost</a:t>
                      </a:r>
                      <a:endParaRPr b="1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uli"/>
                          <a:ea typeface="Muli"/>
                          <a:cs typeface="Muli"/>
                          <a:sym typeface="Muli"/>
                        </a:rPr>
                        <a:t>Improvements</a:t>
                      </a:r>
                      <a:endParaRPr b="1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Open opposite not overlapping signals for cars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Low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Highly significant safety improvement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61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All cars to go on blocked tram lane on LSN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Medium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Average traffic condition improvement 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2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Make a bridge or underpass for cars going straight in between AF and EWS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Very High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Highly significant</a:t>
                      </a:r>
                      <a:r>
                        <a:rPr lang="en" sz="1200">
                          <a:latin typeface="Muli"/>
                          <a:ea typeface="Muli"/>
                          <a:cs typeface="Muli"/>
                          <a:sym typeface="Muli"/>
                        </a:rPr>
                        <a:t> traffic improvement along with average safety improvement </a:t>
                      </a:r>
                      <a:endParaRPr sz="12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1" name="Google Shape;1561;p65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2" name="Google Shape;1562;p65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1563" name="Google Shape;1563;p65"/>
          <p:cNvSpPr/>
          <p:nvPr/>
        </p:nvSpPr>
        <p:spPr>
          <a:xfrm>
            <a:off x="1106750" y="1222775"/>
            <a:ext cx="26196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Throughput Comparison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4" name="Google Shape;1564;p65"/>
          <p:cNvSpPr txBox="1"/>
          <p:nvPr/>
        </p:nvSpPr>
        <p:spPr>
          <a:xfrm>
            <a:off x="704450" y="12227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65"/>
          <p:cNvSpPr/>
          <p:nvPr/>
        </p:nvSpPr>
        <p:spPr>
          <a:xfrm>
            <a:off x="5776725" y="1222775"/>
            <a:ext cx="26196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Stop Count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Comparison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6" name="Google Shape;1566;p65"/>
          <p:cNvSpPr txBox="1"/>
          <p:nvPr/>
        </p:nvSpPr>
        <p:spPr>
          <a:xfrm>
            <a:off x="5374425" y="12227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7" name="Google Shape;15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" y="1776750"/>
            <a:ext cx="3785350" cy="24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150" y="1776750"/>
            <a:ext cx="3504750" cy="2441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9" name="Google Shape;1569;p65"/>
          <p:cNvCxnSpPr/>
          <p:nvPr/>
        </p:nvCxnSpPr>
        <p:spPr>
          <a:xfrm>
            <a:off x="4689413" y="1457050"/>
            <a:ext cx="24000" cy="3431700"/>
          </a:xfrm>
          <a:prstGeom prst="straightConnector1">
            <a:avLst/>
          </a:prstGeom>
          <a:noFill/>
          <a:ln cap="flat" cmpd="sng" w="19050">
            <a:solidFill>
              <a:srgbClr val="E6B8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0" name="Google Shape;1570;p65"/>
          <p:cNvSpPr txBox="1"/>
          <p:nvPr/>
        </p:nvSpPr>
        <p:spPr>
          <a:xfrm>
            <a:off x="2950500" y="4141625"/>
            <a:ext cx="1393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Mean 1899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CI 1878-1919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1" name="Google Shape;1571;p65"/>
          <p:cNvSpPr txBox="1"/>
          <p:nvPr/>
        </p:nvSpPr>
        <p:spPr>
          <a:xfrm>
            <a:off x="676025" y="4141625"/>
            <a:ext cx="1262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1585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1556-1613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2" name="Google Shape;1572;p65"/>
          <p:cNvSpPr txBox="1"/>
          <p:nvPr/>
        </p:nvSpPr>
        <p:spPr>
          <a:xfrm>
            <a:off x="7295275" y="4141625"/>
            <a:ext cx="1169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Experiment: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Mean 78 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   CI 73-82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3" name="Google Shape;1573;p65"/>
          <p:cNvSpPr txBox="1"/>
          <p:nvPr/>
        </p:nvSpPr>
        <p:spPr>
          <a:xfrm>
            <a:off x="5356375" y="4141625"/>
            <a:ext cx="1133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Base Model: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704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681-726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6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9" name="Google Shape;1579;p66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0" name="Google Shape;1580;p6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1" name="Google Shape;1581;p66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2" name="Google Shape;1582;p66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Significance</a:t>
            </a:r>
            <a:endParaRPr/>
          </a:p>
        </p:txBody>
      </p:sp>
      <p:sp>
        <p:nvSpPr>
          <p:cNvPr id="1583" name="Google Shape;1583;p66"/>
          <p:cNvSpPr/>
          <p:nvPr/>
        </p:nvSpPr>
        <p:spPr>
          <a:xfrm>
            <a:off x="1220436" y="12261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CI for (throughput in experiment model - ground truth model)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4" name="Google Shape;1584;p66"/>
          <p:cNvSpPr txBox="1"/>
          <p:nvPr/>
        </p:nvSpPr>
        <p:spPr>
          <a:xfrm>
            <a:off x="827264" y="12261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5" y="1897350"/>
            <a:ext cx="4051575" cy="25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296" y="1897350"/>
            <a:ext cx="3986679" cy="2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6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2" name="Google Shape;1592;p67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Cost &amp; Progress</a:t>
            </a:r>
            <a:endParaRPr sz="3200"/>
          </a:p>
        </p:txBody>
      </p:sp>
      <p:sp>
        <p:nvSpPr>
          <p:cNvPr id="1593" name="Google Shape;1593;p67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94" name="Google Shape;1594;p67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5" name="Google Shape;1595;p6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6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1" name="Google Shape;1601;p68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93.27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02" name="Google Shape;1602;p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68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</a:t>
            </a:r>
            <a:r>
              <a:rPr lang="en" sz="2400"/>
              <a:t> costs: </a:t>
            </a:r>
            <a:r>
              <a:rPr lang="en" sz="2400">
                <a:solidFill>
                  <a:schemeClr val="accent5"/>
                </a:solidFill>
              </a:rPr>
              <a:t>55.960,00 €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604" name="Google Shape;1604;p6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5" name="Google Shape;1605;p6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1" name="Google Shape;1611;p69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Incurred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12" name="Google Shape;1612;p69" title="P r o j e c t  C o s t  D i a g r a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1381375"/>
            <a:ext cx="6306124" cy="3731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69"/>
          <p:cNvSpPr txBox="1"/>
          <p:nvPr/>
        </p:nvSpPr>
        <p:spPr>
          <a:xfrm>
            <a:off x="6766799" y="1747299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Estimated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Actual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estimate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actual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4" name="Google Shape;1614;p6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5" name="Google Shape;1615;p6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7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1" name="Google Shape;1621;p70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22" name="Google Shape;1622;p70"/>
          <p:cNvSpPr txBox="1"/>
          <p:nvPr>
            <p:ph idx="6" type="title"/>
          </p:nvPr>
        </p:nvSpPr>
        <p:spPr>
          <a:xfrm>
            <a:off x="945425" y="16610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23" name="Google Shape;1623;p70"/>
          <p:cNvSpPr txBox="1"/>
          <p:nvPr>
            <p:ph idx="4" type="subTitle"/>
          </p:nvPr>
        </p:nvSpPr>
        <p:spPr>
          <a:xfrm>
            <a:off x="1308125" y="1637925"/>
            <a:ext cx="1926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Define team structure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4" name="Google Shape;1624;p70"/>
          <p:cNvSpPr txBox="1"/>
          <p:nvPr>
            <p:ph idx="6" type="title"/>
          </p:nvPr>
        </p:nvSpPr>
        <p:spPr>
          <a:xfrm>
            <a:off x="945425" y="22557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25" name="Google Shape;1625;p70"/>
          <p:cNvSpPr txBox="1"/>
          <p:nvPr>
            <p:ph idx="4" type="subTitle"/>
          </p:nvPr>
        </p:nvSpPr>
        <p:spPr>
          <a:xfrm>
            <a:off x="1308125" y="2827325"/>
            <a:ext cx="222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Visit and inspect the node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6" name="Google Shape;1626;p70"/>
          <p:cNvSpPr txBox="1"/>
          <p:nvPr>
            <p:ph idx="6" type="title"/>
          </p:nvPr>
        </p:nvSpPr>
        <p:spPr>
          <a:xfrm>
            <a:off x="945425" y="28504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27" name="Google Shape;1627;p70"/>
          <p:cNvSpPr txBox="1"/>
          <p:nvPr>
            <p:ph idx="4" type="subTitle"/>
          </p:nvPr>
        </p:nvSpPr>
        <p:spPr>
          <a:xfrm>
            <a:off x="1308125" y="3422025"/>
            <a:ext cx="222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Draw conceptual model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8" name="Google Shape;1628;p70"/>
          <p:cNvSpPr txBox="1"/>
          <p:nvPr>
            <p:ph idx="6" type="title"/>
          </p:nvPr>
        </p:nvSpPr>
        <p:spPr>
          <a:xfrm>
            <a:off x="945425" y="34451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29" name="Google Shape;1629;p70"/>
          <p:cNvSpPr txBox="1"/>
          <p:nvPr>
            <p:ph idx="4" type="subTitle"/>
          </p:nvPr>
        </p:nvSpPr>
        <p:spPr>
          <a:xfrm>
            <a:off x="4668500" y="214116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Perform data analysis 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0" name="Google Shape;1630;p70"/>
          <p:cNvSpPr txBox="1"/>
          <p:nvPr>
            <p:ph idx="6" type="title"/>
          </p:nvPr>
        </p:nvSpPr>
        <p:spPr>
          <a:xfrm>
            <a:off x="4305800" y="22557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31" name="Google Shape;1631;p70"/>
          <p:cNvSpPr txBox="1"/>
          <p:nvPr>
            <p:ph idx="4" type="subTitle"/>
          </p:nvPr>
        </p:nvSpPr>
        <p:spPr>
          <a:xfrm>
            <a:off x="4668500" y="2827325"/>
            <a:ext cx="222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Create simulation model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2" name="Google Shape;1632;p70"/>
          <p:cNvSpPr txBox="1"/>
          <p:nvPr>
            <p:ph idx="6" type="title"/>
          </p:nvPr>
        </p:nvSpPr>
        <p:spPr>
          <a:xfrm>
            <a:off x="4305800" y="28504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33" name="Google Shape;1633;p70"/>
          <p:cNvSpPr txBox="1"/>
          <p:nvPr>
            <p:ph idx="4" type="subTitle"/>
          </p:nvPr>
        </p:nvSpPr>
        <p:spPr>
          <a:xfrm>
            <a:off x="4668500" y="333247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Perform verification and validation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4" name="Google Shape;1634;p70"/>
          <p:cNvSpPr txBox="1"/>
          <p:nvPr>
            <p:ph idx="6" type="title"/>
          </p:nvPr>
        </p:nvSpPr>
        <p:spPr>
          <a:xfrm>
            <a:off x="4305800" y="34451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35" name="Google Shape;1635;p70"/>
          <p:cNvSpPr txBox="1"/>
          <p:nvPr>
            <p:ph idx="4" type="subTitle"/>
          </p:nvPr>
        </p:nvSpPr>
        <p:spPr>
          <a:xfrm>
            <a:off x="4668500" y="4039825"/>
            <a:ext cx="2225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Perform experiments 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6" name="Google Shape;1636;p70"/>
          <p:cNvSpPr txBox="1"/>
          <p:nvPr>
            <p:ph idx="6" type="title"/>
          </p:nvPr>
        </p:nvSpPr>
        <p:spPr>
          <a:xfrm>
            <a:off x="4305800" y="40629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1637" name="Google Shape;1637;p70"/>
          <p:cNvSpPr txBox="1"/>
          <p:nvPr>
            <p:ph idx="4" type="subTitle"/>
          </p:nvPr>
        </p:nvSpPr>
        <p:spPr>
          <a:xfrm>
            <a:off x="1308125" y="2232625"/>
            <a:ext cx="247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Chalk out project plan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8" name="Google Shape;1638;p7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9" name="Google Shape;1639;p7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7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5" name="Google Shape;1645;p71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46" name="Google Shape;1646;p7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7" name="Google Shape;1647;p7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648" name="Google Shape;1648;p71" title="Project Progre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50" y="1486025"/>
            <a:ext cx="6130801" cy="3457324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9" name="Google Shape;1649;p71"/>
          <p:cNvSpPr txBox="1"/>
          <p:nvPr/>
        </p:nvSpPr>
        <p:spPr>
          <a:xfrm>
            <a:off x="6821200" y="1823300"/>
            <a:ext cx="9714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Plan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Actual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2"/>
          <p:cNvSpPr/>
          <p:nvPr/>
        </p:nvSpPr>
        <p:spPr>
          <a:xfrm>
            <a:off x="34816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72"/>
          <p:cNvSpPr/>
          <p:nvPr/>
        </p:nvSpPr>
        <p:spPr>
          <a:xfrm>
            <a:off x="34816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2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57" name="Google Shape;1657;p72"/>
          <p:cNvSpPr txBox="1"/>
          <p:nvPr>
            <p:ph idx="6" type="title"/>
          </p:nvPr>
        </p:nvSpPr>
        <p:spPr>
          <a:xfrm>
            <a:off x="3484427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58" name="Google Shape;1658;p72"/>
          <p:cNvSpPr txBox="1"/>
          <p:nvPr>
            <p:ph idx="15" type="title"/>
          </p:nvPr>
        </p:nvSpPr>
        <p:spPr>
          <a:xfrm>
            <a:off x="34833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7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0" name="Google Shape;1660;p72"/>
          <p:cNvSpPr/>
          <p:nvPr/>
        </p:nvSpPr>
        <p:spPr>
          <a:xfrm>
            <a:off x="8664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2"/>
          <p:cNvSpPr txBox="1"/>
          <p:nvPr>
            <p:ph idx="6" type="title"/>
          </p:nvPr>
        </p:nvSpPr>
        <p:spPr>
          <a:xfrm>
            <a:off x="869227" y="1661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62" name="Google Shape;1662;p72"/>
          <p:cNvSpPr txBox="1"/>
          <p:nvPr>
            <p:ph idx="14" type="subTitle"/>
          </p:nvPr>
        </p:nvSpPr>
        <p:spPr>
          <a:xfrm>
            <a:off x="1199025" y="21648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Include the progress made slide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3" name="Google Shape;1663;p72"/>
          <p:cNvSpPr txBox="1"/>
          <p:nvPr>
            <p:ph idx="14" type="subTitle"/>
          </p:nvPr>
        </p:nvSpPr>
        <p:spPr>
          <a:xfrm>
            <a:off x="3814325" y="21648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Drawing CI graphs are time consuming</a:t>
            </a:r>
            <a:r>
              <a:rPr lang="en" sz="1000"/>
              <a:t>.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4" name="Google Shape;1664;p72"/>
          <p:cNvSpPr txBox="1"/>
          <p:nvPr>
            <p:ph idx="14" type="subTitle"/>
          </p:nvPr>
        </p:nvSpPr>
        <p:spPr>
          <a:xfrm>
            <a:off x="3814325" y="3777900"/>
            <a:ext cx="19284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Consolidating huge numerical data is tedious, needs management skills.</a:t>
            </a:r>
            <a:endParaRPr/>
          </a:p>
        </p:txBody>
      </p:sp>
      <p:sp>
        <p:nvSpPr>
          <p:cNvPr id="1665" name="Google Shape;1665;p72"/>
          <p:cNvSpPr/>
          <p:nvPr/>
        </p:nvSpPr>
        <p:spPr>
          <a:xfrm>
            <a:off x="866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2"/>
          <p:cNvSpPr txBox="1"/>
          <p:nvPr>
            <p:ph idx="15" type="title"/>
          </p:nvPr>
        </p:nvSpPr>
        <p:spPr>
          <a:xfrm>
            <a:off x="8681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67" name="Google Shape;1667;p72"/>
          <p:cNvSpPr txBox="1"/>
          <p:nvPr>
            <p:ph idx="14" type="subTitle"/>
          </p:nvPr>
        </p:nvSpPr>
        <p:spPr>
          <a:xfrm>
            <a:off x="1199025" y="37779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Experiments always do not produce expected/favourable result.</a:t>
            </a:r>
            <a:endParaRPr/>
          </a:p>
        </p:txBody>
      </p:sp>
      <p:sp>
        <p:nvSpPr>
          <p:cNvPr id="1668" name="Google Shape;1668;p7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9" name="Google Shape;1669;p7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0" name="Google Shape;1670;p72"/>
          <p:cNvSpPr/>
          <p:nvPr/>
        </p:nvSpPr>
        <p:spPr>
          <a:xfrm>
            <a:off x="6096838" y="2571125"/>
            <a:ext cx="2482500" cy="1475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2"/>
          <p:cNvSpPr txBox="1"/>
          <p:nvPr>
            <p:ph idx="15" type="title"/>
          </p:nvPr>
        </p:nvSpPr>
        <p:spPr>
          <a:xfrm>
            <a:off x="6098552" y="257112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72" name="Google Shape;1672;p72"/>
          <p:cNvSpPr txBox="1"/>
          <p:nvPr>
            <p:ph idx="14" type="subTitle"/>
          </p:nvPr>
        </p:nvSpPr>
        <p:spPr>
          <a:xfrm>
            <a:off x="6405125" y="3015900"/>
            <a:ext cx="21303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Early ideas are not always correct. Dropped few early experiment plans.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7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8" name="Google Shape;1678;p73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1679" name="Google Shape;1679;p73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6</a:t>
            </a:r>
            <a:endParaRPr/>
          </a:p>
        </p:txBody>
      </p:sp>
      <p:sp>
        <p:nvSpPr>
          <p:cNvPr id="1680" name="Google Shape;1680;p73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Questions?</a:t>
            </a:r>
            <a:endParaRPr sz="1600"/>
          </a:p>
        </p:txBody>
      </p:sp>
      <p:sp>
        <p:nvSpPr>
          <p:cNvPr id="1681" name="Google Shape;1681;p73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2" name="Google Shape;1682;p7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7"/>
          <p:cNvSpPr txBox="1"/>
          <p:nvPr>
            <p:ph type="title"/>
          </p:nvPr>
        </p:nvSpPr>
        <p:spPr>
          <a:xfrm>
            <a:off x="4208300" y="893788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bbreviations</a:t>
            </a:r>
            <a:endParaRPr/>
          </a:p>
        </p:txBody>
      </p:sp>
      <p:sp>
        <p:nvSpPr>
          <p:cNvPr id="1254" name="Google Shape;1254;p4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5" name="Google Shape;1255;p47"/>
          <p:cNvSpPr/>
          <p:nvPr/>
        </p:nvSpPr>
        <p:spPr>
          <a:xfrm>
            <a:off x="4699100" y="1680250"/>
            <a:ext cx="3463800" cy="56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Leipziger Strasse North :- LSN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56" name="Google Shape;1256;p47"/>
          <p:cNvSpPr txBox="1"/>
          <p:nvPr/>
        </p:nvSpPr>
        <p:spPr>
          <a:xfrm>
            <a:off x="4296800" y="1680250"/>
            <a:ext cx="402300" cy="5622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7" name="Google Shape;1257;p47"/>
          <p:cNvSpPr/>
          <p:nvPr/>
        </p:nvSpPr>
        <p:spPr>
          <a:xfrm>
            <a:off x="4699100" y="2526700"/>
            <a:ext cx="3463800" cy="56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Leipziger Strasse South :- LSS</a:t>
            </a:r>
            <a:endParaRPr/>
          </a:p>
        </p:txBody>
      </p:sp>
      <p:sp>
        <p:nvSpPr>
          <p:cNvPr id="1258" name="Google Shape;1258;p47"/>
          <p:cNvSpPr txBox="1"/>
          <p:nvPr/>
        </p:nvSpPr>
        <p:spPr>
          <a:xfrm>
            <a:off x="4296800" y="2526697"/>
            <a:ext cx="402300" cy="5622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47"/>
          <p:cNvSpPr/>
          <p:nvPr/>
        </p:nvSpPr>
        <p:spPr>
          <a:xfrm>
            <a:off x="4699100" y="3386925"/>
            <a:ext cx="3463800" cy="56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Erich-Weinert-Strasse :- EWS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0" name="Google Shape;1260;p47"/>
          <p:cNvSpPr txBox="1"/>
          <p:nvPr/>
        </p:nvSpPr>
        <p:spPr>
          <a:xfrm>
            <a:off x="4296800" y="3386925"/>
            <a:ext cx="402300" cy="5622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1" name="Google Shape;1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3550"/>
            <a:ext cx="3800042" cy="44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47"/>
          <p:cNvSpPr/>
          <p:nvPr/>
        </p:nvSpPr>
        <p:spPr>
          <a:xfrm>
            <a:off x="4699100" y="4225125"/>
            <a:ext cx="3463800" cy="56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Am Fuchsberg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:- AF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63" name="Google Shape;1263;p47"/>
          <p:cNvSpPr txBox="1"/>
          <p:nvPr/>
        </p:nvSpPr>
        <p:spPr>
          <a:xfrm>
            <a:off x="4296800" y="4225125"/>
            <a:ext cx="402300" cy="5622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47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5" name="Google Shape;1265;p47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8"/>
          <p:cNvSpPr txBox="1"/>
          <p:nvPr>
            <p:ph type="title"/>
          </p:nvPr>
        </p:nvSpPr>
        <p:spPr>
          <a:xfrm>
            <a:off x="1210800" y="1816800"/>
            <a:ext cx="51243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Goals &amp; Claims</a:t>
            </a:r>
            <a:endParaRPr sz="4800"/>
          </a:p>
        </p:txBody>
      </p:sp>
      <p:sp>
        <p:nvSpPr>
          <p:cNvPr id="1271" name="Google Shape;1271;p48"/>
          <p:cNvSpPr txBox="1"/>
          <p:nvPr>
            <p:ph idx="1" type="subTitle"/>
          </p:nvPr>
        </p:nvSpPr>
        <p:spPr>
          <a:xfrm>
            <a:off x="1210775" y="2706600"/>
            <a:ext cx="34512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200"/>
              <a:buNone/>
            </a:pPr>
            <a:r>
              <a:rPr lang="en" sz="1400"/>
              <a:t>Goals of the milestone and the claims we made for the existing system</a:t>
            </a:r>
            <a:r>
              <a:rPr lang="en" sz="1400"/>
              <a:t>.</a:t>
            </a:r>
            <a:endParaRPr sz="1400"/>
          </a:p>
        </p:txBody>
      </p:sp>
      <p:sp>
        <p:nvSpPr>
          <p:cNvPr id="1272" name="Google Shape;1272;p48"/>
          <p:cNvSpPr txBox="1"/>
          <p:nvPr>
            <p:ph idx="2" type="title"/>
          </p:nvPr>
        </p:nvSpPr>
        <p:spPr>
          <a:xfrm>
            <a:off x="1330750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73" name="Google Shape;1273;p4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4" name="Google Shape;1274;p48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5" name="Google Shape;1275;p48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4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1221222" y="1285350"/>
            <a:ext cx="5244000" cy="36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Improve traffic condition and reduce congestion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828050" y="1285350"/>
            <a:ext cx="393300" cy="3690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49"/>
          <p:cNvSpPr txBox="1"/>
          <p:nvPr/>
        </p:nvSpPr>
        <p:spPr>
          <a:xfrm>
            <a:off x="828050" y="3964364"/>
            <a:ext cx="393300" cy="3690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49"/>
          <p:cNvSpPr/>
          <p:nvPr/>
        </p:nvSpPr>
        <p:spPr>
          <a:xfrm>
            <a:off x="1221222" y="3964364"/>
            <a:ext cx="5244000" cy="369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Improve safety Condition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5" name="Google Shape;1285;p49"/>
          <p:cNvSpPr/>
          <p:nvPr/>
        </p:nvSpPr>
        <p:spPr>
          <a:xfrm>
            <a:off x="2154236" y="1819447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Throughput :- Cars going out in one hour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6" name="Google Shape;1286;p49"/>
          <p:cNvSpPr txBox="1"/>
          <p:nvPr/>
        </p:nvSpPr>
        <p:spPr>
          <a:xfrm>
            <a:off x="1761064" y="1819447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7" name="Google Shape;1287;p49"/>
          <p:cNvSpPr/>
          <p:nvPr/>
        </p:nvSpPr>
        <p:spPr>
          <a:xfrm>
            <a:off x="2150644" y="2496874"/>
            <a:ext cx="56529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Time in Model :- Time(in seconds) a car took to go from source to sink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88" name="Google Shape;1288;p49"/>
          <p:cNvSpPr txBox="1"/>
          <p:nvPr/>
        </p:nvSpPr>
        <p:spPr>
          <a:xfrm>
            <a:off x="1761064" y="2496874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49"/>
          <p:cNvSpPr/>
          <p:nvPr/>
        </p:nvSpPr>
        <p:spPr>
          <a:xfrm>
            <a:off x="2150644" y="3174301"/>
            <a:ext cx="56529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Queue Length at Signal :- Avg. number of car waiting at signal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0" name="Google Shape;1290;p49"/>
          <p:cNvSpPr txBox="1"/>
          <p:nvPr/>
        </p:nvSpPr>
        <p:spPr>
          <a:xfrm>
            <a:off x="1761064" y="3174301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1" name="Google Shape;1291;p49"/>
          <p:cNvSpPr/>
          <p:nvPr/>
        </p:nvSpPr>
        <p:spPr>
          <a:xfrm>
            <a:off x="2154236" y="4473248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Car Stop Count at Intersection :- Total count of car stops inside intersection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92" name="Google Shape;1292;p49"/>
          <p:cNvSpPr txBox="1"/>
          <p:nvPr/>
        </p:nvSpPr>
        <p:spPr>
          <a:xfrm>
            <a:off x="1761064" y="4473248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44" y="1884708"/>
            <a:ext cx="217331" cy="36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494" y="2575822"/>
            <a:ext cx="217326" cy="36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644" y="3271612"/>
            <a:ext cx="217326" cy="368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644" y="4565884"/>
            <a:ext cx="217326" cy="368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9"/>
          <p:cNvSpPr txBox="1"/>
          <p:nvPr>
            <p:ph type="title"/>
          </p:nvPr>
        </p:nvSpPr>
        <p:spPr>
          <a:xfrm>
            <a:off x="339700" y="656725"/>
            <a:ext cx="18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98" name="Google Shape;1298;p49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9" name="Google Shape;1299;p4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0" name="Google Shape;1300;p49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0"/>
          <p:cNvSpPr/>
          <p:nvPr/>
        </p:nvSpPr>
        <p:spPr>
          <a:xfrm>
            <a:off x="1106750" y="1375175"/>
            <a:ext cx="53658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Throughput is very less - compared to expected number of cars to be injected into the system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06" name="Google Shape;1306;p50"/>
          <p:cNvSpPr txBox="1"/>
          <p:nvPr/>
        </p:nvSpPr>
        <p:spPr>
          <a:xfrm>
            <a:off x="704450" y="13751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50"/>
          <p:cNvSpPr txBox="1"/>
          <p:nvPr>
            <p:ph type="title"/>
          </p:nvPr>
        </p:nvSpPr>
        <p:spPr>
          <a:xfrm>
            <a:off x="339700" y="656725"/>
            <a:ext cx="18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</a:t>
            </a:r>
            <a:endParaRPr/>
          </a:p>
        </p:txBody>
      </p:sp>
      <p:pic>
        <p:nvPicPr>
          <p:cNvPr id="1308" name="Google Shape;1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50" y="1914525"/>
            <a:ext cx="3136801" cy="30699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9" name="Google Shape;130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50" y="1914525"/>
            <a:ext cx="3210875" cy="306992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0" name="Google Shape;1310;p50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1" name="Google Shape;1311;p5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2" name="Google Shape;1312;p50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3" name="Google Shape;1313;p50"/>
          <p:cNvSpPr txBox="1"/>
          <p:nvPr/>
        </p:nvSpPr>
        <p:spPr>
          <a:xfrm>
            <a:off x="7986800" y="2656800"/>
            <a:ext cx="1745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Cumulative Throughput CI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1556-1613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1585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14" name="Google Shape;1314;p50"/>
          <p:cNvSpPr txBox="1"/>
          <p:nvPr/>
        </p:nvSpPr>
        <p:spPr>
          <a:xfrm>
            <a:off x="43725" y="2190625"/>
            <a:ext cx="1560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LSN CI 244-258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LSS CI 369-38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2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AF CI 568-597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●"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EWS CI 368-384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1"/>
          <p:cNvSpPr/>
          <p:nvPr/>
        </p:nvSpPr>
        <p:spPr>
          <a:xfrm>
            <a:off x="1106750" y="1375175"/>
            <a:ext cx="53658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Cars move slow :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Time in model is high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20" name="Google Shape;1320;p51"/>
          <p:cNvSpPr txBox="1"/>
          <p:nvPr/>
        </p:nvSpPr>
        <p:spPr>
          <a:xfrm>
            <a:off x="704450" y="13751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51"/>
          <p:cNvSpPr txBox="1"/>
          <p:nvPr>
            <p:ph type="title"/>
          </p:nvPr>
        </p:nvSpPr>
        <p:spPr>
          <a:xfrm>
            <a:off x="339700" y="656725"/>
            <a:ext cx="44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Claims Continued ...</a:t>
            </a:r>
            <a:endParaRPr/>
          </a:p>
        </p:txBody>
      </p:sp>
      <p:pic>
        <p:nvPicPr>
          <p:cNvPr id="1322" name="Google Shape;1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38" y="2421075"/>
            <a:ext cx="3408125" cy="219467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3" name="Google Shape;1323;p51"/>
          <p:cNvSpPr/>
          <p:nvPr/>
        </p:nvSpPr>
        <p:spPr>
          <a:xfrm>
            <a:off x="2783150" y="1908575"/>
            <a:ext cx="5365800" cy="393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 very safe -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Number of time cars stopping at node intersection is high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24" name="Google Shape;1324;p51"/>
          <p:cNvSpPr txBox="1"/>
          <p:nvPr/>
        </p:nvSpPr>
        <p:spPr>
          <a:xfrm>
            <a:off x="2380850" y="1908575"/>
            <a:ext cx="402300" cy="393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5" name="Google Shape;13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282" y="2421075"/>
            <a:ext cx="3408093" cy="2194675"/>
          </a:xfrm>
          <a:prstGeom prst="rect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6" name="Google Shape;1326;p51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7" name="Google Shape;1327;p5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8" name="Google Shape;1328;p51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29" name="Google Shape;1329;p51"/>
          <p:cNvSpPr txBox="1"/>
          <p:nvPr/>
        </p:nvSpPr>
        <p:spPr>
          <a:xfrm>
            <a:off x="954150" y="4573650"/>
            <a:ext cx="29676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263 Seconds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259-267 Seconds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0" name="Google Shape;1330;p51"/>
          <p:cNvSpPr txBox="1"/>
          <p:nvPr/>
        </p:nvSpPr>
        <p:spPr>
          <a:xfrm>
            <a:off x="4677100" y="4543950"/>
            <a:ext cx="2131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Mean 704</a:t>
            </a:r>
            <a:endParaRPr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CI 681-726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6" name="Google Shape;1336;p52"/>
          <p:cNvSpPr txBox="1"/>
          <p:nvPr>
            <p:ph type="title"/>
          </p:nvPr>
        </p:nvSpPr>
        <p:spPr>
          <a:xfrm>
            <a:off x="1090475" y="24304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Experiments</a:t>
            </a:r>
            <a:endParaRPr sz="3200"/>
          </a:p>
        </p:txBody>
      </p:sp>
      <p:sp>
        <p:nvSpPr>
          <p:cNvPr id="1337" name="Google Shape;1337;p52"/>
          <p:cNvSpPr txBox="1"/>
          <p:nvPr>
            <p:ph idx="1" type="subTitle"/>
          </p:nvPr>
        </p:nvSpPr>
        <p:spPr>
          <a:xfrm>
            <a:off x="1103950" y="309855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Our experiments and their results </a:t>
            </a:r>
            <a:endParaRPr sz="1600"/>
          </a:p>
        </p:txBody>
      </p:sp>
      <p:sp>
        <p:nvSpPr>
          <p:cNvPr id="1338" name="Google Shape;1338;p52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9" name="Google Shape;1339;p52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0" name="Google Shape;1340;p52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3"/>
          <p:cNvSpPr txBox="1"/>
          <p:nvPr>
            <p:ph type="title"/>
          </p:nvPr>
        </p:nvSpPr>
        <p:spPr>
          <a:xfrm>
            <a:off x="339700" y="656725"/>
            <a:ext cx="598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Accuracy</a:t>
            </a:r>
            <a:endParaRPr/>
          </a:p>
        </p:txBody>
      </p:sp>
      <p:sp>
        <p:nvSpPr>
          <p:cNvPr id="1346" name="Google Shape;1346;p53"/>
          <p:cNvSpPr/>
          <p:nvPr/>
        </p:nvSpPr>
        <p:spPr>
          <a:xfrm>
            <a:off x="1296636" y="153092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Replications :- 100 replications per iteration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7" name="Google Shape;1347;p53"/>
          <p:cNvSpPr txBox="1"/>
          <p:nvPr/>
        </p:nvSpPr>
        <p:spPr>
          <a:xfrm>
            <a:off x="903464" y="153092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53"/>
          <p:cNvSpPr/>
          <p:nvPr/>
        </p:nvSpPr>
        <p:spPr>
          <a:xfrm>
            <a:off x="1296636" y="234417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Randomness :- Unique seed for each simulation run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9" name="Google Shape;1349;p53"/>
          <p:cNvSpPr txBox="1"/>
          <p:nvPr/>
        </p:nvSpPr>
        <p:spPr>
          <a:xfrm>
            <a:off x="903464" y="234417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53"/>
          <p:cNvSpPr/>
          <p:nvPr/>
        </p:nvSpPr>
        <p:spPr>
          <a:xfrm>
            <a:off x="1296636" y="3161972"/>
            <a:ext cx="5649300" cy="52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Precision :- 99% confidence interval for each output variable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51" name="Google Shape;1351;p53"/>
          <p:cNvSpPr txBox="1"/>
          <p:nvPr/>
        </p:nvSpPr>
        <p:spPr>
          <a:xfrm>
            <a:off x="903464" y="3161972"/>
            <a:ext cx="393300" cy="52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53"/>
          <p:cNvSpPr txBox="1"/>
          <p:nvPr>
            <p:ph idx="4294967295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3" name="Google Shape;1353;p5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4" name="Google Shape;1354;p53"/>
          <p:cNvSpPr txBox="1"/>
          <p:nvPr/>
        </p:nvSpPr>
        <p:spPr>
          <a:xfrm>
            <a:off x="6741800" y="75117"/>
            <a:ext cx="189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#7 - Experiments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